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54"/>
  </p:notesMasterIdLst>
  <p:handoutMasterIdLst>
    <p:handoutMasterId r:id="rId55"/>
  </p:handoutMasterIdLst>
  <p:sldIdLst>
    <p:sldId id="256" r:id="rId5"/>
    <p:sldId id="257" r:id="rId6"/>
    <p:sldId id="2147483610" r:id="rId7"/>
    <p:sldId id="262" r:id="rId8"/>
    <p:sldId id="2147483646" r:id="rId9"/>
    <p:sldId id="2147483647" r:id="rId10"/>
    <p:sldId id="258" r:id="rId11"/>
    <p:sldId id="272" r:id="rId12"/>
    <p:sldId id="260" r:id="rId13"/>
    <p:sldId id="261" r:id="rId14"/>
    <p:sldId id="266" r:id="rId15"/>
    <p:sldId id="2147483612" r:id="rId16"/>
    <p:sldId id="2147483634" r:id="rId17"/>
    <p:sldId id="2147483613" r:id="rId18"/>
    <p:sldId id="290" r:id="rId19"/>
    <p:sldId id="263" r:id="rId20"/>
    <p:sldId id="288" r:id="rId21"/>
    <p:sldId id="2147375993" r:id="rId22"/>
    <p:sldId id="2147483644" r:id="rId23"/>
    <p:sldId id="268" r:id="rId24"/>
    <p:sldId id="2147375962" r:id="rId25"/>
    <p:sldId id="271" r:id="rId26"/>
    <p:sldId id="277" r:id="rId27"/>
    <p:sldId id="2147483635" r:id="rId28"/>
    <p:sldId id="2147483636" r:id="rId29"/>
    <p:sldId id="2147483637" r:id="rId30"/>
    <p:sldId id="2147483638" r:id="rId31"/>
    <p:sldId id="2147483639" r:id="rId32"/>
    <p:sldId id="264" r:id="rId33"/>
    <p:sldId id="267" r:id="rId34"/>
    <p:sldId id="285" r:id="rId35"/>
    <p:sldId id="270" r:id="rId36"/>
    <p:sldId id="273" r:id="rId37"/>
    <p:sldId id="286" r:id="rId38"/>
    <p:sldId id="289" r:id="rId39"/>
    <p:sldId id="291" r:id="rId40"/>
    <p:sldId id="274" r:id="rId41"/>
    <p:sldId id="275" r:id="rId42"/>
    <p:sldId id="281" r:id="rId43"/>
    <p:sldId id="276" r:id="rId44"/>
    <p:sldId id="282" r:id="rId45"/>
    <p:sldId id="283" r:id="rId46"/>
    <p:sldId id="284" r:id="rId47"/>
    <p:sldId id="259" r:id="rId48"/>
    <p:sldId id="269" r:id="rId49"/>
    <p:sldId id="279" r:id="rId50"/>
    <p:sldId id="280" r:id="rId51"/>
    <p:sldId id="287" r:id="rId52"/>
    <p:sldId id="278" r:id="rId53"/>
  </p:sldIdLst>
  <p:sldSz cx="12192000" cy="6858000"/>
  <p:notesSz cx="6797675" cy="9926638"/>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802"/>
    <a:srgbClr val="FFDF79"/>
    <a:srgbClr val="FFD757"/>
    <a:srgbClr val="575756"/>
    <a:srgbClr val="D8723E"/>
    <a:srgbClr val="93BB54"/>
    <a:srgbClr val="C49E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F456B1-443A-4122-98E5-86A625CDA737}" v="42" dt="2026-05-06T21:21:35.699"/>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94660"/>
  </p:normalViewPr>
  <p:slideViewPr>
    <p:cSldViewPr snapToGrid="0">
      <p:cViewPr varScale="1">
        <p:scale>
          <a:sx n="77" d="100"/>
          <a:sy n="77" d="100"/>
        </p:scale>
        <p:origin x="276" y="56"/>
      </p:cViewPr>
      <p:guideLst>
        <p:guide orient="horz" pos="2160"/>
        <p:guide pos="3840"/>
      </p:guideLst>
    </p:cSldViewPr>
  </p:slideViewPr>
  <p:notesTextViewPr>
    <p:cViewPr>
      <p:scale>
        <a:sx n="1" d="1"/>
        <a:sy n="1" d="1"/>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aji_\Downloads\2024\cifras%20SGR_SGP_PGN.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kumimoji="0" lang="es-ES" sz="1600" b="1" i="0" u="none" strike="noStrike" kern="1200" cap="none" spc="0" normalizeH="0" baseline="0" noProof="0" dirty="0">
                <a:ln>
                  <a:noFill/>
                </a:ln>
                <a:solidFill>
                  <a:prstClr val="black">
                    <a:lumMod val="85000"/>
                    <a:lumOff val="15000"/>
                  </a:prstClr>
                </a:solidFill>
                <a:effectLst/>
                <a:uLnTx/>
                <a:uFillTx/>
                <a:latin typeface="Helvetica"/>
                <a:cs typeface="Arial" panose="020B0604020202020204" pitchFamily="34" charset="0"/>
              </a:rPr>
              <a:t>Participación de los Municipios PDET</a:t>
            </a:r>
            <a:r>
              <a:rPr lang="es-ES" sz="1600" b="1" i="0" u="none" strike="noStrike" kern="1200" spc="0" baseline="0" dirty="0">
                <a:solidFill>
                  <a:prstClr val="black">
                    <a:lumMod val="85000"/>
                    <a:lumOff val="15000"/>
                  </a:prstClr>
                </a:solidFill>
                <a:latin typeface="Helvetica"/>
                <a:cs typeface="Arial" panose="020B0604020202020204" pitchFamily="34" charset="0"/>
              </a:rPr>
              <a:t> </a:t>
            </a:r>
            <a:endParaRPr lang="es-CO" sz="1600" dirty="0"/>
          </a:p>
        </c:rich>
      </c:tx>
      <c:layout>
        <c:manualLayout>
          <c:xMode val="edge"/>
          <c:yMode val="edge"/>
          <c:x val="3.0925224350427726E-2"/>
          <c:y val="3.7836844744799918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manualLayout>
          <c:layoutTarget val="inner"/>
          <c:xMode val="edge"/>
          <c:yMode val="edge"/>
          <c:x val="2.7777777777777776E-2"/>
          <c:y val="0.17171296296296298"/>
          <c:w val="0.93888888888888888"/>
          <c:h val="0.6868241381193797"/>
        </c:manualLayout>
      </c:layout>
      <c:barChart>
        <c:barDir val="col"/>
        <c:grouping val="clustered"/>
        <c:varyColors val="0"/>
        <c:ser>
          <c:idx val="0"/>
          <c:order val="0"/>
          <c:tx>
            <c:strRef>
              <c:f>Hoja1!$B$44</c:f>
              <c:strCache>
                <c:ptCount val="1"/>
                <c:pt idx="0">
                  <c:v>PGN</c:v>
                </c:pt>
              </c:strCache>
            </c:strRef>
          </c:tx>
          <c:spPr>
            <a:solidFill>
              <a:schemeClr val="bg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Hoja1!$C$43:$K$43</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Hoja1!$C$44:$K$44</c:f>
              <c:numCache>
                <c:formatCode>0.0%</c:formatCode>
                <c:ptCount val="9"/>
                <c:pt idx="0">
                  <c:v>0</c:v>
                </c:pt>
                <c:pt idx="1">
                  <c:v>0</c:v>
                </c:pt>
                <c:pt idx="2">
                  <c:v>0</c:v>
                </c:pt>
                <c:pt idx="3">
                  <c:v>9.9500024751249926E-3</c:v>
                </c:pt>
                <c:pt idx="4">
                  <c:v>3.5006166596596874E-2</c:v>
                </c:pt>
                <c:pt idx="5">
                  <c:v>3.3614273618428205E-2</c:v>
                </c:pt>
                <c:pt idx="6">
                  <c:v>3.3797250649849571E-2</c:v>
                </c:pt>
                <c:pt idx="7">
                  <c:v>4.3220948635017735E-2</c:v>
                </c:pt>
                <c:pt idx="8">
                  <c:v>3.9100138330401636E-2</c:v>
                </c:pt>
              </c:numCache>
            </c:numRef>
          </c:val>
          <c:extLst>
            <c:ext xmlns:c16="http://schemas.microsoft.com/office/drawing/2014/chart" uri="{C3380CC4-5D6E-409C-BE32-E72D297353CC}">
              <c16:uniqueId val="{00000000-F4C1-41DF-80C6-4ABCF5406680}"/>
            </c:ext>
          </c:extLst>
        </c:ser>
        <c:ser>
          <c:idx val="1"/>
          <c:order val="1"/>
          <c:tx>
            <c:strRef>
              <c:f>Hoja1!$B$45</c:f>
              <c:strCache>
                <c:ptCount val="1"/>
                <c:pt idx="0">
                  <c:v>SGP</c:v>
                </c:pt>
              </c:strCache>
            </c:strRef>
          </c:tx>
          <c:spPr>
            <a:solidFill>
              <a:srgbClr val="156082"/>
            </a:solidFill>
            <a:ln>
              <a:noFill/>
            </a:ln>
            <a:effectLst/>
          </c:spPr>
          <c:invertIfNegative val="0"/>
          <c:dLbls>
            <c:dLbl>
              <c:idx val="1"/>
              <c:layout>
                <c:manualLayout>
                  <c:x val="2.1298825881259885E-3"/>
                  <c:y val="-1.26122815815999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4C1-41DF-80C6-4ABCF5406680}"/>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Hoja1!$C$43:$K$43</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Hoja1!$C$45:$K$45</c:f>
              <c:numCache>
                <c:formatCode>0.0%</c:formatCode>
                <c:ptCount val="9"/>
                <c:pt idx="0">
                  <c:v>0.15851541318805321</c:v>
                </c:pt>
                <c:pt idx="1">
                  <c:v>0.1564163322667573</c:v>
                </c:pt>
                <c:pt idx="2">
                  <c:v>0.15868121473587612</c:v>
                </c:pt>
                <c:pt idx="3">
                  <c:v>0.158453864740626</c:v>
                </c:pt>
                <c:pt idx="4">
                  <c:v>0.15973713319730512</c:v>
                </c:pt>
                <c:pt idx="5">
                  <c:v>0.15909574812565438</c:v>
                </c:pt>
                <c:pt idx="6">
                  <c:v>0.16029396983748564</c:v>
                </c:pt>
                <c:pt idx="7">
                  <c:v>0.15948084566200235</c:v>
                </c:pt>
                <c:pt idx="8">
                  <c:v>0.15579761689147623</c:v>
                </c:pt>
              </c:numCache>
            </c:numRef>
          </c:val>
          <c:extLst>
            <c:ext xmlns:c16="http://schemas.microsoft.com/office/drawing/2014/chart" uri="{C3380CC4-5D6E-409C-BE32-E72D297353CC}">
              <c16:uniqueId val="{00000002-F4C1-41DF-80C6-4ABCF5406680}"/>
            </c:ext>
          </c:extLst>
        </c:ser>
        <c:ser>
          <c:idx val="2"/>
          <c:order val="2"/>
          <c:tx>
            <c:strRef>
              <c:f>Hoja1!$B$46</c:f>
              <c:strCache>
                <c:ptCount val="1"/>
                <c:pt idx="0">
                  <c:v>SGR</c:v>
                </c:pt>
              </c:strCache>
            </c:strRef>
          </c:tx>
          <c:spPr>
            <a:solidFill>
              <a:srgbClr val="FFC802"/>
            </a:solidFill>
            <a:ln>
              <a:noFill/>
            </a:ln>
            <a:effectLst/>
          </c:spPr>
          <c:invertIfNegative val="0"/>
          <c:dLbls>
            <c:dLbl>
              <c:idx val="0"/>
              <c:layout>
                <c:manualLayout>
                  <c:x val="2.3428708469385853E-2"/>
                  <c:y val="1.26122815815998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4C1-41DF-80C6-4ABCF5406680}"/>
                </c:ext>
              </c:extLst>
            </c:dLbl>
            <c:dLbl>
              <c:idx val="1"/>
              <c:layout>
                <c:manualLayout>
                  <c:x val="4.259765176251977E-3"/>
                  <c:y val="2.10204693026666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4C1-41DF-80C6-4ABCF5406680}"/>
                </c:ext>
              </c:extLst>
            </c:dLbl>
            <c:dLbl>
              <c:idx val="2"/>
              <c:layout>
                <c:manualLayout>
                  <c:x val="1.0649412940629903E-2"/>
                  <c:y val="2.10204693026666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4C1-41DF-80C6-4ABCF5406680}"/>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Hoja1!$C$43:$K$43</c:f>
              <c:numCache>
                <c:formatCode>General</c:formatCode>
                <c:ptCount val="9"/>
                <c:pt idx="0">
                  <c:v>2016</c:v>
                </c:pt>
                <c:pt idx="1">
                  <c:v>2017</c:v>
                </c:pt>
                <c:pt idx="2">
                  <c:v>2018</c:v>
                </c:pt>
                <c:pt idx="3">
                  <c:v>2019</c:v>
                </c:pt>
                <c:pt idx="4">
                  <c:v>2020</c:v>
                </c:pt>
                <c:pt idx="5">
                  <c:v>2021</c:v>
                </c:pt>
                <c:pt idx="6">
                  <c:v>2022</c:v>
                </c:pt>
                <c:pt idx="7">
                  <c:v>2023</c:v>
                </c:pt>
                <c:pt idx="8">
                  <c:v>2024</c:v>
                </c:pt>
              </c:numCache>
            </c:numRef>
          </c:cat>
          <c:val>
            <c:numRef>
              <c:f>Hoja1!$C$46:$K$46</c:f>
              <c:numCache>
                <c:formatCode>0.0%</c:formatCode>
                <c:ptCount val="9"/>
                <c:pt idx="0">
                  <c:v>0.10799306860154777</c:v>
                </c:pt>
                <c:pt idx="1">
                  <c:v>0.14969682977306967</c:v>
                </c:pt>
                <c:pt idx="2">
                  <c:v>0.14969682977306964</c:v>
                </c:pt>
                <c:pt idx="3">
                  <c:v>0.18802644545234592</c:v>
                </c:pt>
                <c:pt idx="4">
                  <c:v>0.18802644545234595</c:v>
                </c:pt>
                <c:pt idx="5">
                  <c:v>0.29473857617707455</c:v>
                </c:pt>
                <c:pt idx="6">
                  <c:v>0.2947385761770745</c:v>
                </c:pt>
                <c:pt idx="7">
                  <c:v>0.23719874928295379</c:v>
                </c:pt>
                <c:pt idx="8">
                  <c:v>0.23719874928295381</c:v>
                </c:pt>
              </c:numCache>
            </c:numRef>
          </c:val>
          <c:extLst>
            <c:ext xmlns:c16="http://schemas.microsoft.com/office/drawing/2014/chart" uri="{C3380CC4-5D6E-409C-BE32-E72D297353CC}">
              <c16:uniqueId val="{00000006-F4C1-41DF-80C6-4ABCF5406680}"/>
            </c:ext>
          </c:extLst>
        </c:ser>
        <c:dLbls>
          <c:showLegendKey val="0"/>
          <c:showVal val="0"/>
          <c:showCatName val="0"/>
          <c:showSerName val="0"/>
          <c:showPercent val="0"/>
          <c:showBubbleSize val="0"/>
        </c:dLbls>
        <c:gapWidth val="219"/>
        <c:overlap val="-27"/>
        <c:axId val="376959904"/>
        <c:axId val="1031782112"/>
      </c:barChart>
      <c:catAx>
        <c:axId val="376959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1031782112"/>
        <c:crosses val="autoZero"/>
        <c:auto val="1"/>
        <c:lblAlgn val="ctr"/>
        <c:lblOffset val="100"/>
        <c:noMultiLvlLbl val="0"/>
      </c:catAx>
      <c:valAx>
        <c:axId val="1031782112"/>
        <c:scaling>
          <c:orientation val="minMax"/>
        </c:scaling>
        <c:delete val="1"/>
        <c:axPos val="l"/>
        <c:numFmt formatCode="0.0%" sourceLinked="1"/>
        <c:majorTickMark val="none"/>
        <c:minorTickMark val="none"/>
        <c:tickLblPos val="nextTo"/>
        <c:crossAx val="376959904"/>
        <c:crosses val="autoZero"/>
        <c:crossBetween val="between"/>
      </c:valAx>
      <c:spPr>
        <a:noFill/>
        <a:ln>
          <a:noFill/>
        </a:ln>
        <a:effectLst/>
      </c:spPr>
    </c:plotArea>
    <c:legend>
      <c:legendPos val="b"/>
      <c:layout>
        <c:manualLayout>
          <c:xMode val="edge"/>
          <c:yMode val="edge"/>
          <c:x val="0.13854835923572431"/>
          <c:y val="0.14288986763724959"/>
          <c:w val="0.34165429825399934"/>
          <c:h val="7.0944580443018809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s-MX"/>
        </a:p>
      </c:txPr>
    </c:legend>
    <c:plotVisOnly val="1"/>
    <c:dispBlanksAs val="gap"/>
    <c:showDLblsOverMax val="0"/>
  </c:chart>
  <c:spPr>
    <a:noFill/>
    <a:ln>
      <a:noFill/>
    </a:ln>
    <a:effectLst/>
  </c:spPr>
  <c:txPr>
    <a:bodyPr/>
    <a:lstStyle/>
    <a:p>
      <a:pPr>
        <a:defRPr/>
      </a:pPr>
      <a:endParaRPr lang="es-MX"/>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BBC341-27DD-4A51-8AD3-4CB2CEBE5E0D}" type="doc">
      <dgm:prSet loTypeId="urn:microsoft.com/office/officeart/2005/8/layout/lProcess1" loCatId="process" qsTypeId="urn:microsoft.com/office/officeart/2005/8/quickstyle/simple5" qsCatId="simple" csTypeId="urn:microsoft.com/office/officeart/2005/8/colors/colorful2" csCatId="colorful" phldr="1"/>
      <dgm:spPr/>
      <dgm:t>
        <a:bodyPr/>
        <a:lstStyle/>
        <a:p>
          <a:endParaRPr lang="es-CO"/>
        </a:p>
      </dgm:t>
    </dgm:pt>
    <dgm:pt modelId="{284E4454-D59B-497B-9A8B-283E2E366A62}">
      <dgm:prSet phldrT="[Texto]" custT="1"/>
      <dgm:spPr>
        <a:solidFill>
          <a:schemeClr val="accent1">
            <a:lumMod val="40000"/>
            <a:lumOff val="60000"/>
          </a:schemeClr>
        </a:solidFill>
      </dgm:spPr>
      <dgm:t>
        <a:bodyPr/>
        <a:lstStyle/>
        <a:p>
          <a:r>
            <a:rPr lang="es-ES" sz="3200" dirty="0">
              <a:latin typeface="Helvetica" panose="020B0604020202020204" pitchFamily="34" charset="0"/>
              <a:cs typeface="Helvetica" panose="020B0604020202020204" pitchFamily="34" charset="0"/>
            </a:rPr>
            <a:t>Capítulo Intercultural</a:t>
          </a:r>
          <a:endParaRPr lang="es-CO" sz="3200" dirty="0">
            <a:latin typeface="Helvetica" panose="020B0604020202020204" pitchFamily="34" charset="0"/>
            <a:cs typeface="Helvetica" panose="020B0604020202020204" pitchFamily="34" charset="0"/>
          </a:endParaRPr>
        </a:p>
      </dgm:t>
    </dgm:pt>
    <dgm:pt modelId="{47754B31-AA5D-4628-81DC-E0D3D40F4B0C}" type="parTrans" cxnId="{DBEB1703-894A-4DC4-857E-6EB0E8ABA393}">
      <dgm:prSet/>
      <dgm:spPr/>
      <dgm:t>
        <a:bodyPr/>
        <a:lstStyle/>
        <a:p>
          <a:endParaRPr lang="es-CO" sz="2400">
            <a:latin typeface="Helvetica" panose="020B0604020202020204" pitchFamily="34" charset="0"/>
            <a:cs typeface="Helvetica" panose="020B0604020202020204" pitchFamily="34" charset="0"/>
          </a:endParaRPr>
        </a:p>
      </dgm:t>
    </dgm:pt>
    <dgm:pt modelId="{FD5A3FBC-BB35-42B5-9AD8-2F825C52D7AF}" type="sibTrans" cxnId="{DBEB1703-894A-4DC4-857E-6EB0E8ABA393}">
      <dgm:prSet/>
      <dgm:spPr/>
      <dgm:t>
        <a:bodyPr/>
        <a:lstStyle/>
        <a:p>
          <a:endParaRPr lang="es-CO" sz="2400">
            <a:latin typeface="Helvetica" panose="020B0604020202020204" pitchFamily="34" charset="0"/>
            <a:cs typeface="Helvetica" panose="020B0604020202020204" pitchFamily="34" charset="0"/>
          </a:endParaRPr>
        </a:p>
      </dgm:t>
    </dgm:pt>
    <dgm:pt modelId="{4BA96DDF-B4B9-40C5-947D-83B8A030019C}">
      <dgm:prSet phldrT="[Texto]" custT="1"/>
      <dgm:spPr/>
      <dgm:t>
        <a:bodyPr/>
        <a:lstStyle/>
        <a:p>
          <a:r>
            <a:rPr lang="es-ES" sz="1400">
              <a:latin typeface="Helvetica" panose="020B0604020202020204" pitchFamily="34" charset="0"/>
              <a:cs typeface="Helvetica" panose="020B0604020202020204" pitchFamily="34" charset="0"/>
            </a:rPr>
            <a:t>Reúne los programas dirigidos a la totalidad de la población rural de los territorios, incluyendo población campesina de la subregión, comunidades y pueblos étnicos, y otros pobladores. Estos programas recogen las iniciativas no étnicas y comunes étnicas.</a:t>
          </a:r>
          <a:endParaRPr lang="es-CO" sz="1400">
            <a:latin typeface="Helvetica" panose="020B0604020202020204" pitchFamily="34" charset="0"/>
            <a:cs typeface="Helvetica" panose="020B0604020202020204" pitchFamily="34" charset="0"/>
          </a:endParaRPr>
        </a:p>
      </dgm:t>
    </dgm:pt>
    <dgm:pt modelId="{88F609DF-76AB-4E18-8B02-637015B522E5}" type="parTrans" cxnId="{80AFA093-C67C-45A3-BA62-2127278D74BF}">
      <dgm:prSet/>
      <dgm:spPr/>
      <dgm:t>
        <a:bodyPr/>
        <a:lstStyle/>
        <a:p>
          <a:endParaRPr lang="es-CO" sz="2400">
            <a:latin typeface="Helvetica" panose="020B0604020202020204" pitchFamily="34" charset="0"/>
            <a:cs typeface="Helvetica" panose="020B0604020202020204" pitchFamily="34" charset="0"/>
          </a:endParaRPr>
        </a:p>
      </dgm:t>
    </dgm:pt>
    <dgm:pt modelId="{F1DDE2AF-C36E-4200-AC5D-C473A4D92239}" type="sibTrans" cxnId="{80AFA093-C67C-45A3-BA62-2127278D74BF}">
      <dgm:prSet/>
      <dgm:spPr/>
      <dgm:t>
        <a:bodyPr/>
        <a:lstStyle/>
        <a:p>
          <a:endParaRPr lang="es-CO" sz="2400">
            <a:latin typeface="Helvetica" panose="020B0604020202020204" pitchFamily="34" charset="0"/>
            <a:cs typeface="Helvetica" panose="020B0604020202020204" pitchFamily="34" charset="0"/>
          </a:endParaRPr>
        </a:p>
      </dgm:t>
    </dgm:pt>
    <dgm:pt modelId="{58F03101-87CF-4F80-B284-4AFE7B086E61}">
      <dgm:prSet phldrT="[Texto]" custT="1"/>
      <dgm:spPr/>
      <dgm:t>
        <a:bodyPr/>
        <a:lstStyle/>
        <a:p>
          <a:r>
            <a:rPr lang="es-ES" sz="1800" b="0" i="0" u="none" strike="noStrike" dirty="0">
              <a:effectLst/>
              <a:latin typeface="Helvetica" panose="020B0604020202020204" pitchFamily="34" charset="0"/>
              <a:cs typeface="Helvetica" panose="020B0604020202020204" pitchFamily="34" charset="0"/>
            </a:rPr>
            <a:t>6 líneas estratégicas</a:t>
          </a:r>
        </a:p>
        <a:p>
          <a:r>
            <a:rPr lang="es-ES" sz="1800" b="0" i="0" u="none" strike="noStrike" dirty="0">
              <a:solidFill>
                <a:schemeClr val="tx1"/>
              </a:solidFill>
              <a:effectLst/>
              <a:latin typeface="Helvetica" panose="020B0604020202020204" pitchFamily="34" charset="0"/>
              <a:cs typeface="Helvetica" panose="020B0604020202020204" pitchFamily="34" charset="0"/>
            </a:rPr>
            <a:t>18 Programas, 53 Subprogramas</a:t>
          </a:r>
          <a:endParaRPr lang="es-CO" sz="1800" dirty="0">
            <a:solidFill>
              <a:srgbClr val="000000"/>
            </a:solidFill>
            <a:highlight>
              <a:srgbClr val="FFFF00"/>
            </a:highlight>
            <a:latin typeface="Helvetica" panose="020B0604020202020204" pitchFamily="34" charset="0"/>
            <a:ea typeface="Calibri"/>
            <a:cs typeface="Helvetica" panose="020B0604020202020204" pitchFamily="34" charset="0"/>
          </a:endParaRPr>
        </a:p>
        <a:p>
          <a:pPr rtl="0"/>
          <a:r>
            <a:rPr lang="es-CO" sz="1800" dirty="0">
              <a:solidFill>
                <a:srgbClr val="000000"/>
              </a:solidFill>
              <a:latin typeface="Helvetica"/>
              <a:ea typeface="Calibri"/>
              <a:cs typeface="Helvetica"/>
            </a:rPr>
            <a:t>619 proyectos, 347 ideas de proyecto</a:t>
          </a:r>
          <a:endParaRPr lang="es-ES" sz="1800" dirty="0">
            <a:latin typeface="Helvetica"/>
            <a:cs typeface="Helvetica"/>
          </a:endParaRPr>
        </a:p>
      </dgm:t>
    </dgm:pt>
    <dgm:pt modelId="{37876427-FE22-4177-8016-F2E12674A445}" type="parTrans" cxnId="{A8BDB150-28C8-4393-8546-0C28B184D7CB}">
      <dgm:prSet/>
      <dgm:spPr/>
      <dgm:t>
        <a:bodyPr/>
        <a:lstStyle/>
        <a:p>
          <a:endParaRPr lang="es-CO" sz="2400">
            <a:latin typeface="Helvetica" panose="020B0604020202020204" pitchFamily="34" charset="0"/>
            <a:cs typeface="Helvetica" panose="020B0604020202020204" pitchFamily="34" charset="0"/>
          </a:endParaRPr>
        </a:p>
      </dgm:t>
    </dgm:pt>
    <dgm:pt modelId="{ABB9DB99-6EB4-4A9A-A42D-DE574D5552B0}" type="sibTrans" cxnId="{A8BDB150-28C8-4393-8546-0C28B184D7CB}">
      <dgm:prSet/>
      <dgm:spPr/>
      <dgm:t>
        <a:bodyPr/>
        <a:lstStyle/>
        <a:p>
          <a:endParaRPr lang="es-CO" sz="2400">
            <a:latin typeface="Helvetica" panose="020B0604020202020204" pitchFamily="34" charset="0"/>
            <a:cs typeface="Helvetica" panose="020B0604020202020204" pitchFamily="34" charset="0"/>
          </a:endParaRPr>
        </a:p>
      </dgm:t>
    </dgm:pt>
    <dgm:pt modelId="{0398E77A-60D8-4608-B73C-03D61C2DF33D}" type="pres">
      <dgm:prSet presAssocID="{AFBBC341-27DD-4A51-8AD3-4CB2CEBE5E0D}" presName="Name0" presStyleCnt="0">
        <dgm:presLayoutVars>
          <dgm:dir/>
          <dgm:animLvl val="lvl"/>
          <dgm:resizeHandles val="exact"/>
        </dgm:presLayoutVars>
      </dgm:prSet>
      <dgm:spPr/>
    </dgm:pt>
    <dgm:pt modelId="{D88334CF-DB74-4C1C-934D-15CAC7D595F6}" type="pres">
      <dgm:prSet presAssocID="{284E4454-D59B-497B-9A8B-283E2E366A62}" presName="vertFlow" presStyleCnt="0"/>
      <dgm:spPr/>
    </dgm:pt>
    <dgm:pt modelId="{EA47D1EE-140B-4EF2-B23D-6FFF935E491B}" type="pres">
      <dgm:prSet presAssocID="{284E4454-D59B-497B-9A8B-283E2E366A62}" presName="header" presStyleLbl="node1" presStyleIdx="0" presStyleCnt="1" custLinFactNeighborY="-7157"/>
      <dgm:spPr>
        <a:solidFill>
          <a:schemeClr val="accent6">
            <a:lumMod val="75000"/>
          </a:schemeClr>
        </a:solidFill>
      </dgm:spPr>
    </dgm:pt>
    <dgm:pt modelId="{0D9C43DF-E66C-4D15-8825-85BC3D20E640}" type="pres">
      <dgm:prSet presAssocID="{88F609DF-76AB-4E18-8B02-637015B522E5}" presName="parTrans" presStyleLbl="sibTrans2D1" presStyleIdx="0" presStyleCnt="2"/>
      <dgm:spPr/>
    </dgm:pt>
    <dgm:pt modelId="{99270D17-8413-4FAF-BAEC-AE0A9EF817D4}" type="pres">
      <dgm:prSet presAssocID="{4BA96DDF-B4B9-40C5-947D-83B8A030019C}" presName="child" presStyleLbl="alignAccFollowNode1" presStyleIdx="0" presStyleCnt="2">
        <dgm:presLayoutVars>
          <dgm:chMax val="0"/>
          <dgm:bulletEnabled val="1"/>
        </dgm:presLayoutVars>
      </dgm:prSet>
      <dgm:spPr>
        <a:solidFill>
          <a:schemeClr val="accent6">
            <a:lumMod val="40000"/>
            <a:lumOff val="60000"/>
          </a:schemeClr>
        </a:solidFill>
      </dgm:spPr>
    </dgm:pt>
    <dgm:pt modelId="{5EB85472-98B9-48FF-81EE-EDE9B1D22125}" type="pres">
      <dgm:prSet presAssocID="{F1DDE2AF-C36E-4200-AC5D-C473A4D92239}" presName="sibTrans" presStyleLbl="sibTrans2D1" presStyleIdx="1" presStyleCnt="2"/>
      <dgm:spPr/>
    </dgm:pt>
    <dgm:pt modelId="{93DEE209-492B-42A3-BC15-88F1EA1446F6}" type="pres">
      <dgm:prSet presAssocID="{58F03101-87CF-4F80-B284-4AFE7B086E61}" presName="child" presStyleLbl="alignAccFollowNode1" presStyleIdx="1" presStyleCnt="2">
        <dgm:presLayoutVars>
          <dgm:chMax val="0"/>
          <dgm:bulletEnabled val="1"/>
        </dgm:presLayoutVars>
      </dgm:prSet>
      <dgm:spPr/>
    </dgm:pt>
  </dgm:ptLst>
  <dgm:cxnLst>
    <dgm:cxn modelId="{DBEB1703-894A-4DC4-857E-6EB0E8ABA393}" srcId="{AFBBC341-27DD-4A51-8AD3-4CB2CEBE5E0D}" destId="{284E4454-D59B-497B-9A8B-283E2E366A62}" srcOrd="0" destOrd="0" parTransId="{47754B31-AA5D-4628-81DC-E0D3D40F4B0C}" sibTransId="{FD5A3FBC-BB35-42B5-9AD8-2F825C52D7AF}"/>
    <dgm:cxn modelId="{1999430E-49E4-4B5D-BA3A-793F2D287758}" type="presOf" srcId="{AFBBC341-27DD-4A51-8AD3-4CB2CEBE5E0D}" destId="{0398E77A-60D8-4608-B73C-03D61C2DF33D}" srcOrd="0" destOrd="0" presId="urn:microsoft.com/office/officeart/2005/8/layout/lProcess1"/>
    <dgm:cxn modelId="{73CFA733-08C9-405F-B0D0-61BD3856146A}" type="presOf" srcId="{F1DDE2AF-C36E-4200-AC5D-C473A4D92239}" destId="{5EB85472-98B9-48FF-81EE-EDE9B1D22125}" srcOrd="0" destOrd="0" presId="urn:microsoft.com/office/officeart/2005/8/layout/lProcess1"/>
    <dgm:cxn modelId="{AFD79C4B-CFD6-474F-B7AD-E7DEEE3CBFA1}" type="presOf" srcId="{58F03101-87CF-4F80-B284-4AFE7B086E61}" destId="{93DEE209-492B-42A3-BC15-88F1EA1446F6}" srcOrd="0" destOrd="0" presId="urn:microsoft.com/office/officeart/2005/8/layout/lProcess1"/>
    <dgm:cxn modelId="{A8BDB150-28C8-4393-8546-0C28B184D7CB}" srcId="{284E4454-D59B-497B-9A8B-283E2E366A62}" destId="{58F03101-87CF-4F80-B284-4AFE7B086E61}" srcOrd="1" destOrd="0" parTransId="{37876427-FE22-4177-8016-F2E12674A445}" sibTransId="{ABB9DB99-6EB4-4A9A-A42D-DE574D5552B0}"/>
    <dgm:cxn modelId="{80AFA093-C67C-45A3-BA62-2127278D74BF}" srcId="{284E4454-D59B-497B-9A8B-283E2E366A62}" destId="{4BA96DDF-B4B9-40C5-947D-83B8A030019C}" srcOrd="0" destOrd="0" parTransId="{88F609DF-76AB-4E18-8B02-637015B522E5}" sibTransId="{F1DDE2AF-C36E-4200-AC5D-C473A4D92239}"/>
    <dgm:cxn modelId="{DF9EB294-BC63-43E1-B62D-3DCD99A6C78F}" type="presOf" srcId="{88F609DF-76AB-4E18-8B02-637015B522E5}" destId="{0D9C43DF-E66C-4D15-8825-85BC3D20E640}" srcOrd="0" destOrd="0" presId="urn:microsoft.com/office/officeart/2005/8/layout/lProcess1"/>
    <dgm:cxn modelId="{44AE8DC7-BBA8-433D-A466-4A64EEA027D1}" type="presOf" srcId="{284E4454-D59B-497B-9A8B-283E2E366A62}" destId="{EA47D1EE-140B-4EF2-B23D-6FFF935E491B}" srcOrd="0" destOrd="0" presId="urn:microsoft.com/office/officeart/2005/8/layout/lProcess1"/>
    <dgm:cxn modelId="{7DBD5BFC-26B0-4A31-B0FE-A92CDAC3B1F6}" type="presOf" srcId="{4BA96DDF-B4B9-40C5-947D-83B8A030019C}" destId="{99270D17-8413-4FAF-BAEC-AE0A9EF817D4}" srcOrd="0" destOrd="0" presId="urn:microsoft.com/office/officeart/2005/8/layout/lProcess1"/>
    <dgm:cxn modelId="{F04E842C-823D-4279-94EF-197E53DB7EDC}" type="presParOf" srcId="{0398E77A-60D8-4608-B73C-03D61C2DF33D}" destId="{D88334CF-DB74-4C1C-934D-15CAC7D595F6}" srcOrd="0" destOrd="0" presId="urn:microsoft.com/office/officeart/2005/8/layout/lProcess1"/>
    <dgm:cxn modelId="{E6D9466D-E0F0-4851-831E-341619017155}" type="presParOf" srcId="{D88334CF-DB74-4C1C-934D-15CAC7D595F6}" destId="{EA47D1EE-140B-4EF2-B23D-6FFF935E491B}" srcOrd="0" destOrd="0" presId="urn:microsoft.com/office/officeart/2005/8/layout/lProcess1"/>
    <dgm:cxn modelId="{6C80633E-0390-4D25-A860-43BD471D543B}" type="presParOf" srcId="{D88334CF-DB74-4C1C-934D-15CAC7D595F6}" destId="{0D9C43DF-E66C-4D15-8825-85BC3D20E640}" srcOrd="1" destOrd="0" presId="urn:microsoft.com/office/officeart/2005/8/layout/lProcess1"/>
    <dgm:cxn modelId="{7778053F-2D26-4B0C-B36F-2617EAB08598}" type="presParOf" srcId="{D88334CF-DB74-4C1C-934D-15CAC7D595F6}" destId="{99270D17-8413-4FAF-BAEC-AE0A9EF817D4}" srcOrd="2" destOrd="0" presId="urn:microsoft.com/office/officeart/2005/8/layout/lProcess1"/>
    <dgm:cxn modelId="{291739F0-65C4-451D-B885-43FBEA16B79E}" type="presParOf" srcId="{D88334CF-DB74-4C1C-934D-15CAC7D595F6}" destId="{5EB85472-98B9-48FF-81EE-EDE9B1D22125}" srcOrd="3" destOrd="0" presId="urn:microsoft.com/office/officeart/2005/8/layout/lProcess1"/>
    <dgm:cxn modelId="{2EA413BA-CD48-4EF9-B89A-2A30F081A707}" type="presParOf" srcId="{D88334CF-DB74-4C1C-934D-15CAC7D595F6}" destId="{93DEE209-492B-42A3-BC15-88F1EA1446F6}" srcOrd="4"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BBC341-27DD-4A51-8AD3-4CB2CEBE5E0D}" type="doc">
      <dgm:prSet loTypeId="urn:microsoft.com/office/officeart/2005/8/layout/lProcess1" loCatId="process" qsTypeId="urn:microsoft.com/office/officeart/2005/8/quickstyle/simple5" qsCatId="simple" csTypeId="urn:microsoft.com/office/officeart/2005/8/colors/colorful2" csCatId="colorful" phldr="1"/>
      <dgm:spPr/>
      <dgm:t>
        <a:bodyPr/>
        <a:lstStyle/>
        <a:p>
          <a:endParaRPr lang="es-CO"/>
        </a:p>
      </dgm:t>
    </dgm:pt>
    <dgm:pt modelId="{284E4454-D59B-497B-9A8B-283E2E366A62}">
      <dgm:prSet phldrT="[Texto]" custT="1"/>
      <dgm:spPr/>
      <dgm:t>
        <a:bodyPr/>
        <a:lstStyle/>
        <a:p>
          <a:r>
            <a:rPr lang="es-ES_tradnl" sz="3200">
              <a:latin typeface="Helvetica" panose="020B0604020202020204" pitchFamily="34" charset="0"/>
              <a:cs typeface="Helvetica" panose="020B0604020202020204" pitchFamily="34" charset="0"/>
            </a:rPr>
            <a:t>Capítulo Étnico</a:t>
          </a:r>
        </a:p>
      </dgm:t>
    </dgm:pt>
    <dgm:pt modelId="{47754B31-AA5D-4628-81DC-E0D3D40F4B0C}" type="parTrans" cxnId="{DBEB1703-894A-4DC4-857E-6EB0E8ABA393}">
      <dgm:prSet/>
      <dgm:spPr/>
      <dgm:t>
        <a:bodyPr/>
        <a:lstStyle/>
        <a:p>
          <a:endParaRPr lang="es-CO" sz="2400">
            <a:latin typeface="Helvetica" panose="020B0604020202020204" pitchFamily="34" charset="0"/>
            <a:cs typeface="Helvetica" panose="020B0604020202020204" pitchFamily="34" charset="0"/>
          </a:endParaRPr>
        </a:p>
      </dgm:t>
    </dgm:pt>
    <dgm:pt modelId="{FD5A3FBC-BB35-42B5-9AD8-2F825C52D7AF}" type="sibTrans" cxnId="{DBEB1703-894A-4DC4-857E-6EB0E8ABA393}">
      <dgm:prSet/>
      <dgm:spPr/>
      <dgm:t>
        <a:bodyPr/>
        <a:lstStyle/>
        <a:p>
          <a:endParaRPr lang="es-CO" sz="2400">
            <a:latin typeface="Helvetica" panose="020B0604020202020204" pitchFamily="34" charset="0"/>
            <a:cs typeface="Helvetica" panose="020B0604020202020204" pitchFamily="34" charset="0"/>
          </a:endParaRPr>
        </a:p>
      </dgm:t>
    </dgm:pt>
    <dgm:pt modelId="{4BA96DDF-B4B9-40C5-947D-83B8A030019C}">
      <dgm:prSet phldrT="[Texto]" custT="1"/>
      <dgm:spPr/>
      <dgm:t>
        <a:bodyPr/>
        <a:lstStyle/>
        <a:p>
          <a:r>
            <a:rPr lang="es-ES_tradnl" sz="1400">
              <a:latin typeface="Helvetica" panose="020B0604020202020204" pitchFamily="34" charset="0"/>
              <a:cs typeface="Helvetica" panose="020B0604020202020204" pitchFamily="34" charset="0"/>
            </a:rPr>
            <a:t>Reúne los programas dirigidos a comunidades y pueblos étnicos. Estos programas recogen las iniciativas propias étnicas, y se construyeron con base en los planes de vida, planes de etnodesarrollo y demás instrumentos de planeación propia.</a:t>
          </a:r>
        </a:p>
      </dgm:t>
    </dgm:pt>
    <dgm:pt modelId="{88F609DF-76AB-4E18-8B02-637015B522E5}" type="parTrans" cxnId="{80AFA093-C67C-45A3-BA62-2127278D74BF}">
      <dgm:prSet/>
      <dgm:spPr/>
      <dgm:t>
        <a:bodyPr/>
        <a:lstStyle/>
        <a:p>
          <a:endParaRPr lang="es-CO" sz="2400">
            <a:latin typeface="Helvetica" panose="020B0604020202020204" pitchFamily="34" charset="0"/>
            <a:cs typeface="Helvetica" panose="020B0604020202020204" pitchFamily="34" charset="0"/>
          </a:endParaRPr>
        </a:p>
      </dgm:t>
    </dgm:pt>
    <dgm:pt modelId="{F1DDE2AF-C36E-4200-AC5D-C473A4D92239}" type="sibTrans" cxnId="{80AFA093-C67C-45A3-BA62-2127278D74BF}">
      <dgm:prSet/>
      <dgm:spPr/>
      <dgm:t>
        <a:bodyPr/>
        <a:lstStyle/>
        <a:p>
          <a:endParaRPr lang="es-CO" sz="2400">
            <a:latin typeface="Helvetica" panose="020B0604020202020204" pitchFamily="34" charset="0"/>
            <a:cs typeface="Helvetica" panose="020B0604020202020204" pitchFamily="34" charset="0"/>
          </a:endParaRPr>
        </a:p>
      </dgm:t>
    </dgm:pt>
    <dgm:pt modelId="{58F03101-87CF-4F80-B284-4AFE7B086E61}">
      <dgm:prSet phldrT="[Texto]" custT="1"/>
      <dgm:spPr/>
      <dgm:t>
        <a:bodyPr/>
        <a:lstStyle/>
        <a:p>
          <a:pPr rtl="0"/>
          <a:r>
            <a:rPr lang="es-ES_tradnl" sz="1800" b="0" i="0" u="none" strike="noStrike" dirty="0">
              <a:effectLst/>
              <a:latin typeface="Helvetica" panose="020B0604020202020204" pitchFamily="34" charset="0"/>
              <a:cs typeface="Helvetica" panose="020B0604020202020204" pitchFamily="34" charset="0"/>
            </a:rPr>
            <a:t>6 líneas estratégicas</a:t>
          </a:r>
          <a:endParaRPr lang="es-ES_tradnl" sz="1800" b="0" i="0" u="none" strike="noStrike" dirty="0">
            <a:solidFill>
              <a:schemeClr val="tx1"/>
            </a:solidFill>
            <a:effectLst/>
            <a:latin typeface="Helvetica" panose="020B0604020202020204" pitchFamily="34" charset="0"/>
            <a:cs typeface="Helvetica" panose="020B0604020202020204" pitchFamily="34" charset="0"/>
          </a:endParaRPr>
        </a:p>
        <a:p>
          <a:pPr rtl="0"/>
          <a:r>
            <a:rPr lang="es-ES_tradnl" sz="1800" b="0" i="0" u="none" strike="noStrike" dirty="0">
              <a:solidFill>
                <a:schemeClr val="tx1"/>
              </a:solidFill>
              <a:effectLst/>
              <a:latin typeface="Helvetica"/>
              <a:cs typeface="Helvetica"/>
            </a:rPr>
            <a:t>14 Programas, 53 Subprogramas</a:t>
          </a:r>
          <a:endParaRPr lang="es-ES_tradnl" sz="1800" dirty="0">
            <a:highlight>
              <a:srgbClr val="FFFF00"/>
            </a:highlight>
          </a:endParaRPr>
        </a:p>
        <a:p>
          <a:pPr rtl="0"/>
          <a:r>
            <a:rPr lang="es-ES_tradnl" sz="1800" dirty="0"/>
            <a:t>41 </a:t>
          </a:r>
          <a:r>
            <a:rPr lang="es-ES" sz="1800" dirty="0">
              <a:latin typeface="Helvetica"/>
              <a:ea typeface="Calibri"/>
              <a:cs typeface="Helvetica"/>
            </a:rPr>
            <a:t>Proyectos y 174 </a:t>
          </a:r>
          <a:r>
            <a:rPr lang="es-ES_tradnl" sz="1800" dirty="0"/>
            <a:t>Ideas</a:t>
          </a:r>
          <a:endParaRPr lang="es-ES_tradnl" dirty="0"/>
        </a:p>
      </dgm:t>
    </dgm:pt>
    <dgm:pt modelId="{37876427-FE22-4177-8016-F2E12674A445}" type="parTrans" cxnId="{A8BDB150-28C8-4393-8546-0C28B184D7CB}">
      <dgm:prSet/>
      <dgm:spPr/>
      <dgm:t>
        <a:bodyPr/>
        <a:lstStyle/>
        <a:p>
          <a:endParaRPr lang="es-CO" sz="2400">
            <a:latin typeface="Helvetica" panose="020B0604020202020204" pitchFamily="34" charset="0"/>
            <a:cs typeface="Helvetica" panose="020B0604020202020204" pitchFamily="34" charset="0"/>
          </a:endParaRPr>
        </a:p>
      </dgm:t>
    </dgm:pt>
    <dgm:pt modelId="{ABB9DB99-6EB4-4A9A-A42D-DE574D5552B0}" type="sibTrans" cxnId="{A8BDB150-28C8-4393-8546-0C28B184D7CB}">
      <dgm:prSet/>
      <dgm:spPr/>
      <dgm:t>
        <a:bodyPr/>
        <a:lstStyle/>
        <a:p>
          <a:endParaRPr lang="es-CO" sz="2400">
            <a:latin typeface="Helvetica" panose="020B0604020202020204" pitchFamily="34" charset="0"/>
            <a:cs typeface="Helvetica" panose="020B0604020202020204" pitchFamily="34" charset="0"/>
          </a:endParaRPr>
        </a:p>
      </dgm:t>
    </dgm:pt>
    <dgm:pt modelId="{0398E77A-60D8-4608-B73C-03D61C2DF33D}" type="pres">
      <dgm:prSet presAssocID="{AFBBC341-27DD-4A51-8AD3-4CB2CEBE5E0D}" presName="Name0" presStyleCnt="0">
        <dgm:presLayoutVars>
          <dgm:dir/>
          <dgm:animLvl val="lvl"/>
          <dgm:resizeHandles val="exact"/>
        </dgm:presLayoutVars>
      </dgm:prSet>
      <dgm:spPr/>
    </dgm:pt>
    <dgm:pt modelId="{D88334CF-DB74-4C1C-934D-15CAC7D595F6}" type="pres">
      <dgm:prSet presAssocID="{284E4454-D59B-497B-9A8B-283E2E366A62}" presName="vertFlow" presStyleCnt="0"/>
      <dgm:spPr/>
    </dgm:pt>
    <dgm:pt modelId="{EA47D1EE-140B-4EF2-B23D-6FFF935E491B}" type="pres">
      <dgm:prSet presAssocID="{284E4454-D59B-497B-9A8B-283E2E366A62}" presName="header" presStyleLbl="node1" presStyleIdx="0" presStyleCnt="1"/>
      <dgm:spPr/>
    </dgm:pt>
    <dgm:pt modelId="{0D9C43DF-E66C-4D15-8825-85BC3D20E640}" type="pres">
      <dgm:prSet presAssocID="{88F609DF-76AB-4E18-8B02-637015B522E5}" presName="parTrans" presStyleLbl="sibTrans2D1" presStyleIdx="0" presStyleCnt="2"/>
      <dgm:spPr/>
    </dgm:pt>
    <dgm:pt modelId="{99270D17-8413-4FAF-BAEC-AE0A9EF817D4}" type="pres">
      <dgm:prSet presAssocID="{4BA96DDF-B4B9-40C5-947D-83B8A030019C}" presName="child" presStyleLbl="alignAccFollowNode1" presStyleIdx="0" presStyleCnt="2">
        <dgm:presLayoutVars>
          <dgm:chMax val="0"/>
          <dgm:bulletEnabled val="1"/>
        </dgm:presLayoutVars>
      </dgm:prSet>
      <dgm:spPr/>
    </dgm:pt>
    <dgm:pt modelId="{5EB85472-98B9-48FF-81EE-EDE9B1D22125}" type="pres">
      <dgm:prSet presAssocID="{F1DDE2AF-C36E-4200-AC5D-C473A4D92239}" presName="sibTrans" presStyleLbl="sibTrans2D1" presStyleIdx="1" presStyleCnt="2"/>
      <dgm:spPr/>
    </dgm:pt>
    <dgm:pt modelId="{93DEE209-492B-42A3-BC15-88F1EA1446F6}" type="pres">
      <dgm:prSet presAssocID="{58F03101-87CF-4F80-B284-4AFE7B086E61}" presName="child" presStyleLbl="alignAccFollowNode1" presStyleIdx="1" presStyleCnt="2">
        <dgm:presLayoutVars>
          <dgm:chMax val="0"/>
          <dgm:bulletEnabled val="1"/>
        </dgm:presLayoutVars>
      </dgm:prSet>
      <dgm:spPr/>
    </dgm:pt>
  </dgm:ptLst>
  <dgm:cxnLst>
    <dgm:cxn modelId="{DBEB1703-894A-4DC4-857E-6EB0E8ABA393}" srcId="{AFBBC341-27DD-4A51-8AD3-4CB2CEBE5E0D}" destId="{284E4454-D59B-497B-9A8B-283E2E366A62}" srcOrd="0" destOrd="0" parTransId="{47754B31-AA5D-4628-81DC-E0D3D40F4B0C}" sibTransId="{FD5A3FBC-BB35-42B5-9AD8-2F825C52D7AF}"/>
    <dgm:cxn modelId="{1999430E-49E4-4B5D-BA3A-793F2D287758}" type="presOf" srcId="{AFBBC341-27DD-4A51-8AD3-4CB2CEBE5E0D}" destId="{0398E77A-60D8-4608-B73C-03D61C2DF33D}" srcOrd="0" destOrd="0" presId="urn:microsoft.com/office/officeart/2005/8/layout/lProcess1"/>
    <dgm:cxn modelId="{59D1CE5F-4832-40B3-A829-ADAA5900B7A3}" type="presOf" srcId="{F1DDE2AF-C36E-4200-AC5D-C473A4D92239}" destId="{5EB85472-98B9-48FF-81EE-EDE9B1D22125}" srcOrd="0" destOrd="0" presId="urn:microsoft.com/office/officeart/2005/8/layout/lProcess1"/>
    <dgm:cxn modelId="{A8BDB150-28C8-4393-8546-0C28B184D7CB}" srcId="{284E4454-D59B-497B-9A8B-283E2E366A62}" destId="{58F03101-87CF-4F80-B284-4AFE7B086E61}" srcOrd="1" destOrd="0" parTransId="{37876427-FE22-4177-8016-F2E12674A445}" sibTransId="{ABB9DB99-6EB4-4A9A-A42D-DE574D5552B0}"/>
    <dgm:cxn modelId="{FDD47051-06D4-4A19-AE13-B6D6D244ABF4}" type="presOf" srcId="{88F609DF-76AB-4E18-8B02-637015B522E5}" destId="{0D9C43DF-E66C-4D15-8825-85BC3D20E640}" srcOrd="0" destOrd="0" presId="urn:microsoft.com/office/officeart/2005/8/layout/lProcess1"/>
    <dgm:cxn modelId="{59DA058E-1CFE-42F9-BE7F-7D896E9E9C8D}" type="presOf" srcId="{4BA96DDF-B4B9-40C5-947D-83B8A030019C}" destId="{99270D17-8413-4FAF-BAEC-AE0A9EF817D4}" srcOrd="0" destOrd="0" presId="urn:microsoft.com/office/officeart/2005/8/layout/lProcess1"/>
    <dgm:cxn modelId="{80AFA093-C67C-45A3-BA62-2127278D74BF}" srcId="{284E4454-D59B-497B-9A8B-283E2E366A62}" destId="{4BA96DDF-B4B9-40C5-947D-83B8A030019C}" srcOrd="0" destOrd="0" parTransId="{88F609DF-76AB-4E18-8B02-637015B522E5}" sibTransId="{F1DDE2AF-C36E-4200-AC5D-C473A4D92239}"/>
    <dgm:cxn modelId="{9FD01B94-BAC9-40E5-93DF-B07F58EE8435}" type="presOf" srcId="{58F03101-87CF-4F80-B284-4AFE7B086E61}" destId="{93DEE209-492B-42A3-BC15-88F1EA1446F6}" srcOrd="0" destOrd="0" presId="urn:microsoft.com/office/officeart/2005/8/layout/lProcess1"/>
    <dgm:cxn modelId="{005467B2-58BD-4F94-AA34-87EC2B3A3798}" type="presOf" srcId="{284E4454-D59B-497B-9A8B-283E2E366A62}" destId="{EA47D1EE-140B-4EF2-B23D-6FFF935E491B}" srcOrd="0" destOrd="0" presId="urn:microsoft.com/office/officeart/2005/8/layout/lProcess1"/>
    <dgm:cxn modelId="{C99D1C80-12DE-428D-959A-8CB8031D43BF}" type="presParOf" srcId="{0398E77A-60D8-4608-B73C-03D61C2DF33D}" destId="{D88334CF-DB74-4C1C-934D-15CAC7D595F6}" srcOrd="0" destOrd="0" presId="urn:microsoft.com/office/officeart/2005/8/layout/lProcess1"/>
    <dgm:cxn modelId="{03401F13-994C-456B-930F-9362432613E3}" type="presParOf" srcId="{D88334CF-DB74-4C1C-934D-15CAC7D595F6}" destId="{EA47D1EE-140B-4EF2-B23D-6FFF935E491B}" srcOrd="0" destOrd="0" presId="urn:microsoft.com/office/officeart/2005/8/layout/lProcess1"/>
    <dgm:cxn modelId="{4669DE3E-A8DD-4C57-98AC-5473874F1756}" type="presParOf" srcId="{D88334CF-DB74-4C1C-934D-15CAC7D595F6}" destId="{0D9C43DF-E66C-4D15-8825-85BC3D20E640}" srcOrd="1" destOrd="0" presId="urn:microsoft.com/office/officeart/2005/8/layout/lProcess1"/>
    <dgm:cxn modelId="{60271764-70AC-4B7E-A875-02D96AB72181}" type="presParOf" srcId="{D88334CF-DB74-4C1C-934D-15CAC7D595F6}" destId="{99270D17-8413-4FAF-BAEC-AE0A9EF817D4}" srcOrd="2" destOrd="0" presId="urn:microsoft.com/office/officeart/2005/8/layout/lProcess1"/>
    <dgm:cxn modelId="{C0F93B59-3A2D-43E2-827A-C1F9424847C0}" type="presParOf" srcId="{D88334CF-DB74-4C1C-934D-15CAC7D595F6}" destId="{5EB85472-98B9-48FF-81EE-EDE9B1D22125}" srcOrd="3" destOrd="0" presId="urn:microsoft.com/office/officeart/2005/8/layout/lProcess1"/>
    <dgm:cxn modelId="{2E0D2C2A-62A0-4440-9213-68D4189C8FB5}" type="presParOf" srcId="{D88334CF-DB74-4C1C-934D-15CAC7D595F6}" destId="{93DEE209-492B-42A3-BC15-88F1EA1446F6}" srcOrd="4" destOrd="0" presId="urn:microsoft.com/office/officeart/2005/8/layout/l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47D1EE-140B-4EF2-B23D-6FFF935E491B}">
      <dsp:nvSpPr>
        <dsp:cNvPr id="0" name=""/>
        <dsp:cNvSpPr/>
      </dsp:nvSpPr>
      <dsp:spPr>
        <a:xfrm>
          <a:off x="2941133" y="0"/>
          <a:ext cx="4658007" cy="1164501"/>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s-ES" sz="3200" kern="1200" dirty="0">
              <a:latin typeface="Helvetica" panose="020B0604020202020204" pitchFamily="34" charset="0"/>
              <a:cs typeface="Helvetica" panose="020B0604020202020204" pitchFamily="34" charset="0"/>
            </a:rPr>
            <a:t>Capítulo Intercultural</a:t>
          </a:r>
          <a:endParaRPr lang="es-CO" sz="3200" kern="1200" dirty="0">
            <a:latin typeface="Helvetica" panose="020B0604020202020204" pitchFamily="34" charset="0"/>
            <a:cs typeface="Helvetica" panose="020B0604020202020204" pitchFamily="34" charset="0"/>
          </a:endParaRPr>
        </a:p>
      </dsp:txBody>
      <dsp:txXfrm>
        <a:off x="2975240" y="34107"/>
        <a:ext cx="4589793" cy="1096287"/>
      </dsp:txXfrm>
    </dsp:sp>
    <dsp:sp modelId="{0D9C43DF-E66C-4D15-8825-85BC3D20E640}">
      <dsp:nvSpPr>
        <dsp:cNvPr id="0" name=""/>
        <dsp:cNvSpPr/>
      </dsp:nvSpPr>
      <dsp:spPr>
        <a:xfrm rot="5400000">
          <a:off x="5167742" y="1267396"/>
          <a:ext cx="204788" cy="203787"/>
        </a:xfrm>
        <a:prstGeom prst="rightArrow">
          <a:avLst>
            <a:gd name="adj1" fmla="val 667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9270D17-8413-4FAF-BAEC-AE0A9EF817D4}">
      <dsp:nvSpPr>
        <dsp:cNvPr id="0" name=""/>
        <dsp:cNvSpPr/>
      </dsp:nvSpPr>
      <dsp:spPr>
        <a:xfrm>
          <a:off x="2941133" y="1574078"/>
          <a:ext cx="4658007" cy="1164501"/>
        </a:xfrm>
        <a:prstGeom prst="roundRect">
          <a:avLst>
            <a:gd name="adj" fmla="val 10000"/>
          </a:avLst>
        </a:prstGeom>
        <a:solidFill>
          <a:schemeClr val="accent6">
            <a:lumMod val="40000"/>
            <a:lumOff val="6000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a:latin typeface="Helvetica" panose="020B0604020202020204" pitchFamily="34" charset="0"/>
              <a:cs typeface="Helvetica" panose="020B0604020202020204" pitchFamily="34" charset="0"/>
            </a:rPr>
            <a:t>Reúne los programas dirigidos a la totalidad de la población rural de los territorios, incluyendo población campesina de la subregión, comunidades y pueblos étnicos, y otros pobladores. Estos programas recogen las iniciativas no étnicas y comunes étnicas.</a:t>
          </a:r>
          <a:endParaRPr lang="es-CO" sz="1400" kern="1200">
            <a:latin typeface="Helvetica" panose="020B0604020202020204" pitchFamily="34" charset="0"/>
            <a:cs typeface="Helvetica" panose="020B0604020202020204" pitchFamily="34" charset="0"/>
          </a:endParaRPr>
        </a:p>
      </dsp:txBody>
      <dsp:txXfrm>
        <a:off x="2975240" y="1608185"/>
        <a:ext cx="4589793" cy="1096287"/>
      </dsp:txXfrm>
    </dsp:sp>
    <dsp:sp modelId="{5EB85472-98B9-48FF-81EE-EDE9B1D22125}">
      <dsp:nvSpPr>
        <dsp:cNvPr id="0" name=""/>
        <dsp:cNvSpPr/>
      </dsp:nvSpPr>
      <dsp:spPr>
        <a:xfrm rot="5400000">
          <a:off x="5168243" y="2840473"/>
          <a:ext cx="203787" cy="203787"/>
        </a:xfrm>
        <a:prstGeom prst="rightArrow">
          <a:avLst>
            <a:gd name="adj1" fmla="val 66700"/>
            <a:gd name="adj2" fmla="val 50000"/>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3DEE209-492B-42A3-BC15-88F1EA1446F6}">
      <dsp:nvSpPr>
        <dsp:cNvPr id="0" name=""/>
        <dsp:cNvSpPr/>
      </dsp:nvSpPr>
      <dsp:spPr>
        <a:xfrm>
          <a:off x="2941133" y="3146155"/>
          <a:ext cx="4658007" cy="1164501"/>
        </a:xfrm>
        <a:prstGeom prst="roundRect">
          <a:avLst>
            <a:gd name="adj" fmla="val 10000"/>
          </a:avLst>
        </a:prstGeom>
        <a:solidFill>
          <a:schemeClr val="accent2">
            <a:tint val="40000"/>
            <a:alpha val="90000"/>
            <a:hueOff val="-849226"/>
            <a:satOff val="-75346"/>
            <a:lumOff val="-769"/>
            <a:alphaOff val="0"/>
          </a:schemeClr>
        </a:solidFill>
        <a:ln w="6350" cap="flat" cmpd="sng" algn="ctr">
          <a:solidFill>
            <a:schemeClr val="accent2">
              <a:tint val="40000"/>
              <a:alpha val="90000"/>
              <a:hueOff val="-849226"/>
              <a:satOff val="-75346"/>
              <a:lumOff val="-76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sz="1800" b="0" i="0" u="none" strike="noStrike" kern="1200" dirty="0">
              <a:effectLst/>
              <a:latin typeface="Helvetica" panose="020B0604020202020204" pitchFamily="34" charset="0"/>
              <a:cs typeface="Helvetica" panose="020B0604020202020204" pitchFamily="34" charset="0"/>
            </a:rPr>
            <a:t>6 líneas estratégicas</a:t>
          </a:r>
        </a:p>
        <a:p>
          <a:pPr marL="0" lvl="0" indent="0" algn="ctr" defTabSz="800100">
            <a:lnSpc>
              <a:spcPct val="90000"/>
            </a:lnSpc>
            <a:spcBef>
              <a:spcPct val="0"/>
            </a:spcBef>
            <a:spcAft>
              <a:spcPct val="35000"/>
            </a:spcAft>
            <a:buNone/>
          </a:pPr>
          <a:r>
            <a:rPr lang="es-ES" sz="1800" b="0" i="0" u="none" strike="noStrike" kern="1200" dirty="0">
              <a:solidFill>
                <a:schemeClr val="tx1"/>
              </a:solidFill>
              <a:effectLst/>
              <a:latin typeface="Helvetica" panose="020B0604020202020204" pitchFamily="34" charset="0"/>
              <a:cs typeface="Helvetica" panose="020B0604020202020204" pitchFamily="34" charset="0"/>
            </a:rPr>
            <a:t>18 Programas, 53 Subprogramas</a:t>
          </a:r>
          <a:endParaRPr lang="es-CO" sz="1800" kern="1200" dirty="0">
            <a:solidFill>
              <a:srgbClr val="000000"/>
            </a:solidFill>
            <a:highlight>
              <a:srgbClr val="FFFF00"/>
            </a:highlight>
            <a:latin typeface="Helvetica" panose="020B0604020202020204" pitchFamily="34" charset="0"/>
            <a:ea typeface="Calibri"/>
            <a:cs typeface="Helvetica" panose="020B0604020202020204" pitchFamily="34" charset="0"/>
          </a:endParaRPr>
        </a:p>
        <a:p>
          <a:pPr marL="0" lvl="0" indent="0" algn="ctr" defTabSz="800100" rtl="0">
            <a:lnSpc>
              <a:spcPct val="90000"/>
            </a:lnSpc>
            <a:spcBef>
              <a:spcPct val="0"/>
            </a:spcBef>
            <a:spcAft>
              <a:spcPct val="35000"/>
            </a:spcAft>
            <a:buNone/>
          </a:pPr>
          <a:r>
            <a:rPr lang="es-CO" sz="1800" kern="1200" dirty="0">
              <a:solidFill>
                <a:srgbClr val="000000"/>
              </a:solidFill>
              <a:latin typeface="Helvetica"/>
              <a:ea typeface="Calibri"/>
              <a:cs typeface="Helvetica"/>
            </a:rPr>
            <a:t>619 proyectos, 347 ideas de proyecto</a:t>
          </a:r>
          <a:endParaRPr lang="es-ES" sz="1800" kern="1200" dirty="0">
            <a:latin typeface="Helvetica"/>
            <a:cs typeface="Helvetica"/>
          </a:endParaRPr>
        </a:p>
      </dsp:txBody>
      <dsp:txXfrm>
        <a:off x="2975240" y="3180262"/>
        <a:ext cx="4589793" cy="10962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47D1EE-140B-4EF2-B23D-6FFF935E491B}">
      <dsp:nvSpPr>
        <dsp:cNvPr id="0" name=""/>
        <dsp:cNvSpPr/>
      </dsp:nvSpPr>
      <dsp:spPr>
        <a:xfrm>
          <a:off x="3336072" y="2000"/>
          <a:ext cx="4658007" cy="1164501"/>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s-ES_tradnl" sz="3200" kern="1200">
              <a:latin typeface="Helvetica" panose="020B0604020202020204" pitchFamily="34" charset="0"/>
              <a:cs typeface="Helvetica" panose="020B0604020202020204" pitchFamily="34" charset="0"/>
            </a:rPr>
            <a:t>Capítulo Étnico</a:t>
          </a:r>
        </a:p>
      </dsp:txBody>
      <dsp:txXfrm>
        <a:off x="3370179" y="36107"/>
        <a:ext cx="4589793" cy="1096287"/>
      </dsp:txXfrm>
    </dsp:sp>
    <dsp:sp modelId="{0D9C43DF-E66C-4D15-8825-85BC3D20E640}">
      <dsp:nvSpPr>
        <dsp:cNvPr id="0" name=""/>
        <dsp:cNvSpPr/>
      </dsp:nvSpPr>
      <dsp:spPr>
        <a:xfrm rot="5400000">
          <a:off x="5563182" y="1268396"/>
          <a:ext cx="203787" cy="203787"/>
        </a:xfrm>
        <a:prstGeom prst="rightArrow">
          <a:avLst>
            <a:gd name="adj1" fmla="val 66700"/>
            <a:gd name="adj2" fmla="val 5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9270D17-8413-4FAF-BAEC-AE0A9EF817D4}">
      <dsp:nvSpPr>
        <dsp:cNvPr id="0" name=""/>
        <dsp:cNvSpPr/>
      </dsp:nvSpPr>
      <dsp:spPr>
        <a:xfrm>
          <a:off x="3336072" y="1574078"/>
          <a:ext cx="4658007" cy="1164501"/>
        </a:xfrm>
        <a:prstGeom prst="roundRect">
          <a:avLst>
            <a:gd name="adj" fmla="val 10000"/>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_tradnl" sz="1400" kern="1200">
              <a:latin typeface="Helvetica" panose="020B0604020202020204" pitchFamily="34" charset="0"/>
              <a:cs typeface="Helvetica" panose="020B0604020202020204" pitchFamily="34" charset="0"/>
            </a:rPr>
            <a:t>Reúne los programas dirigidos a comunidades y pueblos étnicos. Estos programas recogen las iniciativas propias étnicas, y se construyeron con base en los planes de vida, planes de etnodesarrollo y demás instrumentos de planeación propia.</a:t>
          </a:r>
        </a:p>
      </dsp:txBody>
      <dsp:txXfrm>
        <a:off x="3370179" y="1608185"/>
        <a:ext cx="4589793" cy="1096287"/>
      </dsp:txXfrm>
    </dsp:sp>
    <dsp:sp modelId="{5EB85472-98B9-48FF-81EE-EDE9B1D22125}">
      <dsp:nvSpPr>
        <dsp:cNvPr id="0" name=""/>
        <dsp:cNvSpPr/>
      </dsp:nvSpPr>
      <dsp:spPr>
        <a:xfrm rot="5400000">
          <a:off x="5563182" y="2840473"/>
          <a:ext cx="203787" cy="203787"/>
        </a:xfrm>
        <a:prstGeom prst="rightArrow">
          <a:avLst>
            <a:gd name="adj1" fmla="val 66700"/>
            <a:gd name="adj2" fmla="val 50000"/>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3DEE209-492B-42A3-BC15-88F1EA1446F6}">
      <dsp:nvSpPr>
        <dsp:cNvPr id="0" name=""/>
        <dsp:cNvSpPr/>
      </dsp:nvSpPr>
      <dsp:spPr>
        <a:xfrm>
          <a:off x="3336072" y="3146155"/>
          <a:ext cx="4658007" cy="1164501"/>
        </a:xfrm>
        <a:prstGeom prst="roundRect">
          <a:avLst>
            <a:gd name="adj" fmla="val 10000"/>
          </a:avLst>
        </a:prstGeom>
        <a:solidFill>
          <a:schemeClr val="accent2">
            <a:tint val="40000"/>
            <a:alpha val="90000"/>
            <a:hueOff val="-849226"/>
            <a:satOff val="-75346"/>
            <a:lumOff val="-769"/>
            <a:alphaOff val="0"/>
          </a:schemeClr>
        </a:solidFill>
        <a:ln w="6350" cap="flat" cmpd="sng" algn="ctr">
          <a:solidFill>
            <a:schemeClr val="accent2">
              <a:tint val="40000"/>
              <a:alpha val="90000"/>
              <a:hueOff val="-849226"/>
              <a:satOff val="-75346"/>
              <a:lumOff val="-76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22860" rIns="22860" bIns="22860" numCol="1" spcCol="1270" anchor="ctr" anchorCtr="0">
          <a:noAutofit/>
        </a:bodyPr>
        <a:lstStyle/>
        <a:p>
          <a:pPr marL="0" lvl="0" indent="0" algn="ctr" defTabSz="800100" rtl="0">
            <a:lnSpc>
              <a:spcPct val="90000"/>
            </a:lnSpc>
            <a:spcBef>
              <a:spcPct val="0"/>
            </a:spcBef>
            <a:spcAft>
              <a:spcPct val="35000"/>
            </a:spcAft>
            <a:buNone/>
          </a:pPr>
          <a:r>
            <a:rPr lang="es-ES_tradnl" sz="1800" b="0" i="0" u="none" strike="noStrike" kern="1200" dirty="0">
              <a:effectLst/>
              <a:latin typeface="Helvetica" panose="020B0604020202020204" pitchFamily="34" charset="0"/>
              <a:cs typeface="Helvetica" panose="020B0604020202020204" pitchFamily="34" charset="0"/>
            </a:rPr>
            <a:t>6 líneas estratégicas</a:t>
          </a:r>
          <a:endParaRPr lang="es-ES_tradnl" sz="1800" b="0" i="0" u="none" strike="noStrike" kern="1200" dirty="0">
            <a:solidFill>
              <a:schemeClr val="tx1"/>
            </a:solidFill>
            <a:effectLst/>
            <a:latin typeface="Helvetica" panose="020B0604020202020204" pitchFamily="34" charset="0"/>
            <a:cs typeface="Helvetica" panose="020B0604020202020204" pitchFamily="34" charset="0"/>
          </a:endParaRPr>
        </a:p>
        <a:p>
          <a:pPr marL="0" lvl="0" indent="0" algn="ctr" defTabSz="800100" rtl="0">
            <a:lnSpc>
              <a:spcPct val="90000"/>
            </a:lnSpc>
            <a:spcBef>
              <a:spcPct val="0"/>
            </a:spcBef>
            <a:spcAft>
              <a:spcPct val="35000"/>
            </a:spcAft>
            <a:buNone/>
          </a:pPr>
          <a:r>
            <a:rPr lang="es-ES_tradnl" sz="1800" b="0" i="0" u="none" strike="noStrike" kern="1200" dirty="0">
              <a:solidFill>
                <a:schemeClr val="tx1"/>
              </a:solidFill>
              <a:effectLst/>
              <a:latin typeface="Helvetica"/>
              <a:cs typeface="Helvetica"/>
            </a:rPr>
            <a:t>14 Programas, 53 Subprogramas</a:t>
          </a:r>
          <a:endParaRPr lang="es-ES_tradnl" sz="1800" kern="1200" dirty="0">
            <a:highlight>
              <a:srgbClr val="FFFF00"/>
            </a:highlight>
          </a:endParaRPr>
        </a:p>
        <a:p>
          <a:pPr marL="0" lvl="0" indent="0" algn="ctr" defTabSz="800100" rtl="0">
            <a:lnSpc>
              <a:spcPct val="90000"/>
            </a:lnSpc>
            <a:spcBef>
              <a:spcPct val="0"/>
            </a:spcBef>
            <a:spcAft>
              <a:spcPct val="35000"/>
            </a:spcAft>
            <a:buNone/>
          </a:pPr>
          <a:r>
            <a:rPr lang="es-ES_tradnl" sz="1800" kern="1200" dirty="0"/>
            <a:t>41 </a:t>
          </a:r>
          <a:r>
            <a:rPr lang="es-ES" sz="1800" kern="1200" dirty="0">
              <a:latin typeface="Helvetica"/>
              <a:ea typeface="Calibri"/>
              <a:cs typeface="Helvetica"/>
            </a:rPr>
            <a:t>Proyectos y 174 </a:t>
          </a:r>
          <a:r>
            <a:rPr lang="es-ES_tradnl" sz="1800" kern="1200" dirty="0"/>
            <a:t>Ideas</a:t>
          </a:r>
          <a:endParaRPr lang="es-ES_tradnl" kern="1200" dirty="0"/>
        </a:p>
      </dsp:txBody>
      <dsp:txXfrm>
        <a:off x="3370179" y="3180262"/>
        <a:ext cx="4589793" cy="109628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7DE8F55E-3564-59E0-6AB4-0A68F599327F}"/>
              </a:ext>
            </a:extLst>
          </p:cNvPr>
          <p:cNvSpPr>
            <a:spLocks noGrp="1"/>
          </p:cNvSpPr>
          <p:nvPr>
            <p:ph type="hdr" sz="quarter"/>
          </p:nvPr>
        </p:nvSpPr>
        <p:spPr>
          <a:xfrm>
            <a:off x="2" y="0"/>
            <a:ext cx="2945659" cy="498056"/>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F2C491CA-AD82-21DA-B6AF-104C3C649271}"/>
              </a:ext>
            </a:extLst>
          </p:cNvPr>
          <p:cNvSpPr>
            <a:spLocks noGrp="1"/>
          </p:cNvSpPr>
          <p:nvPr>
            <p:ph type="dt" sz="quarter" idx="1"/>
          </p:nvPr>
        </p:nvSpPr>
        <p:spPr>
          <a:xfrm>
            <a:off x="3850446" y="0"/>
            <a:ext cx="2945659" cy="498056"/>
          </a:xfrm>
          <a:prstGeom prst="rect">
            <a:avLst/>
          </a:prstGeom>
        </p:spPr>
        <p:txBody>
          <a:bodyPr vert="horz" lIns="91440" tIns="45720" rIns="91440" bIns="45720" rtlCol="0"/>
          <a:lstStyle>
            <a:lvl1pPr algn="r">
              <a:defRPr sz="1200"/>
            </a:lvl1pPr>
          </a:lstStyle>
          <a:p>
            <a:fld id="{F065CE21-4FFD-43E4-9BE1-44B69E389DE4}" type="datetimeFigureOut">
              <a:rPr lang="es-CO" smtClean="0"/>
              <a:t>17/07/2026</a:t>
            </a:fld>
            <a:endParaRPr lang="es-CO"/>
          </a:p>
        </p:txBody>
      </p:sp>
      <p:sp>
        <p:nvSpPr>
          <p:cNvPr id="4" name="Marcador de pie de página 3">
            <a:extLst>
              <a:ext uri="{FF2B5EF4-FFF2-40B4-BE49-F238E27FC236}">
                <a16:creationId xmlns:a16="http://schemas.microsoft.com/office/drawing/2014/main" id="{84018EA8-D50D-6048-06A1-98CC923A5FF1}"/>
              </a:ext>
            </a:extLst>
          </p:cNvPr>
          <p:cNvSpPr>
            <a:spLocks noGrp="1"/>
          </p:cNvSpPr>
          <p:nvPr>
            <p:ph type="ftr" sz="quarter" idx="2"/>
          </p:nvPr>
        </p:nvSpPr>
        <p:spPr>
          <a:xfrm>
            <a:off x="2" y="9428586"/>
            <a:ext cx="2945659" cy="498055"/>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9F885154-3EB1-CC47-4591-C970E8A909CC}"/>
              </a:ext>
            </a:extLst>
          </p:cNvPr>
          <p:cNvSpPr>
            <a:spLocks noGrp="1"/>
          </p:cNvSpPr>
          <p:nvPr>
            <p:ph type="sldNum" sz="quarter" idx="3"/>
          </p:nvPr>
        </p:nvSpPr>
        <p:spPr>
          <a:xfrm>
            <a:off x="3850446" y="9428586"/>
            <a:ext cx="2945659" cy="498055"/>
          </a:xfrm>
          <a:prstGeom prst="rect">
            <a:avLst/>
          </a:prstGeom>
        </p:spPr>
        <p:txBody>
          <a:bodyPr vert="horz" lIns="91440" tIns="45720" rIns="91440" bIns="45720" rtlCol="0" anchor="b"/>
          <a:lstStyle>
            <a:lvl1pPr algn="r">
              <a:defRPr sz="1200"/>
            </a:lvl1pPr>
          </a:lstStyle>
          <a:p>
            <a:fld id="{055897CF-0428-44F3-9C91-0685A4FB6EB6}" type="slidenum">
              <a:rPr lang="es-CO" smtClean="0"/>
              <a:t>‹Nº›</a:t>
            </a:fld>
            <a:endParaRPr lang="es-CO"/>
          </a:p>
        </p:txBody>
      </p:sp>
    </p:spTree>
    <p:extLst>
      <p:ext uri="{BB962C8B-B14F-4D97-AF65-F5344CB8AC3E}">
        <p14:creationId xmlns:p14="http://schemas.microsoft.com/office/powerpoint/2010/main" val="8900616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2" y="0"/>
            <a:ext cx="2945659" cy="498056"/>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50446" y="0"/>
            <a:ext cx="2945659" cy="498056"/>
          </a:xfrm>
          <a:prstGeom prst="rect">
            <a:avLst/>
          </a:prstGeom>
        </p:spPr>
        <p:txBody>
          <a:bodyPr vert="horz" lIns="91440" tIns="45720" rIns="91440" bIns="45720" rtlCol="0"/>
          <a:lstStyle>
            <a:lvl1pPr algn="r">
              <a:defRPr sz="1200"/>
            </a:lvl1pPr>
          </a:lstStyle>
          <a:p>
            <a:fld id="{965A2F2C-12DC-4C6D-9B9C-5B1596871856}" type="datetimeFigureOut">
              <a:rPr lang="es-CO" smtClean="0"/>
              <a:t>17/07/2026</a:t>
            </a:fld>
            <a:endParaRPr lang="es-CO"/>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2" y="9428586"/>
            <a:ext cx="2945659" cy="498055"/>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50446" y="9428586"/>
            <a:ext cx="2945659" cy="498055"/>
          </a:xfrm>
          <a:prstGeom prst="rect">
            <a:avLst/>
          </a:prstGeom>
        </p:spPr>
        <p:txBody>
          <a:bodyPr vert="horz" lIns="91440" tIns="45720" rIns="91440" bIns="45720" rtlCol="0" anchor="b"/>
          <a:lstStyle>
            <a:lvl1pPr algn="r">
              <a:defRPr sz="1200"/>
            </a:lvl1pPr>
          </a:lstStyle>
          <a:p>
            <a:fld id="{418FD170-265B-485C-9EBD-83303FE98FE2}" type="slidenum">
              <a:rPr lang="es-CO" smtClean="0"/>
              <a:t>‹Nº›</a:t>
            </a:fld>
            <a:endParaRPr lang="es-CO"/>
          </a:p>
        </p:txBody>
      </p:sp>
    </p:spTree>
    <p:extLst>
      <p:ext uri="{BB962C8B-B14F-4D97-AF65-F5344CB8AC3E}">
        <p14:creationId xmlns:p14="http://schemas.microsoft.com/office/powerpoint/2010/main" val="4010745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47AEE4-6CB1-40B3-AAB6-A0F5AAC127B8}" type="slidenum">
              <a:rPr kumimoji="0" lang="es-C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s-C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080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D371B-EB7D-2E1C-3B2C-0C80B08ADB6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BA7D744-EC89-592E-61DF-F3780B9F30FA}"/>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9AE0F8FC-A8A8-BBFE-EBAD-AB117D342DD0}"/>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E0DC0925-B4A4-56FA-DAF4-27340F11FB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32641D-EE6D-F040-B4FE-7CC818E6BBCC}" type="slidenum">
              <a:rPr kumimoji="0" lang="es-ES_trad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s-ES_trad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19129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8CA90-855B-9DDB-20D8-6336C00A942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B486AD2-F5D6-01F2-580D-37D5F65FD597}"/>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FA9CF9B2-3CA6-E05B-AF3D-4FBD4A55DF33}"/>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210C22E5-7C92-2D3A-D3B3-38E4E98889C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32641D-EE6D-F040-B4FE-7CC818E6BBCC}" type="slidenum">
              <a:rPr kumimoji="0" lang="es-ES_trad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s-ES_trad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8798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75273-5C67-5818-C5FA-773A5C76D56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73FA2C6-9027-C0BB-A475-0206C1617218}"/>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DFEE3F4D-233C-3172-965B-CA9729E0E0F4}"/>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0A1C6F44-DA39-4306-149E-CBA86B4E96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32641D-EE6D-F040-B4FE-7CC818E6BBCC}" type="slidenum">
              <a:rPr kumimoji="0" lang="es-ES_trad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s-ES_trad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50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8E26C-6DA3-959F-2841-F3F43C7B067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9BFC1C0-D173-5774-3703-F3CC359BE24F}"/>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BEFDCD4B-A17E-78FF-783B-5AFBF37B0ACC}"/>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715C75D3-DC6A-2BF8-38C1-DF65BEE926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32641D-EE6D-F040-B4FE-7CC818E6BBCC}" type="slidenum">
              <a:rPr kumimoji="0" lang="es-ES_trad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s-ES_trad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19177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91CE5-9847-8DEB-9AC8-2B5BADBFC40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023FB50-5840-C445-B98E-5456173B5BC9}"/>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44DC4DE5-D8D7-2AF0-38A6-2976020BD1F2}"/>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37AD7743-6ED6-5C66-335A-BEA708896C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32641D-EE6D-F040-B4FE-7CC818E6BBCC}" type="slidenum">
              <a:rPr kumimoji="0" lang="es-ES_trad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s-ES_trad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90945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F6066-562B-843F-89C9-4862214C94E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C61A51D-C090-2BFB-79C2-2B0E0108B4DC}"/>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045EA3BA-7D04-EB9F-3B1E-2C46ED39B26E}"/>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982B14B4-EAB4-BEDF-3FB1-67F0DEFDEC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32641D-EE6D-F040-B4FE-7CC818E6BBCC}" type="slidenum">
              <a:rPr kumimoji="0" lang="es-ES_trad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s-ES_trad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61925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70685-3E61-9D3D-DBA7-EC9871E3698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07C956-AD96-C343-5801-0198DEB1FC67}"/>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46947C43-61A2-DF1C-8AE5-B0CBA5990CA5}"/>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A63FF268-9225-32DE-44D1-CAE453CA7F1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32641D-EE6D-F040-B4FE-7CC818E6BBCC}" type="slidenum">
              <a:rPr kumimoji="0" lang="es-ES_trad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s-ES_trad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60920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7202F633-D8AC-4C61-AAC2-290C1CE540D5}" type="slidenum">
              <a:rPr lang="es-CO" smtClean="0"/>
              <a:t>10</a:t>
            </a:fld>
            <a:endParaRPr lang="es-CO"/>
          </a:p>
        </p:txBody>
      </p:sp>
    </p:spTree>
    <p:extLst>
      <p:ext uri="{BB962C8B-B14F-4D97-AF65-F5344CB8AC3E}">
        <p14:creationId xmlns:p14="http://schemas.microsoft.com/office/powerpoint/2010/main" val="1682316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75AD1-5A24-114C-60AD-A03E34DA1A7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A7B15CE-01AF-9A64-6D5F-7F93C644F07A}"/>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8F8C3251-6A85-B322-A80D-D238F9DEE29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90F040AE-E1A9-5C89-7A43-29EED4057B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32641D-EE6D-F040-B4FE-7CC818E6BBCC}" type="slidenum">
              <a:rPr kumimoji="0" lang="es-ES_trad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s-ES_trad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95906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0F6D4-B889-12DF-008D-677D38F12C2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8A3D0DF-8921-8361-5B37-4DCB4875543D}"/>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1F312CD5-40AB-6170-7462-8F356B247A29}"/>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7F3C2DF2-91BF-E9A2-A637-379FA648A2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32641D-EE6D-F040-B4FE-7CC818E6BBCC}" type="slidenum">
              <a:rPr kumimoji="0" lang="es-ES_trad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s-ES_trad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46431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E7E3F-AD92-4A5D-F729-D806E3AECC6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95CD9E2-89C1-BB39-0538-EB5963E8D944}"/>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063D822E-C42B-5AA1-98F0-B0320BCE79E1}"/>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6E9D5A64-42B2-3047-CE45-2F1B11C5F0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32641D-EE6D-F040-B4FE-7CC818E6BBCC}" type="slidenum">
              <a:rPr kumimoji="0" lang="es-ES_trad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s-ES_trad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76761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8C991-E2AA-C7CB-1895-0571205AA1A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9E0FDAF-49BB-E657-AB3D-F46691AD3DB8}"/>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A7C591EF-F478-3F37-AEE6-4F3564AF4A06}"/>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98940D20-216A-F8D3-C693-6BC56F39DA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32641D-EE6D-F040-B4FE-7CC818E6BBCC}" type="slidenum">
              <a:rPr kumimoji="0" lang="es-ES_trad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s-ES_trad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7868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8FB68-A3AB-A2F4-20A2-0FC8C4D362A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E89ACB5-368A-5F86-14D3-997DD9BBB040}"/>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C7AC7CED-E4B9-B8CD-C54E-5C2BD640BC0E}"/>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B1E82F20-C0D6-CC4F-E340-E68D85265D4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32641D-EE6D-F040-B4FE-7CC818E6BBCC}" type="slidenum">
              <a:rPr kumimoji="0" lang="es-ES_trad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s-ES_trad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43957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B5F6D-19AB-91E2-6A88-71CF34B6C20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0F802DD-0DE6-5A92-B371-D70021FA9FAA}"/>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51ED6123-7962-7D3B-58DB-8F685F292735}"/>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93C7091B-1FB6-C1AC-AFD7-701659B282C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32641D-EE6D-F040-B4FE-7CC818E6BBCC}" type="slidenum">
              <a:rPr kumimoji="0" lang="es-ES_trad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s-ES_trad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4929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12D1A-AD72-3275-09C8-9BAD4768A94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DCFB18D-7D2D-1095-A2B2-54BDB780782B}"/>
              </a:ext>
            </a:extLst>
          </p:cNvPr>
          <p:cNvSpPr>
            <a:spLocks noGrp="1" noRot="1" noChangeAspect="1"/>
          </p:cNvSpPr>
          <p:nvPr>
            <p:ph type="sldImg"/>
          </p:nvPr>
        </p:nvSpPr>
        <p:spPr/>
        <p:txBody>
          <a:bodyPr/>
          <a:lstStyle/>
          <a:p>
            <a:endParaRPr lang="es-CO"/>
          </a:p>
        </p:txBody>
      </p:sp>
      <p:sp>
        <p:nvSpPr>
          <p:cNvPr id="3" name="Marcador de notas 2">
            <a:extLst>
              <a:ext uri="{FF2B5EF4-FFF2-40B4-BE49-F238E27FC236}">
                <a16:creationId xmlns:a16="http://schemas.microsoft.com/office/drawing/2014/main" id="{0638FDE0-C49D-6ED4-E9D3-9E0E70FAA19D}"/>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5B99E4C6-A0A5-97FD-3745-8CAF89572F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32641D-EE6D-F040-B4FE-7CC818E6BBCC}" type="slidenum">
              <a:rPr kumimoji="0" lang="es-ES_trad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s-ES_trad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43990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fecha 2">
            <a:extLst>
              <a:ext uri="{FF2B5EF4-FFF2-40B4-BE49-F238E27FC236}">
                <a16:creationId xmlns:a16="http://schemas.microsoft.com/office/drawing/2014/main" id="{6AD64394-963E-D625-32AA-BDFC76B6E81B}"/>
              </a:ext>
            </a:extLst>
          </p:cNvPr>
          <p:cNvSpPr>
            <a:spLocks noGrp="1"/>
          </p:cNvSpPr>
          <p:nvPr>
            <p:ph type="dt" sz="half" idx="10"/>
          </p:nvPr>
        </p:nvSpPr>
        <p:spPr/>
        <p:txBody>
          <a:bodyPr/>
          <a:lstStyle>
            <a:lvl1pPr>
              <a:defRPr>
                <a:latin typeface="Verdana" panose="020B0604030504040204" pitchFamily="34" charset="0"/>
              </a:defRPr>
            </a:lvl1pPr>
          </a:lstStyle>
          <a:p>
            <a:fld id="{590860A5-A8F7-4A17-B530-491EE67E206D}" type="datetime1">
              <a:rPr lang="es-CO" smtClean="0"/>
              <a:t>17/07/2026</a:t>
            </a:fld>
            <a:endParaRPr lang="es-CO" dirty="0"/>
          </a:p>
        </p:txBody>
      </p:sp>
      <p:sp>
        <p:nvSpPr>
          <p:cNvPr id="4" name="Marcador de pie de página 3">
            <a:extLst>
              <a:ext uri="{FF2B5EF4-FFF2-40B4-BE49-F238E27FC236}">
                <a16:creationId xmlns:a16="http://schemas.microsoft.com/office/drawing/2014/main" id="{C0F68054-34D7-9279-DFD5-715512BF4F92}"/>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5" name="Marcador de número de diapositiva 4">
            <a:extLst>
              <a:ext uri="{FF2B5EF4-FFF2-40B4-BE49-F238E27FC236}">
                <a16:creationId xmlns:a16="http://schemas.microsoft.com/office/drawing/2014/main" id="{4916C35A-4761-CBE9-49AD-2C3A4928C1E2}"/>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7" name="Imagen 6">
            <a:extLst>
              <a:ext uri="{FF2B5EF4-FFF2-40B4-BE49-F238E27FC236}">
                <a16:creationId xmlns:a16="http://schemas.microsoft.com/office/drawing/2014/main" id="{8AF55A8B-1600-C706-E6F2-89EF8192CA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40294" y="2479908"/>
            <a:ext cx="2311413" cy="1105200"/>
          </a:xfrm>
          <a:prstGeom prst="rect">
            <a:avLst/>
          </a:prstGeom>
        </p:spPr>
      </p:pic>
    </p:spTree>
    <p:extLst>
      <p:ext uri="{BB962C8B-B14F-4D97-AF65-F5344CB8AC3E}">
        <p14:creationId xmlns:p14="http://schemas.microsoft.com/office/powerpoint/2010/main" val="103456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A0128F-3548-EBBF-BD29-1EB1D245720C}"/>
              </a:ext>
            </a:extLst>
          </p:cNvPr>
          <p:cNvSpPr>
            <a:spLocks noGrp="1"/>
          </p:cNvSpPr>
          <p:nvPr>
            <p:ph type="title"/>
          </p:nvPr>
        </p:nvSpPr>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2B611771-8F44-52FC-9741-53E17FE3733D}"/>
              </a:ext>
            </a:extLst>
          </p:cNvPr>
          <p:cNvSpPr>
            <a:spLocks noGrp="1"/>
          </p:cNvSpPr>
          <p:nvPr>
            <p:ph idx="1"/>
          </p:nvPr>
        </p:nvSpPr>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CA0D0EFA-890A-CDAE-F1B6-CDA7C84A4BFA}"/>
              </a:ext>
            </a:extLst>
          </p:cNvPr>
          <p:cNvSpPr>
            <a:spLocks noGrp="1"/>
          </p:cNvSpPr>
          <p:nvPr>
            <p:ph type="dt" sz="half" idx="10"/>
          </p:nvPr>
        </p:nvSpPr>
        <p:spPr/>
        <p:txBody>
          <a:bodyPr/>
          <a:lstStyle>
            <a:lvl1pPr>
              <a:defRPr>
                <a:latin typeface="Verdana" panose="020B0604030504040204" pitchFamily="34" charset="0"/>
              </a:defRPr>
            </a:lvl1pPr>
          </a:lstStyle>
          <a:p>
            <a:fld id="{DA189333-1F0D-471F-95F0-BF5D6217CB37}" type="datetime1">
              <a:rPr lang="es-CO" smtClean="0"/>
              <a:t>17/07/2026</a:t>
            </a:fld>
            <a:endParaRPr lang="es-CO" dirty="0"/>
          </a:p>
        </p:txBody>
      </p:sp>
      <p:sp>
        <p:nvSpPr>
          <p:cNvPr id="5" name="Marcador de pie de página 4">
            <a:extLst>
              <a:ext uri="{FF2B5EF4-FFF2-40B4-BE49-F238E27FC236}">
                <a16:creationId xmlns:a16="http://schemas.microsoft.com/office/drawing/2014/main" id="{9903C958-22C5-59D4-D584-C88407A5F5A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D0441F80-8960-189A-2E8E-15505E6A0F98}"/>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
        <p:nvSpPr>
          <p:cNvPr id="8" name="Rectángulo 7">
            <a:extLst>
              <a:ext uri="{FF2B5EF4-FFF2-40B4-BE49-F238E27FC236}">
                <a16:creationId xmlns:a16="http://schemas.microsoft.com/office/drawing/2014/main" id="{3B7A988F-BE0C-194C-759C-6D1475AB1ADE}"/>
              </a:ext>
            </a:extLst>
          </p:cNvPr>
          <p:cNvSpPr/>
          <p:nvPr userDrawn="1"/>
        </p:nvSpPr>
        <p:spPr>
          <a:xfrm>
            <a:off x="0" y="6721474"/>
            <a:ext cx="12192000" cy="136525"/>
          </a:xfrm>
          <a:prstGeom prst="rect">
            <a:avLst/>
          </a:prstGeom>
          <a:solidFill>
            <a:srgbClr val="FFC8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2046970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31F210-8371-C703-B82E-47C593C78A20}"/>
              </a:ext>
            </a:extLst>
          </p:cNvPr>
          <p:cNvSpPr>
            <a:spLocks noGrp="1"/>
          </p:cNvSpPr>
          <p:nvPr>
            <p:ph type="title"/>
          </p:nvPr>
        </p:nvSpPr>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0B15A348-98B3-3879-5E17-CB0127E64850}"/>
              </a:ext>
            </a:extLst>
          </p:cNvPr>
          <p:cNvSpPr>
            <a:spLocks noGrp="1"/>
          </p:cNvSpPr>
          <p:nvPr>
            <p:ph sz="half" idx="1"/>
          </p:nvPr>
        </p:nvSpPr>
        <p:spPr>
          <a:xfrm>
            <a:off x="838200" y="1825625"/>
            <a:ext cx="5181600" cy="435133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contenido 3">
            <a:extLst>
              <a:ext uri="{FF2B5EF4-FFF2-40B4-BE49-F238E27FC236}">
                <a16:creationId xmlns:a16="http://schemas.microsoft.com/office/drawing/2014/main" id="{88F33D3A-1132-9B1A-B962-CD60ABDB6F59}"/>
              </a:ext>
            </a:extLst>
          </p:cNvPr>
          <p:cNvSpPr>
            <a:spLocks noGrp="1"/>
          </p:cNvSpPr>
          <p:nvPr>
            <p:ph sz="half" idx="2"/>
          </p:nvPr>
        </p:nvSpPr>
        <p:spPr>
          <a:xfrm>
            <a:off x="6172200" y="1825625"/>
            <a:ext cx="5181600" cy="435133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fecha 4">
            <a:extLst>
              <a:ext uri="{FF2B5EF4-FFF2-40B4-BE49-F238E27FC236}">
                <a16:creationId xmlns:a16="http://schemas.microsoft.com/office/drawing/2014/main" id="{81E0D49E-7178-69A3-8F58-4D4C48A6CEFA}"/>
              </a:ext>
            </a:extLst>
          </p:cNvPr>
          <p:cNvSpPr>
            <a:spLocks noGrp="1"/>
          </p:cNvSpPr>
          <p:nvPr>
            <p:ph type="dt" sz="half" idx="10"/>
          </p:nvPr>
        </p:nvSpPr>
        <p:spPr/>
        <p:txBody>
          <a:bodyPr/>
          <a:lstStyle>
            <a:lvl1pPr>
              <a:defRPr>
                <a:latin typeface="Verdana" panose="020B0604030504040204" pitchFamily="34" charset="0"/>
              </a:defRPr>
            </a:lvl1pPr>
          </a:lstStyle>
          <a:p>
            <a:fld id="{FC8D0DAC-6218-43A8-BF01-9A0874A37B35}" type="datetime1">
              <a:rPr lang="es-CO" smtClean="0"/>
              <a:t>17/07/2026</a:t>
            </a:fld>
            <a:endParaRPr lang="es-CO" dirty="0"/>
          </a:p>
        </p:txBody>
      </p:sp>
      <p:sp>
        <p:nvSpPr>
          <p:cNvPr id="6" name="Marcador de pie de página 5">
            <a:extLst>
              <a:ext uri="{FF2B5EF4-FFF2-40B4-BE49-F238E27FC236}">
                <a16:creationId xmlns:a16="http://schemas.microsoft.com/office/drawing/2014/main" id="{2F5CC090-A935-39EC-1352-2703D7774C2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7" name="Marcador de número de diapositiva 6">
            <a:extLst>
              <a:ext uri="{FF2B5EF4-FFF2-40B4-BE49-F238E27FC236}">
                <a16:creationId xmlns:a16="http://schemas.microsoft.com/office/drawing/2014/main" id="{F9F37035-180E-0152-1228-EECA44274B02}"/>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926693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CAB338-F339-66BE-83C6-7A3F6FECC920}"/>
              </a:ext>
            </a:extLst>
          </p:cNvPr>
          <p:cNvSpPr>
            <a:spLocks noGrp="1"/>
          </p:cNvSpPr>
          <p:nvPr>
            <p:ph type="title"/>
          </p:nvPr>
        </p:nvSpPr>
        <p:spPr>
          <a:xfrm>
            <a:off x="839788" y="365125"/>
            <a:ext cx="10515600" cy="1325563"/>
          </a:xfrm>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69935FC1-EFEA-9E70-C955-E0F46AFA9912}"/>
              </a:ext>
            </a:extLst>
          </p:cNvPr>
          <p:cNvSpPr>
            <a:spLocks noGrp="1"/>
          </p:cNvSpPr>
          <p:nvPr>
            <p:ph type="body" idx="1"/>
          </p:nvPr>
        </p:nvSpPr>
        <p:spPr>
          <a:xfrm>
            <a:off x="839788" y="1681163"/>
            <a:ext cx="5157787" cy="823912"/>
          </a:xfrm>
        </p:spPr>
        <p:txBody>
          <a:bodyPr anchor="b"/>
          <a:lstStyle>
            <a:lvl1pPr marL="0" indent="0">
              <a:buNone/>
              <a:defRPr sz="2400" b="1">
                <a:latin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B52A0A90-FD8F-D098-9E3C-8B3903C7EAD4}"/>
              </a:ext>
            </a:extLst>
          </p:cNvPr>
          <p:cNvSpPr>
            <a:spLocks noGrp="1"/>
          </p:cNvSpPr>
          <p:nvPr>
            <p:ph sz="half" idx="2"/>
          </p:nvPr>
        </p:nvSpPr>
        <p:spPr>
          <a:xfrm>
            <a:off x="839788" y="2505075"/>
            <a:ext cx="5157787" cy="368458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a:extLst>
              <a:ext uri="{FF2B5EF4-FFF2-40B4-BE49-F238E27FC236}">
                <a16:creationId xmlns:a16="http://schemas.microsoft.com/office/drawing/2014/main" id="{A0F47486-611C-6371-6BFF-C8AADB90A803}"/>
              </a:ext>
            </a:extLst>
          </p:cNvPr>
          <p:cNvSpPr>
            <a:spLocks noGrp="1"/>
          </p:cNvSpPr>
          <p:nvPr>
            <p:ph type="body" sz="quarter" idx="3"/>
          </p:nvPr>
        </p:nvSpPr>
        <p:spPr>
          <a:xfrm>
            <a:off x="6172200" y="1681163"/>
            <a:ext cx="5183188" cy="823912"/>
          </a:xfrm>
        </p:spPr>
        <p:txBody>
          <a:bodyPr anchor="b"/>
          <a:lstStyle>
            <a:lvl1pPr marL="0" indent="0">
              <a:buNone/>
              <a:defRPr sz="2400" b="1">
                <a:latin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dirty="0"/>
              <a:t>Haga clic para modificar los estilos de texto del patrón</a:t>
            </a:r>
          </a:p>
        </p:txBody>
      </p:sp>
      <p:sp>
        <p:nvSpPr>
          <p:cNvPr id="6" name="Marcador de contenido 5">
            <a:extLst>
              <a:ext uri="{FF2B5EF4-FFF2-40B4-BE49-F238E27FC236}">
                <a16:creationId xmlns:a16="http://schemas.microsoft.com/office/drawing/2014/main" id="{25A5BFE2-9B56-F9FE-1317-1698B3D8A8E5}"/>
              </a:ext>
            </a:extLst>
          </p:cNvPr>
          <p:cNvSpPr>
            <a:spLocks noGrp="1"/>
          </p:cNvSpPr>
          <p:nvPr>
            <p:ph sz="quarter" idx="4"/>
          </p:nvPr>
        </p:nvSpPr>
        <p:spPr>
          <a:xfrm>
            <a:off x="6172200" y="2505075"/>
            <a:ext cx="5183188" cy="3684588"/>
          </a:xfrm>
        </p:spPr>
        <p:txBody>
          <a:bodyPr/>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7" name="Marcador de fecha 6">
            <a:extLst>
              <a:ext uri="{FF2B5EF4-FFF2-40B4-BE49-F238E27FC236}">
                <a16:creationId xmlns:a16="http://schemas.microsoft.com/office/drawing/2014/main" id="{758251A3-C7BF-3DF9-1006-6349C94FA1F1}"/>
              </a:ext>
            </a:extLst>
          </p:cNvPr>
          <p:cNvSpPr>
            <a:spLocks noGrp="1"/>
          </p:cNvSpPr>
          <p:nvPr>
            <p:ph type="dt" sz="half" idx="10"/>
          </p:nvPr>
        </p:nvSpPr>
        <p:spPr/>
        <p:txBody>
          <a:bodyPr/>
          <a:lstStyle>
            <a:lvl1pPr>
              <a:defRPr>
                <a:latin typeface="Verdana" panose="020B0604030504040204" pitchFamily="34" charset="0"/>
              </a:defRPr>
            </a:lvl1pPr>
          </a:lstStyle>
          <a:p>
            <a:fld id="{25D73114-D336-4B8F-8CA7-9CF9A9D3DFA7}" type="datetime1">
              <a:rPr lang="es-CO" smtClean="0"/>
              <a:t>17/07/2026</a:t>
            </a:fld>
            <a:endParaRPr lang="es-CO" dirty="0"/>
          </a:p>
        </p:txBody>
      </p:sp>
      <p:sp>
        <p:nvSpPr>
          <p:cNvPr id="8" name="Marcador de pie de página 7">
            <a:extLst>
              <a:ext uri="{FF2B5EF4-FFF2-40B4-BE49-F238E27FC236}">
                <a16:creationId xmlns:a16="http://schemas.microsoft.com/office/drawing/2014/main" id="{644687DF-C287-0B90-0384-AC46566F9DE1}"/>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9" name="Marcador de número de diapositiva 8">
            <a:extLst>
              <a:ext uri="{FF2B5EF4-FFF2-40B4-BE49-F238E27FC236}">
                <a16:creationId xmlns:a16="http://schemas.microsoft.com/office/drawing/2014/main" id="{EB92D22D-0268-7F05-56E0-5963F89C291C}"/>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3257333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5FE461-F01D-222B-4C7C-57D2AA8652C0}"/>
              </a:ext>
            </a:extLst>
          </p:cNvPr>
          <p:cNvSpPr>
            <a:spLocks noGrp="1"/>
          </p:cNvSpPr>
          <p:nvPr>
            <p:ph type="title"/>
          </p:nvPr>
        </p:nvSpPr>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fecha 2">
            <a:extLst>
              <a:ext uri="{FF2B5EF4-FFF2-40B4-BE49-F238E27FC236}">
                <a16:creationId xmlns:a16="http://schemas.microsoft.com/office/drawing/2014/main" id="{5CFB908D-19D2-F83C-4039-D58C06ECA823}"/>
              </a:ext>
            </a:extLst>
          </p:cNvPr>
          <p:cNvSpPr>
            <a:spLocks noGrp="1"/>
          </p:cNvSpPr>
          <p:nvPr>
            <p:ph type="dt" sz="half" idx="10"/>
          </p:nvPr>
        </p:nvSpPr>
        <p:spPr/>
        <p:txBody>
          <a:bodyPr/>
          <a:lstStyle>
            <a:lvl1pPr>
              <a:defRPr>
                <a:latin typeface="Verdana" panose="020B0604030504040204" pitchFamily="34" charset="0"/>
              </a:defRPr>
            </a:lvl1pPr>
          </a:lstStyle>
          <a:p>
            <a:fld id="{59614018-A990-4C95-B0FD-EFA8B04142C9}" type="datetime1">
              <a:rPr lang="es-CO" smtClean="0"/>
              <a:t>17/07/2026</a:t>
            </a:fld>
            <a:endParaRPr lang="es-CO" dirty="0"/>
          </a:p>
        </p:txBody>
      </p:sp>
      <p:sp>
        <p:nvSpPr>
          <p:cNvPr id="4" name="Marcador de pie de página 3">
            <a:extLst>
              <a:ext uri="{FF2B5EF4-FFF2-40B4-BE49-F238E27FC236}">
                <a16:creationId xmlns:a16="http://schemas.microsoft.com/office/drawing/2014/main" id="{877D68EF-BFF2-A72E-07EE-5E72D7A4740D}"/>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5" name="Marcador de número de diapositiva 4">
            <a:extLst>
              <a:ext uri="{FF2B5EF4-FFF2-40B4-BE49-F238E27FC236}">
                <a16:creationId xmlns:a16="http://schemas.microsoft.com/office/drawing/2014/main" id="{538FE25A-BF2A-CF99-7E87-C956434B72ED}"/>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271424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B9DC9B7-1E4F-7D26-4BD7-745061F4E257}"/>
              </a:ext>
            </a:extLst>
          </p:cNvPr>
          <p:cNvSpPr>
            <a:spLocks noGrp="1"/>
          </p:cNvSpPr>
          <p:nvPr>
            <p:ph type="dt" sz="half" idx="10"/>
          </p:nvPr>
        </p:nvSpPr>
        <p:spPr/>
        <p:txBody>
          <a:bodyPr/>
          <a:lstStyle>
            <a:lvl1pPr>
              <a:defRPr>
                <a:latin typeface="Verdana" panose="020B0604030504040204" pitchFamily="34" charset="0"/>
              </a:defRPr>
            </a:lvl1pPr>
          </a:lstStyle>
          <a:p>
            <a:fld id="{AFE82481-4170-4F4C-8B6A-1D5008EEB6C2}" type="datetime1">
              <a:rPr lang="es-CO" smtClean="0"/>
              <a:t>17/07/2026</a:t>
            </a:fld>
            <a:endParaRPr lang="es-CO" dirty="0"/>
          </a:p>
        </p:txBody>
      </p:sp>
      <p:sp>
        <p:nvSpPr>
          <p:cNvPr id="3" name="Marcador de pie de página 2">
            <a:extLst>
              <a:ext uri="{FF2B5EF4-FFF2-40B4-BE49-F238E27FC236}">
                <a16:creationId xmlns:a16="http://schemas.microsoft.com/office/drawing/2014/main" id="{9F5816B9-11D6-2A5A-0FD1-DB0FC94DB765}"/>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4" name="Marcador de número de diapositiva 3">
            <a:extLst>
              <a:ext uri="{FF2B5EF4-FFF2-40B4-BE49-F238E27FC236}">
                <a16:creationId xmlns:a16="http://schemas.microsoft.com/office/drawing/2014/main" id="{D3A788D0-F4D3-2B6C-9239-17F58235B626}"/>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6627494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911F9C-4982-DC10-47A7-6087D7976D8D}"/>
              </a:ext>
            </a:extLst>
          </p:cNvPr>
          <p:cNvSpPr>
            <a:spLocks noGrp="1"/>
          </p:cNvSpPr>
          <p:nvPr>
            <p:ph type="title"/>
          </p:nvPr>
        </p:nvSpPr>
        <p:spPr>
          <a:xfrm>
            <a:off x="839788" y="457200"/>
            <a:ext cx="3932237" cy="1600200"/>
          </a:xfrm>
        </p:spPr>
        <p:txBody>
          <a:bodyPr anchor="b"/>
          <a:lstStyle>
            <a:lvl1pPr>
              <a:defRPr sz="3200">
                <a:latin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CA2D4D84-B18F-DC4C-91BD-C2D2452F670D}"/>
              </a:ext>
            </a:extLst>
          </p:cNvPr>
          <p:cNvSpPr>
            <a:spLocks noGrp="1"/>
          </p:cNvSpPr>
          <p:nvPr>
            <p:ph idx="1"/>
          </p:nvPr>
        </p:nvSpPr>
        <p:spPr>
          <a:xfrm>
            <a:off x="5183188" y="987425"/>
            <a:ext cx="6172200" cy="4873625"/>
          </a:xfrm>
        </p:spPr>
        <p:txBody>
          <a:bodyPr/>
          <a:lstStyle>
            <a:lvl1pPr>
              <a:defRPr sz="3200">
                <a:latin typeface="Verdana" panose="020B0604030504040204" pitchFamily="34" charset="0"/>
              </a:defRPr>
            </a:lvl1pPr>
            <a:lvl2pPr>
              <a:defRPr sz="2800">
                <a:latin typeface="Verdana" panose="020B0604030504040204" pitchFamily="34" charset="0"/>
              </a:defRPr>
            </a:lvl2pPr>
            <a:lvl3pPr>
              <a:defRPr sz="2400">
                <a:latin typeface="Verdana" panose="020B0604030504040204" pitchFamily="34" charset="0"/>
              </a:defRPr>
            </a:lvl3pPr>
            <a:lvl4pPr>
              <a:defRPr sz="2000">
                <a:latin typeface="Verdana" panose="020B0604030504040204" pitchFamily="34" charset="0"/>
              </a:defRPr>
            </a:lvl4pPr>
            <a:lvl5pPr>
              <a:defRPr sz="2000">
                <a:latin typeface="Verdana" panose="020B0604030504040204" pitchFamily="34" charset="0"/>
              </a:defRPr>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texto 3">
            <a:extLst>
              <a:ext uri="{FF2B5EF4-FFF2-40B4-BE49-F238E27FC236}">
                <a16:creationId xmlns:a16="http://schemas.microsoft.com/office/drawing/2014/main" id="{F14A5BCA-21FB-4F80-5D90-71B92FADA722}"/>
              </a:ext>
            </a:extLst>
          </p:cNvPr>
          <p:cNvSpPr>
            <a:spLocks noGrp="1"/>
          </p:cNvSpPr>
          <p:nvPr>
            <p:ph type="body" sz="half" idx="2"/>
          </p:nvPr>
        </p:nvSpPr>
        <p:spPr>
          <a:xfrm>
            <a:off x="839788" y="2057400"/>
            <a:ext cx="3932237" cy="3811588"/>
          </a:xfrm>
        </p:spPr>
        <p:txBody>
          <a:bodyPr/>
          <a:lstStyle>
            <a:lvl1pPr marL="0" indent="0">
              <a:buNone/>
              <a:defRPr sz="1600">
                <a:latin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
        <p:nvSpPr>
          <p:cNvPr id="5" name="Marcador de fecha 4">
            <a:extLst>
              <a:ext uri="{FF2B5EF4-FFF2-40B4-BE49-F238E27FC236}">
                <a16:creationId xmlns:a16="http://schemas.microsoft.com/office/drawing/2014/main" id="{1DC4DC66-6DB7-E14E-1352-1E2E2ED4EDE4}"/>
              </a:ext>
            </a:extLst>
          </p:cNvPr>
          <p:cNvSpPr>
            <a:spLocks noGrp="1"/>
          </p:cNvSpPr>
          <p:nvPr>
            <p:ph type="dt" sz="half" idx="10"/>
          </p:nvPr>
        </p:nvSpPr>
        <p:spPr/>
        <p:txBody>
          <a:bodyPr/>
          <a:lstStyle>
            <a:lvl1pPr>
              <a:defRPr>
                <a:latin typeface="Verdana" panose="020B0604030504040204" pitchFamily="34" charset="0"/>
              </a:defRPr>
            </a:lvl1pPr>
          </a:lstStyle>
          <a:p>
            <a:fld id="{DE60DA54-9B01-4AC3-B714-3DBAAA796E27}" type="datetime1">
              <a:rPr lang="es-CO" smtClean="0"/>
              <a:t>17/07/2026</a:t>
            </a:fld>
            <a:endParaRPr lang="es-CO" dirty="0"/>
          </a:p>
        </p:txBody>
      </p:sp>
      <p:sp>
        <p:nvSpPr>
          <p:cNvPr id="6" name="Marcador de pie de página 5">
            <a:extLst>
              <a:ext uri="{FF2B5EF4-FFF2-40B4-BE49-F238E27FC236}">
                <a16:creationId xmlns:a16="http://schemas.microsoft.com/office/drawing/2014/main" id="{15AEA652-EF40-005F-FF90-AD253E40DB70}"/>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7" name="Marcador de número de diapositiva 6">
            <a:extLst>
              <a:ext uri="{FF2B5EF4-FFF2-40B4-BE49-F238E27FC236}">
                <a16:creationId xmlns:a16="http://schemas.microsoft.com/office/drawing/2014/main" id="{9E9AB725-99AA-BB55-8E39-F039EB14A8E6}"/>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295096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E65C95-5503-7D88-003E-0E2E5F911302}"/>
              </a:ext>
            </a:extLst>
          </p:cNvPr>
          <p:cNvSpPr>
            <a:spLocks noGrp="1"/>
          </p:cNvSpPr>
          <p:nvPr>
            <p:ph type="title"/>
          </p:nvPr>
        </p:nvSpPr>
        <p:spPr>
          <a:xfrm>
            <a:off x="839788" y="457200"/>
            <a:ext cx="3932237" cy="1600200"/>
          </a:xfrm>
        </p:spPr>
        <p:txBody>
          <a:bodyPr anchor="b"/>
          <a:lstStyle>
            <a:lvl1pPr>
              <a:defRPr sz="3200">
                <a:latin typeface="Verdana" panose="020B0604030504040204" pitchFamily="34" charset="0"/>
              </a:defRPr>
            </a:lvl1pPr>
          </a:lstStyle>
          <a:p>
            <a:r>
              <a:rPr lang="es-ES" dirty="0"/>
              <a:t>Haga clic para modificar el estilo de título del patrón</a:t>
            </a:r>
            <a:endParaRPr lang="es-CO" dirty="0"/>
          </a:p>
        </p:txBody>
      </p:sp>
      <p:sp>
        <p:nvSpPr>
          <p:cNvPr id="3" name="Marcador de posición de imagen 2">
            <a:extLst>
              <a:ext uri="{FF2B5EF4-FFF2-40B4-BE49-F238E27FC236}">
                <a16:creationId xmlns:a16="http://schemas.microsoft.com/office/drawing/2014/main" id="{93AC4D1E-48F0-A1F3-F9C4-7B875CE887C0}"/>
              </a:ext>
            </a:extLst>
          </p:cNvPr>
          <p:cNvSpPr>
            <a:spLocks noGrp="1"/>
          </p:cNvSpPr>
          <p:nvPr>
            <p:ph type="pic" idx="1"/>
          </p:nvPr>
        </p:nvSpPr>
        <p:spPr>
          <a:xfrm>
            <a:off x="5183188" y="987425"/>
            <a:ext cx="6172200" cy="4873625"/>
          </a:xfrm>
        </p:spPr>
        <p:txBody>
          <a:bodyPr/>
          <a:lstStyle>
            <a:lvl1pPr marL="0" indent="0">
              <a:buNone/>
              <a:defRPr sz="3200">
                <a:latin typeface="Verdana" panose="020B060403050404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a:extLst>
              <a:ext uri="{FF2B5EF4-FFF2-40B4-BE49-F238E27FC236}">
                <a16:creationId xmlns:a16="http://schemas.microsoft.com/office/drawing/2014/main" id="{31F0E517-DE99-33E7-2751-3A45597C88D9}"/>
              </a:ext>
            </a:extLst>
          </p:cNvPr>
          <p:cNvSpPr>
            <a:spLocks noGrp="1"/>
          </p:cNvSpPr>
          <p:nvPr>
            <p:ph type="body" sz="half" idx="2"/>
          </p:nvPr>
        </p:nvSpPr>
        <p:spPr>
          <a:xfrm>
            <a:off x="839788" y="2057400"/>
            <a:ext cx="3932237" cy="3811588"/>
          </a:xfrm>
        </p:spPr>
        <p:txBody>
          <a:bodyPr/>
          <a:lstStyle>
            <a:lvl1pPr marL="0" indent="0">
              <a:buNone/>
              <a:defRPr sz="1600">
                <a:latin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Haga clic para modificar los estilos de texto del patrón</a:t>
            </a:r>
          </a:p>
        </p:txBody>
      </p:sp>
      <p:sp>
        <p:nvSpPr>
          <p:cNvPr id="5" name="Marcador de fecha 4">
            <a:extLst>
              <a:ext uri="{FF2B5EF4-FFF2-40B4-BE49-F238E27FC236}">
                <a16:creationId xmlns:a16="http://schemas.microsoft.com/office/drawing/2014/main" id="{F9892408-C707-58E8-CE35-B1C506B77F0F}"/>
              </a:ext>
            </a:extLst>
          </p:cNvPr>
          <p:cNvSpPr>
            <a:spLocks noGrp="1"/>
          </p:cNvSpPr>
          <p:nvPr>
            <p:ph type="dt" sz="half" idx="10"/>
          </p:nvPr>
        </p:nvSpPr>
        <p:spPr/>
        <p:txBody>
          <a:bodyPr/>
          <a:lstStyle>
            <a:lvl1pPr>
              <a:defRPr>
                <a:latin typeface="Verdana" panose="020B0604030504040204" pitchFamily="34" charset="0"/>
              </a:defRPr>
            </a:lvl1pPr>
          </a:lstStyle>
          <a:p>
            <a:fld id="{B0FA9BBC-A3F0-4214-884C-7F31D77DC07B}" type="datetime1">
              <a:rPr lang="es-CO" smtClean="0"/>
              <a:t>17/07/2026</a:t>
            </a:fld>
            <a:endParaRPr lang="es-CO" dirty="0"/>
          </a:p>
        </p:txBody>
      </p:sp>
      <p:sp>
        <p:nvSpPr>
          <p:cNvPr id="6" name="Marcador de pie de página 5">
            <a:extLst>
              <a:ext uri="{FF2B5EF4-FFF2-40B4-BE49-F238E27FC236}">
                <a16:creationId xmlns:a16="http://schemas.microsoft.com/office/drawing/2014/main" id="{A65293AC-92C2-E7E4-0ECB-1F609042D46A}"/>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7" name="Marcador de número de diapositiva 6">
            <a:extLst>
              <a:ext uri="{FF2B5EF4-FFF2-40B4-BE49-F238E27FC236}">
                <a16:creationId xmlns:a16="http://schemas.microsoft.com/office/drawing/2014/main" id="{5AB57530-0A48-7CB0-27F9-91E065538C46}"/>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37526661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05C3E2-E170-9268-25A1-AE60BCD4A181}"/>
              </a:ext>
            </a:extLst>
          </p:cNvPr>
          <p:cNvSpPr>
            <a:spLocks noGrp="1"/>
          </p:cNvSpPr>
          <p:nvPr>
            <p:ph type="title"/>
          </p:nvPr>
        </p:nvSpPr>
        <p:spPr/>
        <p:txBody>
          <a:bodyPr/>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vertical 2">
            <a:extLst>
              <a:ext uri="{FF2B5EF4-FFF2-40B4-BE49-F238E27FC236}">
                <a16:creationId xmlns:a16="http://schemas.microsoft.com/office/drawing/2014/main" id="{6FDC4665-0C8C-E09A-7C93-4DB3CB0A64FB}"/>
              </a:ext>
            </a:extLst>
          </p:cNvPr>
          <p:cNvSpPr>
            <a:spLocks noGrp="1"/>
          </p:cNvSpPr>
          <p:nvPr>
            <p:ph type="body" orient="vert" idx="1"/>
          </p:nvPr>
        </p:nvSpPr>
        <p:spPr/>
        <p:txBody>
          <a:bodyPr vert="eaVert"/>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3863F176-85B0-9D54-437B-996F56A1D5B9}"/>
              </a:ext>
            </a:extLst>
          </p:cNvPr>
          <p:cNvSpPr>
            <a:spLocks noGrp="1"/>
          </p:cNvSpPr>
          <p:nvPr>
            <p:ph type="dt" sz="half" idx="10"/>
          </p:nvPr>
        </p:nvSpPr>
        <p:spPr/>
        <p:txBody>
          <a:bodyPr/>
          <a:lstStyle>
            <a:lvl1pPr>
              <a:defRPr>
                <a:latin typeface="Verdana" panose="020B0604030504040204" pitchFamily="34" charset="0"/>
              </a:defRPr>
            </a:lvl1pPr>
          </a:lstStyle>
          <a:p>
            <a:fld id="{7F892BCC-14B3-4871-9458-E15765422228}" type="datetime1">
              <a:rPr lang="es-CO" smtClean="0"/>
              <a:t>17/07/2026</a:t>
            </a:fld>
            <a:endParaRPr lang="es-CO" dirty="0"/>
          </a:p>
        </p:txBody>
      </p:sp>
      <p:sp>
        <p:nvSpPr>
          <p:cNvPr id="5" name="Marcador de pie de página 4">
            <a:extLst>
              <a:ext uri="{FF2B5EF4-FFF2-40B4-BE49-F238E27FC236}">
                <a16:creationId xmlns:a16="http://schemas.microsoft.com/office/drawing/2014/main" id="{AD9FF4C6-8C08-CBB4-3CE2-59E6FA53D104}"/>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DD7E2D5-E6C7-D872-FB2D-BAF970486C9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25280545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BAB6635-A1FA-05FB-BAB0-2B865D5253CF}"/>
              </a:ext>
            </a:extLst>
          </p:cNvPr>
          <p:cNvSpPr>
            <a:spLocks noGrp="1"/>
          </p:cNvSpPr>
          <p:nvPr>
            <p:ph type="title" orient="vert"/>
          </p:nvPr>
        </p:nvSpPr>
        <p:spPr>
          <a:xfrm>
            <a:off x="8724900" y="365125"/>
            <a:ext cx="2628900" cy="5811838"/>
          </a:xfrm>
        </p:spPr>
        <p:txBody>
          <a:bodyPr vert="eaVert"/>
          <a:lstStyle>
            <a:lvl1pPr>
              <a:defRPr>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vertical 2">
            <a:extLst>
              <a:ext uri="{FF2B5EF4-FFF2-40B4-BE49-F238E27FC236}">
                <a16:creationId xmlns:a16="http://schemas.microsoft.com/office/drawing/2014/main" id="{86005000-C67B-39FC-C963-1BE222E2F73B}"/>
              </a:ext>
            </a:extLst>
          </p:cNvPr>
          <p:cNvSpPr>
            <a:spLocks noGrp="1"/>
          </p:cNvSpPr>
          <p:nvPr>
            <p:ph type="body" orient="vert" idx="1"/>
          </p:nvPr>
        </p:nvSpPr>
        <p:spPr>
          <a:xfrm>
            <a:off x="838200" y="365125"/>
            <a:ext cx="7734300" cy="5811838"/>
          </a:xfrm>
        </p:spPr>
        <p:txBody>
          <a:bodyPr vert="eaVert"/>
          <a:lstStyle>
            <a:lvl1pPr>
              <a:defRPr>
                <a:latin typeface="Verdana" panose="020B0604030504040204" pitchFamily="34" charset="0"/>
              </a:defRPr>
            </a:lvl1pPr>
            <a:lvl2pPr>
              <a:defRPr>
                <a:latin typeface="Verdana" panose="020B0604030504040204" pitchFamily="34" charset="0"/>
              </a:defRPr>
            </a:lvl2pPr>
            <a:lvl3pPr>
              <a:defRPr>
                <a:latin typeface="Verdana" panose="020B0604030504040204" pitchFamily="34" charset="0"/>
              </a:defRPr>
            </a:lvl3pPr>
            <a:lvl4pPr>
              <a:defRPr>
                <a:latin typeface="Verdana" panose="020B0604030504040204" pitchFamily="34" charset="0"/>
              </a:defRPr>
            </a:lvl4pPr>
            <a:lvl5pPr>
              <a:defRPr>
                <a:latin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7277B06B-FF69-1B1F-5058-EED75F49A9FE}"/>
              </a:ext>
            </a:extLst>
          </p:cNvPr>
          <p:cNvSpPr>
            <a:spLocks noGrp="1"/>
          </p:cNvSpPr>
          <p:nvPr>
            <p:ph type="dt" sz="half" idx="10"/>
          </p:nvPr>
        </p:nvSpPr>
        <p:spPr/>
        <p:txBody>
          <a:bodyPr/>
          <a:lstStyle>
            <a:lvl1pPr>
              <a:defRPr>
                <a:latin typeface="Verdana" panose="020B0604030504040204" pitchFamily="34" charset="0"/>
              </a:defRPr>
            </a:lvl1pPr>
          </a:lstStyle>
          <a:p>
            <a:fld id="{8CED4370-374C-478A-B8DD-A883D01598D7}" type="datetime1">
              <a:rPr lang="es-CO" smtClean="0"/>
              <a:t>17/07/2026</a:t>
            </a:fld>
            <a:endParaRPr lang="es-CO" dirty="0"/>
          </a:p>
        </p:txBody>
      </p:sp>
      <p:sp>
        <p:nvSpPr>
          <p:cNvPr id="5" name="Marcador de pie de página 4">
            <a:extLst>
              <a:ext uri="{FF2B5EF4-FFF2-40B4-BE49-F238E27FC236}">
                <a16:creationId xmlns:a16="http://schemas.microsoft.com/office/drawing/2014/main" id="{9A1E3432-7CD9-B690-69AF-9AB3EC20FD42}"/>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40FBBF71-D1BB-B37A-0A5C-4B7A1432A52A}"/>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982265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defRPr>
            </a:lvl1pPr>
          </a:lstStyle>
          <a:p>
            <a:r>
              <a:rPr lang="es-ES" dirty="0"/>
              <a:t>Haga clic para modificar el estilo de título del patrón</a:t>
            </a:r>
            <a:endParaRPr lang="es-CO" dirty="0"/>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CO" dirty="0"/>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lvl1pPr>
              <a:defRPr>
                <a:latin typeface="Verdana" panose="020B0604030504040204" pitchFamily="34" charset="0"/>
              </a:defRPr>
            </a:lvl1pPr>
          </a:lstStyle>
          <a:p>
            <a:fld id="{B95DEDFC-2421-42B7-8191-D30196248580}" type="datetime1">
              <a:rPr lang="es-CO" smtClean="0"/>
              <a:t>17/07/2026</a:t>
            </a:fld>
            <a:endParaRPr lang="es-CO" dirty="0"/>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
        <p:nvSpPr>
          <p:cNvPr id="8" name="Rectángulo 7">
            <a:extLst>
              <a:ext uri="{FF2B5EF4-FFF2-40B4-BE49-F238E27FC236}">
                <a16:creationId xmlns:a16="http://schemas.microsoft.com/office/drawing/2014/main" id="{49AFD091-953C-4B8E-5508-A2D6A3D77D1D}"/>
              </a:ext>
            </a:extLst>
          </p:cNvPr>
          <p:cNvSpPr/>
          <p:nvPr userDrawn="1"/>
        </p:nvSpPr>
        <p:spPr>
          <a:xfrm>
            <a:off x="-4989" y="819253"/>
            <a:ext cx="12192000" cy="5219493"/>
          </a:xfrm>
          <a:prstGeom prst="rect">
            <a:avLst/>
          </a:prstGeom>
          <a:solidFill>
            <a:srgbClr val="FFC8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7" name="Imagen 6">
            <a:extLst>
              <a:ext uri="{FF2B5EF4-FFF2-40B4-BE49-F238E27FC236}">
                <a16:creationId xmlns:a16="http://schemas.microsoft.com/office/drawing/2014/main" id="{493C0D0D-857B-58CD-F989-278A5665A44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1013"/>
          <a:stretch/>
        </p:blipFill>
        <p:spPr>
          <a:xfrm>
            <a:off x="4991310" y="6261739"/>
            <a:ext cx="2209380" cy="160233"/>
          </a:xfrm>
          <a:prstGeom prst="rect">
            <a:avLst/>
          </a:prstGeom>
        </p:spPr>
      </p:pic>
    </p:spTree>
    <p:extLst>
      <p:ext uri="{BB962C8B-B14F-4D97-AF65-F5344CB8AC3E}">
        <p14:creationId xmlns:p14="http://schemas.microsoft.com/office/powerpoint/2010/main" val="1915255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092A5-DE25-767F-031F-CE0639AC53CE}"/>
              </a:ext>
            </a:extLst>
          </p:cNvPr>
          <p:cNvSpPr>
            <a:spLocks noGrp="1"/>
          </p:cNvSpPr>
          <p:nvPr>
            <p:ph type="ctrTitle"/>
          </p:nvPr>
        </p:nvSpPr>
        <p:spPr>
          <a:xfrm>
            <a:off x="1524000" y="1122363"/>
            <a:ext cx="9144000" cy="2387600"/>
          </a:xfrm>
        </p:spPr>
        <p:txBody>
          <a:bodyPr anchor="b"/>
          <a:lstStyle>
            <a:lvl1pPr algn="ctr">
              <a:defRPr sz="6000">
                <a:latin typeface="Verdana" panose="020B0604030504040204" pitchFamily="34" charset="0"/>
              </a:defRPr>
            </a:lvl1pPr>
          </a:lstStyle>
          <a:p>
            <a:r>
              <a:rPr lang="es-ES" dirty="0"/>
              <a:t>Haga clic para modificar el estilo de título del patrón</a:t>
            </a:r>
            <a:endParaRPr lang="es-CO" dirty="0"/>
          </a:p>
        </p:txBody>
      </p:sp>
      <p:sp>
        <p:nvSpPr>
          <p:cNvPr id="3" name="Subtítulo 2">
            <a:extLst>
              <a:ext uri="{FF2B5EF4-FFF2-40B4-BE49-F238E27FC236}">
                <a16:creationId xmlns:a16="http://schemas.microsoft.com/office/drawing/2014/main" id="{61259010-DBE2-D34D-D879-AC7A1D28336A}"/>
              </a:ext>
            </a:extLst>
          </p:cNvPr>
          <p:cNvSpPr>
            <a:spLocks noGrp="1"/>
          </p:cNvSpPr>
          <p:nvPr>
            <p:ph type="subTitle" idx="1"/>
          </p:nvPr>
        </p:nvSpPr>
        <p:spPr>
          <a:xfrm>
            <a:off x="1524000" y="3602038"/>
            <a:ext cx="9144000" cy="1655762"/>
          </a:xfrm>
        </p:spPr>
        <p:txBody>
          <a:bodyPr/>
          <a:lstStyle>
            <a:lvl1pPr marL="0" indent="0" algn="ctr">
              <a:buNone/>
              <a:defRPr sz="2400">
                <a:latin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CO" dirty="0"/>
          </a:p>
        </p:txBody>
      </p:sp>
      <p:sp>
        <p:nvSpPr>
          <p:cNvPr id="4" name="Marcador de fecha 3">
            <a:extLst>
              <a:ext uri="{FF2B5EF4-FFF2-40B4-BE49-F238E27FC236}">
                <a16:creationId xmlns:a16="http://schemas.microsoft.com/office/drawing/2014/main" id="{528C31B2-286A-C9C4-E01D-E40D72576A79}"/>
              </a:ext>
            </a:extLst>
          </p:cNvPr>
          <p:cNvSpPr>
            <a:spLocks noGrp="1"/>
          </p:cNvSpPr>
          <p:nvPr>
            <p:ph type="dt" sz="half" idx="10"/>
          </p:nvPr>
        </p:nvSpPr>
        <p:spPr/>
        <p:txBody>
          <a:bodyPr/>
          <a:lstStyle>
            <a:lvl1pPr>
              <a:defRPr>
                <a:latin typeface="Verdana" panose="020B0604030504040204" pitchFamily="34" charset="0"/>
              </a:defRPr>
            </a:lvl1pPr>
          </a:lstStyle>
          <a:p>
            <a:fld id="{4B62B995-ECDE-4703-BF0C-A2BBE7EED1E5}" type="datetime1">
              <a:rPr lang="es-CO" smtClean="0"/>
              <a:t>17/07/2026</a:t>
            </a:fld>
            <a:endParaRPr lang="es-CO" dirty="0"/>
          </a:p>
        </p:txBody>
      </p:sp>
      <p:sp>
        <p:nvSpPr>
          <p:cNvPr id="5" name="Marcador de pie de página 4">
            <a:extLst>
              <a:ext uri="{FF2B5EF4-FFF2-40B4-BE49-F238E27FC236}">
                <a16:creationId xmlns:a16="http://schemas.microsoft.com/office/drawing/2014/main" id="{591D1DDB-6CC7-9360-8F7F-08FF87C5D7B4}"/>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DEC3D685-36E9-396E-8492-722E755FAF4F}"/>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
        <p:nvSpPr>
          <p:cNvPr id="8" name="Rectángulo 7">
            <a:extLst>
              <a:ext uri="{FF2B5EF4-FFF2-40B4-BE49-F238E27FC236}">
                <a16:creationId xmlns:a16="http://schemas.microsoft.com/office/drawing/2014/main" id="{F663A175-52FA-6661-1F93-E14E5215D728}"/>
              </a:ext>
            </a:extLst>
          </p:cNvPr>
          <p:cNvSpPr/>
          <p:nvPr userDrawn="1"/>
        </p:nvSpPr>
        <p:spPr>
          <a:xfrm>
            <a:off x="0" y="6721474"/>
            <a:ext cx="12192000" cy="136525"/>
          </a:xfrm>
          <a:prstGeom prst="rect">
            <a:avLst/>
          </a:prstGeom>
          <a:solidFill>
            <a:srgbClr val="FFC8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3572207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7218BDA2-81D9-4716-971E-A18228B56690}" type="datetime1">
              <a:rPr lang="es-CO" smtClean="0"/>
              <a:t>17/07/2026</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pic>
        <p:nvPicPr>
          <p:cNvPr id="8" name="Imagen 7">
            <a:extLst>
              <a:ext uri="{FF2B5EF4-FFF2-40B4-BE49-F238E27FC236}">
                <a16:creationId xmlns:a16="http://schemas.microsoft.com/office/drawing/2014/main" id="{D7AC8D82-8F38-6F21-05A1-75B7D9A599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46354" y="249040"/>
            <a:ext cx="699292" cy="334366"/>
          </a:xfrm>
          <a:prstGeom prst="rect">
            <a:avLst/>
          </a:prstGeom>
        </p:spPr>
      </p:pic>
    </p:spTree>
    <p:extLst>
      <p:ext uri="{BB962C8B-B14F-4D97-AF65-F5344CB8AC3E}">
        <p14:creationId xmlns:p14="http://schemas.microsoft.com/office/powerpoint/2010/main" val="365237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2EDAE9FF-8479-D2E4-83C5-1C6B8954C3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4717" y="249040"/>
            <a:ext cx="699292" cy="334366"/>
          </a:xfrm>
          <a:prstGeom prst="rect">
            <a:avLst/>
          </a:prstGeom>
        </p:spPr>
      </p:pic>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B84671DC-603D-40FD-AEFE-697D99857736}" type="datetime1">
              <a:rPr lang="es-CO" smtClean="0"/>
              <a:t>17/07/2026</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2492472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2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AC47EEC2-8556-333C-DAC3-9AF2D07644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5388" y="249040"/>
            <a:ext cx="699292" cy="334366"/>
          </a:xfrm>
          <a:prstGeom prst="rect">
            <a:avLst/>
          </a:prstGeom>
        </p:spPr>
      </p:pic>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FD25E9A8-14AD-47F6-9750-369816980FBF}" type="datetime1">
              <a:rPr lang="es-CO" smtClean="0"/>
              <a:t>17/07/2026</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4077523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3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D6E610D-744C-3E96-0C63-0B8B786D1A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46354" y="6358400"/>
            <a:ext cx="699292" cy="334366"/>
          </a:xfrm>
          <a:prstGeom prst="rect">
            <a:avLst/>
          </a:prstGeom>
        </p:spPr>
      </p:pic>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69D24D69-AA02-4E50-A256-CC29F32E0741}" type="datetime1">
              <a:rPr lang="es-CO" smtClean="0"/>
              <a:t>17/07/2026</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651803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4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F486E709-F176-81AF-92B8-9E30242E70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4717" y="6342309"/>
            <a:ext cx="699292" cy="334366"/>
          </a:xfrm>
          <a:prstGeom prst="rect">
            <a:avLst/>
          </a:prstGeom>
        </p:spPr>
      </p:pic>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34CBD57E-AFE8-4EE3-BCE5-D4C95096EB36}" type="datetime1">
              <a:rPr lang="es-CO" smtClean="0"/>
              <a:t>17/07/2026</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716129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5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1E360D1-165E-1F2C-1789-970DC82916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04154" y="6342309"/>
            <a:ext cx="699292" cy="334366"/>
          </a:xfrm>
          <a:prstGeom prst="rect">
            <a:avLst/>
          </a:prstGeom>
        </p:spPr>
      </p:pic>
      <p:sp>
        <p:nvSpPr>
          <p:cNvPr id="2" name="Título 1">
            <a:extLst>
              <a:ext uri="{FF2B5EF4-FFF2-40B4-BE49-F238E27FC236}">
                <a16:creationId xmlns:a16="http://schemas.microsoft.com/office/drawing/2014/main" id="{913D0CCB-4FFD-D76C-2516-7E388FCAB981}"/>
              </a:ext>
            </a:extLst>
          </p:cNvPr>
          <p:cNvSpPr>
            <a:spLocks noGrp="1"/>
          </p:cNvSpPr>
          <p:nvPr>
            <p:ph type="title"/>
          </p:nvPr>
        </p:nvSpPr>
        <p:spPr>
          <a:xfrm>
            <a:off x="831850" y="1709738"/>
            <a:ext cx="10515600" cy="2852737"/>
          </a:xfrm>
        </p:spPr>
        <p:txBody>
          <a:bodyPr anchor="b"/>
          <a:lstStyle>
            <a:lvl1pPr>
              <a:defRPr sz="6000">
                <a:latin typeface="Verdana" panose="020B0604030504040204" pitchFamily="34" charset="0"/>
              </a:defRPr>
            </a:lvl1p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E1E21056-E582-22D1-6201-8C5FC793E5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dirty="0"/>
              <a:t>Haga clic para modificar los estilos de texto del patrón</a:t>
            </a:r>
          </a:p>
        </p:txBody>
      </p:sp>
      <p:sp>
        <p:nvSpPr>
          <p:cNvPr id="4" name="Marcador de fecha 3">
            <a:extLst>
              <a:ext uri="{FF2B5EF4-FFF2-40B4-BE49-F238E27FC236}">
                <a16:creationId xmlns:a16="http://schemas.microsoft.com/office/drawing/2014/main" id="{77EB76F7-CED7-0277-AFCB-6886CB518DAF}"/>
              </a:ext>
            </a:extLst>
          </p:cNvPr>
          <p:cNvSpPr>
            <a:spLocks noGrp="1"/>
          </p:cNvSpPr>
          <p:nvPr>
            <p:ph type="dt" sz="half" idx="10"/>
          </p:nvPr>
        </p:nvSpPr>
        <p:spPr/>
        <p:txBody>
          <a:bodyPr/>
          <a:lstStyle>
            <a:lvl1pPr>
              <a:defRPr>
                <a:latin typeface="Verdana" panose="020B0604030504040204" pitchFamily="34" charset="0"/>
              </a:defRPr>
            </a:lvl1pPr>
          </a:lstStyle>
          <a:p>
            <a:fld id="{DDC77748-E9EA-46DD-A92E-5AA6BE7F6970}" type="datetime1">
              <a:rPr lang="es-CO" smtClean="0"/>
              <a:t>17/07/2026</a:t>
            </a:fld>
            <a:endParaRPr lang="es-CO" dirty="0"/>
          </a:p>
        </p:txBody>
      </p:sp>
      <p:sp>
        <p:nvSpPr>
          <p:cNvPr id="5" name="Marcador de pie de página 4">
            <a:extLst>
              <a:ext uri="{FF2B5EF4-FFF2-40B4-BE49-F238E27FC236}">
                <a16:creationId xmlns:a16="http://schemas.microsoft.com/office/drawing/2014/main" id="{A4C8B0CA-24C5-6F63-CBFA-9062B6F26213}"/>
              </a:ext>
            </a:extLst>
          </p:cNvPr>
          <p:cNvSpPr>
            <a:spLocks noGrp="1"/>
          </p:cNvSpPr>
          <p:nvPr>
            <p:ph type="ftr" sz="quarter" idx="11"/>
          </p:nvPr>
        </p:nvSpPr>
        <p:spPr/>
        <p:txBody>
          <a:bodyPr/>
          <a:lstStyle>
            <a:lvl1pPr>
              <a:defRPr>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053FA383-2ECC-136F-2454-358FD4FC2159}"/>
              </a:ext>
            </a:extLst>
          </p:cNvPr>
          <p:cNvSpPr>
            <a:spLocks noGrp="1"/>
          </p:cNvSpPr>
          <p:nvPr>
            <p:ph type="sldNum" sz="quarter" idx="12"/>
          </p:nvPr>
        </p:nvSpPr>
        <p:spPr/>
        <p:txBody>
          <a:bodyPr/>
          <a:lstStyle>
            <a:lvl1pPr>
              <a:defRPr>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494891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F842174-351A-5C35-E775-1CDC59E177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O" dirty="0"/>
          </a:p>
        </p:txBody>
      </p:sp>
      <p:sp>
        <p:nvSpPr>
          <p:cNvPr id="3" name="Marcador de texto 2">
            <a:extLst>
              <a:ext uri="{FF2B5EF4-FFF2-40B4-BE49-F238E27FC236}">
                <a16:creationId xmlns:a16="http://schemas.microsoft.com/office/drawing/2014/main" id="{65D2E68F-9A0D-D89E-ED06-73EDB9E63B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D0A95696-420C-C45E-6F3E-ED258E8D8B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Verdana" panose="020B0604030504040204" pitchFamily="34" charset="0"/>
              </a:defRPr>
            </a:lvl1pPr>
          </a:lstStyle>
          <a:p>
            <a:fld id="{ACB9D3A1-DC95-46EA-8532-BFE02C861563}" type="datetime1">
              <a:rPr lang="es-CO" smtClean="0"/>
              <a:t>17/07/2026</a:t>
            </a:fld>
            <a:endParaRPr lang="es-CO" dirty="0"/>
          </a:p>
        </p:txBody>
      </p:sp>
      <p:sp>
        <p:nvSpPr>
          <p:cNvPr id="5" name="Marcador de pie de página 4">
            <a:extLst>
              <a:ext uri="{FF2B5EF4-FFF2-40B4-BE49-F238E27FC236}">
                <a16:creationId xmlns:a16="http://schemas.microsoft.com/office/drawing/2014/main" id="{4BEF4216-2A8E-0656-28FD-6CAD51853C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Verdana" panose="020B0604030504040204" pitchFamily="34" charset="0"/>
              </a:defRPr>
            </a:lvl1pPr>
          </a:lstStyle>
          <a:p>
            <a:endParaRPr lang="es-CO" dirty="0"/>
          </a:p>
        </p:txBody>
      </p:sp>
      <p:sp>
        <p:nvSpPr>
          <p:cNvPr id="6" name="Marcador de número de diapositiva 5">
            <a:extLst>
              <a:ext uri="{FF2B5EF4-FFF2-40B4-BE49-F238E27FC236}">
                <a16:creationId xmlns:a16="http://schemas.microsoft.com/office/drawing/2014/main" id="{26FEC2FF-6B1B-D345-F657-95FAADED47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Verdana" panose="020B0604030504040204" pitchFamily="34" charset="0"/>
              </a:defRPr>
            </a:lvl1pPr>
          </a:lstStyle>
          <a:p>
            <a:fld id="{C74CBB0B-5D0C-43FE-9043-22172208F6F8}" type="slidenum">
              <a:rPr lang="es-CO" smtClean="0"/>
              <a:pPr/>
              <a:t>‹Nº›</a:t>
            </a:fld>
            <a:endParaRPr lang="es-CO" dirty="0"/>
          </a:p>
        </p:txBody>
      </p:sp>
    </p:spTree>
    <p:extLst>
      <p:ext uri="{BB962C8B-B14F-4D97-AF65-F5344CB8AC3E}">
        <p14:creationId xmlns:p14="http://schemas.microsoft.com/office/powerpoint/2010/main" val="1326068950"/>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0" r:id="rId3"/>
    <p:sldLayoutId id="2147483651" r:id="rId4"/>
    <p:sldLayoutId id="2147483662" r:id="rId5"/>
    <p:sldLayoutId id="2147483663" r:id="rId6"/>
    <p:sldLayoutId id="2147483664" r:id="rId7"/>
    <p:sldLayoutId id="2147483665" r:id="rId8"/>
    <p:sldLayoutId id="2147483666" r:id="rId9"/>
    <p:sldLayoutId id="2147483650" r:id="rId10"/>
    <p:sldLayoutId id="2147483652" r:id="rId11"/>
    <p:sldLayoutId id="2147483653" r:id="rId12"/>
    <p:sldLayoutId id="2147483654" r:id="rId13"/>
    <p:sldLayoutId id="2147483655" r:id="rId14"/>
    <p:sldLayoutId id="2147483656" r:id="rId15"/>
    <p:sldLayoutId id="2147483657" r:id="rId16"/>
    <p:sldLayoutId id="2147483658" r:id="rId17"/>
    <p:sldLayoutId id="2147483659"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Verdana" panose="020B060403050404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Verdana" panose="020B060403050404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Verdana" panose="020B060403050404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5.xml"/><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55.svg"/><Relationship Id="rId5" Type="http://schemas.openxmlformats.org/officeDocument/2006/relationships/image" Target="../media/image48.png"/><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55.svg"/><Relationship Id="rId5" Type="http://schemas.openxmlformats.org/officeDocument/2006/relationships/image" Target="../media/image48.pn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55.svg"/><Relationship Id="rId5" Type="http://schemas.openxmlformats.org/officeDocument/2006/relationships/image" Target="../media/image48.png"/><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45.png"/><Relationship Id="rId5" Type="http://schemas.openxmlformats.org/officeDocument/2006/relationships/image" Target="../media/image41.png"/><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55.svg"/><Relationship Id="rId5" Type="http://schemas.openxmlformats.org/officeDocument/2006/relationships/image" Target="../media/image48.png"/><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55.svg"/><Relationship Id="rId5" Type="http://schemas.openxmlformats.org/officeDocument/2006/relationships/image" Target="../media/image48.png"/><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55.svg"/><Relationship Id="rId5" Type="http://schemas.openxmlformats.org/officeDocument/2006/relationships/image" Target="../media/image48.png"/><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55.svg"/><Relationship Id="rId5" Type="http://schemas.openxmlformats.org/officeDocument/2006/relationships/image" Target="../media/image45.png"/><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55.svg"/><Relationship Id="rId5" Type="http://schemas.openxmlformats.org/officeDocument/2006/relationships/image" Target="../media/image45.png"/><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50.png"/><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slideLayout" Target="../slideLayouts/slideLayout5.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sv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svg"/><Relationship Id="rId1" Type="http://schemas.openxmlformats.org/officeDocument/2006/relationships/slideLayout" Target="../slideLayouts/slideLayout5.xml"/><Relationship Id="rId6" Type="http://schemas.openxmlformats.org/officeDocument/2006/relationships/image" Target="../media/image26.svg"/><Relationship Id="rId11" Type="http://schemas.openxmlformats.org/officeDocument/2006/relationships/image" Target="../media/image31.svg"/><Relationship Id="rId5" Type="http://schemas.openxmlformats.org/officeDocument/2006/relationships/image" Target="../media/image25.sv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svg"/></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8096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5D6C12-52E0-27A3-72B0-7E7A8E58C39C}"/>
              </a:ext>
            </a:extLst>
          </p:cNvPr>
          <p:cNvSpPr>
            <a:spLocks noGrp="1"/>
          </p:cNvSpPr>
          <p:nvPr>
            <p:ph type="title"/>
          </p:nvPr>
        </p:nvSpPr>
        <p:spPr>
          <a:xfrm>
            <a:off x="1669312" y="-123149"/>
            <a:ext cx="9904481" cy="1402524"/>
          </a:xfrm>
        </p:spPr>
        <p:txBody>
          <a:bodyPr>
            <a:noAutofit/>
          </a:bodyPr>
          <a:lstStyle/>
          <a:p>
            <a:pPr algn="ctr"/>
            <a:br>
              <a:rPr kumimoji="0" lang="es-CO" sz="2400" b="1" i="0" u="none" strike="noStrike" kern="1200" cap="none" spc="0" normalizeH="0" baseline="0" noProof="0" dirty="0">
                <a:ln>
                  <a:noFill/>
                </a:ln>
                <a:solidFill>
                  <a:prstClr val="black">
                    <a:lumMod val="75000"/>
                    <a:lumOff val="25000"/>
                  </a:prstClr>
                </a:solidFill>
                <a:effectLst/>
                <a:uLnTx/>
                <a:uFillTx/>
                <a:cs typeface="Arial" panose="020B0604020202020204" pitchFamily="34" charset="0"/>
              </a:rPr>
            </a:br>
            <a:br>
              <a:rPr kumimoji="0" lang="es-CO" sz="2400" b="1" i="0" u="none" strike="noStrike" kern="1200" cap="none" spc="0" normalizeH="0" baseline="0" noProof="0" dirty="0">
                <a:ln>
                  <a:noFill/>
                </a:ln>
                <a:solidFill>
                  <a:prstClr val="black">
                    <a:lumMod val="75000"/>
                    <a:lumOff val="25000"/>
                  </a:prstClr>
                </a:solidFill>
                <a:effectLst/>
                <a:uLnTx/>
                <a:uFillTx/>
                <a:cs typeface="Arial" panose="020B0604020202020204" pitchFamily="34" charset="0"/>
              </a:rPr>
            </a:br>
            <a:r>
              <a:rPr lang="es-CO" sz="2000" b="1" dirty="0">
                <a:latin typeface="+mn-lt"/>
                <a:ea typeface="+mn-ea"/>
                <a:cs typeface="Arial" panose="020B0604020202020204" pitchFamily="34" charset="0"/>
              </a:rPr>
              <a:t>FUENTES DE FINANCIAMIENTO PARA LA IMPLEMENTACIÓN DE LOS PDET Y PARTICIPACIÓN DE LOS MUNICIPIOS EN  EL SGP, SGR Y PGN</a:t>
            </a:r>
            <a:br>
              <a:rPr lang="es-CO" sz="2400" b="1" dirty="0">
                <a:latin typeface="+mn-lt"/>
                <a:ea typeface="+mn-ea"/>
                <a:cs typeface="Arial" panose="020B0604020202020204" pitchFamily="34" charset="0"/>
              </a:rPr>
            </a:br>
            <a:endParaRPr lang="es-CO" sz="2400" b="1" dirty="0">
              <a:latin typeface="+mn-lt"/>
              <a:ea typeface="+mn-ea"/>
              <a:cs typeface="Arial" panose="020B0604020202020204" pitchFamily="34" charset="0"/>
            </a:endParaRPr>
          </a:p>
        </p:txBody>
      </p:sp>
      <p:sp>
        <p:nvSpPr>
          <p:cNvPr id="6" name="CuadroTexto 5">
            <a:extLst>
              <a:ext uri="{FF2B5EF4-FFF2-40B4-BE49-F238E27FC236}">
                <a16:creationId xmlns:a16="http://schemas.microsoft.com/office/drawing/2014/main" id="{2E301CF1-97AE-CDA1-DB75-7E5999490872}"/>
              </a:ext>
            </a:extLst>
          </p:cNvPr>
          <p:cNvSpPr txBox="1"/>
          <p:nvPr/>
        </p:nvSpPr>
        <p:spPr>
          <a:xfrm>
            <a:off x="391828" y="2044604"/>
            <a:ext cx="5524920" cy="369332"/>
          </a:xfrm>
          <a:prstGeom prst="rect">
            <a:avLst/>
          </a:prstGeom>
          <a:noFill/>
        </p:spPr>
        <p:txBody>
          <a:bodyPr wrap="square" rtlCol="0">
            <a:spAutoFit/>
          </a:bodyPr>
          <a:lstStyle/>
          <a:p>
            <a:r>
              <a:rPr lang="es-ES" b="1" dirty="0"/>
              <a:t>Fuentes de Financiación </a:t>
            </a:r>
            <a:r>
              <a:rPr lang="es-ES" sz="1400" dirty="0"/>
              <a:t>(CONPES 3932 de 2018)</a:t>
            </a:r>
            <a:endParaRPr lang="es-CO" dirty="0"/>
          </a:p>
        </p:txBody>
      </p:sp>
      <p:graphicFrame>
        <p:nvGraphicFramePr>
          <p:cNvPr id="14" name="Tabla 13">
            <a:extLst>
              <a:ext uri="{FF2B5EF4-FFF2-40B4-BE49-F238E27FC236}">
                <a16:creationId xmlns:a16="http://schemas.microsoft.com/office/drawing/2014/main" id="{50ACDC73-2BD0-05A4-AC63-31D1F39559DF}"/>
              </a:ext>
            </a:extLst>
          </p:cNvPr>
          <p:cNvGraphicFramePr>
            <a:graphicFrameLocks noGrp="1"/>
          </p:cNvGraphicFramePr>
          <p:nvPr>
            <p:extLst>
              <p:ext uri="{D42A27DB-BD31-4B8C-83A1-F6EECF244321}">
                <p14:modId xmlns:p14="http://schemas.microsoft.com/office/powerpoint/2010/main" val="3055299476"/>
              </p:ext>
            </p:extLst>
          </p:nvPr>
        </p:nvGraphicFramePr>
        <p:xfrm>
          <a:off x="436517" y="2561723"/>
          <a:ext cx="4941434" cy="2187614"/>
        </p:xfrm>
        <a:graphic>
          <a:graphicData uri="http://schemas.openxmlformats.org/drawingml/2006/table">
            <a:tbl>
              <a:tblPr/>
              <a:tblGrid>
                <a:gridCol w="3262700">
                  <a:extLst>
                    <a:ext uri="{9D8B030D-6E8A-4147-A177-3AD203B41FA5}">
                      <a16:colId xmlns:a16="http://schemas.microsoft.com/office/drawing/2014/main" val="2768207978"/>
                    </a:ext>
                  </a:extLst>
                </a:gridCol>
                <a:gridCol w="980848">
                  <a:extLst>
                    <a:ext uri="{9D8B030D-6E8A-4147-A177-3AD203B41FA5}">
                      <a16:colId xmlns:a16="http://schemas.microsoft.com/office/drawing/2014/main" val="2358484675"/>
                    </a:ext>
                  </a:extLst>
                </a:gridCol>
                <a:gridCol w="697886">
                  <a:extLst>
                    <a:ext uri="{9D8B030D-6E8A-4147-A177-3AD203B41FA5}">
                      <a16:colId xmlns:a16="http://schemas.microsoft.com/office/drawing/2014/main" val="1238624696"/>
                    </a:ext>
                  </a:extLst>
                </a:gridCol>
              </a:tblGrid>
              <a:tr h="397748">
                <a:tc>
                  <a:txBody>
                    <a:bodyPr/>
                    <a:lstStyle/>
                    <a:p>
                      <a:pPr algn="ctr" fontAlgn="ctr"/>
                      <a:r>
                        <a:rPr lang="es-CO" sz="1100" b="1" i="0" u="none" strike="noStrike" dirty="0">
                          <a:solidFill>
                            <a:srgbClr val="000000"/>
                          </a:solidFill>
                          <a:effectLst/>
                          <a:latin typeface="Aptos Narrow" panose="020B0004020202020204" pitchFamily="34" charset="0"/>
                        </a:rPr>
                        <a:t>FUENTE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s-CO" sz="1100" b="1" i="0" u="none" strike="noStrike" dirty="0">
                          <a:solidFill>
                            <a:srgbClr val="000000"/>
                          </a:solidFill>
                          <a:effectLst/>
                          <a:latin typeface="Aptos Narrow" panose="020B0004020202020204" pitchFamily="34" charset="0"/>
                        </a:rPr>
                        <a:t>RECURSOS </a:t>
                      </a:r>
                      <a:br>
                        <a:rPr lang="es-CO" sz="1100" b="1" i="0" u="none" strike="noStrike" dirty="0">
                          <a:solidFill>
                            <a:srgbClr val="000000"/>
                          </a:solidFill>
                          <a:effectLst/>
                          <a:latin typeface="Aptos Narrow" panose="020B0004020202020204" pitchFamily="34" charset="0"/>
                        </a:rPr>
                      </a:br>
                      <a:r>
                        <a:rPr lang="es-CO" sz="1100" b="1" i="0" u="none" strike="noStrike" dirty="0">
                          <a:solidFill>
                            <a:srgbClr val="000000"/>
                          </a:solidFill>
                          <a:effectLst/>
                          <a:latin typeface="Aptos Narrow" panose="020B0004020202020204" pitchFamily="34" charset="0"/>
                        </a:rPr>
                        <a:t>2017 - 2031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s-CO" sz="1100" b="1" i="0" u="none" strike="noStrike" dirty="0">
                          <a:solidFill>
                            <a:srgbClr val="000000"/>
                          </a:solidFill>
                          <a:effectLst/>
                          <a:latin typeface="Aptos Narrow" panose="020B0004020202020204" pitchFamily="34" charset="0"/>
                        </a:rPr>
                        <a: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720639684"/>
                  </a:ext>
                </a:extLst>
              </a:tr>
              <a:tr h="198874">
                <a:tc>
                  <a:txBody>
                    <a:bodyPr/>
                    <a:lstStyle/>
                    <a:p>
                      <a:pPr algn="l" fontAlgn="b"/>
                      <a:r>
                        <a:rPr lang="es-ES" sz="1100" b="0" i="0" u="none" strike="noStrike" dirty="0">
                          <a:solidFill>
                            <a:srgbClr val="000000"/>
                          </a:solidFill>
                          <a:effectLst/>
                          <a:latin typeface="Aptos Narrow" panose="020B0004020202020204" pitchFamily="34" charset="0"/>
                        </a:rPr>
                        <a:t>Presupuesto General de la Nación (PGN)</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dirty="0">
                          <a:solidFill>
                            <a:srgbClr val="000000"/>
                          </a:solidFill>
                          <a:effectLst/>
                          <a:latin typeface="Aptos Narrow" panose="020B0004020202020204" pitchFamily="34" charset="0"/>
                        </a:rPr>
                        <a:t>15,4</a:t>
                      </a:r>
                    </a:p>
                  </a:txBody>
                  <a:tcPr marL="6350" marR="7200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a:solidFill>
                            <a:srgbClr val="000000"/>
                          </a:solidFill>
                          <a:effectLst/>
                          <a:latin typeface="Aptos Narrow" panose="020B0004020202020204" pitchFamily="34" charset="0"/>
                        </a:rPr>
                        <a:t>19,35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20570633"/>
                  </a:ext>
                </a:extLst>
              </a:tr>
              <a:tr h="198874">
                <a:tc>
                  <a:txBody>
                    <a:bodyPr/>
                    <a:lstStyle/>
                    <a:p>
                      <a:pPr algn="l" fontAlgn="b"/>
                      <a:r>
                        <a:rPr lang="es-ES" sz="1100" b="0" i="0" u="none" strike="noStrike" dirty="0">
                          <a:solidFill>
                            <a:srgbClr val="000000"/>
                          </a:solidFill>
                          <a:effectLst/>
                          <a:latin typeface="Aptos Narrow" panose="020B0004020202020204" pitchFamily="34" charset="0"/>
                        </a:rPr>
                        <a:t>Regalías para la Paz (OCAD PAZ)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dirty="0">
                          <a:solidFill>
                            <a:srgbClr val="000000"/>
                          </a:solidFill>
                          <a:effectLst/>
                          <a:latin typeface="Aptos Narrow" panose="020B0004020202020204" pitchFamily="34" charset="0"/>
                        </a:rPr>
                        <a:t>4,4</a:t>
                      </a:r>
                    </a:p>
                  </a:txBody>
                  <a:tcPr marL="6350" marR="7200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dirty="0">
                          <a:solidFill>
                            <a:srgbClr val="000000"/>
                          </a:solidFill>
                          <a:effectLst/>
                          <a:latin typeface="Aptos Narrow" panose="020B0004020202020204" pitchFamily="34" charset="0"/>
                        </a:rPr>
                        <a:t>5,53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76666501"/>
                  </a:ext>
                </a:extLst>
              </a:tr>
              <a:tr h="198874">
                <a:tc>
                  <a:txBody>
                    <a:bodyPr/>
                    <a:lstStyle/>
                    <a:p>
                      <a:pPr algn="l" fontAlgn="b"/>
                      <a:r>
                        <a:rPr lang="es-CO" sz="1100" b="0" i="0" u="none" strike="noStrike" dirty="0">
                          <a:solidFill>
                            <a:srgbClr val="000000"/>
                          </a:solidFill>
                          <a:effectLst/>
                          <a:latin typeface="Aptos Narrow" panose="020B0004020202020204" pitchFamily="34" charset="0"/>
                        </a:rPr>
                        <a:t>Cooperación y Privados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a:solidFill>
                            <a:srgbClr val="000000"/>
                          </a:solidFill>
                          <a:effectLst/>
                          <a:latin typeface="Aptos Narrow" panose="020B0004020202020204" pitchFamily="34" charset="0"/>
                        </a:rPr>
                        <a:t>3,9</a:t>
                      </a:r>
                    </a:p>
                  </a:txBody>
                  <a:tcPr marL="6350" marR="7200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a:solidFill>
                            <a:srgbClr val="000000"/>
                          </a:solidFill>
                          <a:effectLst/>
                          <a:latin typeface="Aptos Narrow" panose="020B0004020202020204" pitchFamily="34" charset="0"/>
                        </a:rPr>
                        <a:t>4,90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43882640"/>
                  </a:ext>
                </a:extLst>
              </a:tr>
              <a:tr h="198874">
                <a:tc>
                  <a:txBody>
                    <a:bodyPr/>
                    <a:lstStyle/>
                    <a:p>
                      <a:pPr algn="r" fontAlgn="b"/>
                      <a:r>
                        <a:rPr lang="es-ES" sz="1100" b="1" i="0" u="none" strike="noStrike" dirty="0">
                          <a:solidFill>
                            <a:srgbClr val="000000"/>
                          </a:solidFill>
                          <a:effectLst/>
                          <a:latin typeface="Aptos Narrow" panose="020B0004020202020204" pitchFamily="34" charset="0"/>
                        </a:rPr>
                        <a:t>Subtotal Fuentes Nacionales y Coop. Internacional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CO" sz="1100" b="1" i="0" u="none" strike="noStrike" dirty="0">
                          <a:solidFill>
                            <a:srgbClr val="000000"/>
                          </a:solidFill>
                          <a:effectLst/>
                          <a:latin typeface="Aptos Narrow" panose="020B0004020202020204" pitchFamily="34" charset="0"/>
                        </a:rPr>
                        <a:t>23,7</a:t>
                      </a:r>
                    </a:p>
                  </a:txBody>
                  <a:tcPr marL="6350" marR="7200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CO" sz="1100" b="1" i="0" u="none" strike="noStrike" dirty="0">
                          <a:solidFill>
                            <a:srgbClr val="000000"/>
                          </a:solidFill>
                          <a:effectLst/>
                          <a:latin typeface="Aptos Narrow" panose="020B0004020202020204" pitchFamily="34" charset="0"/>
                        </a:rPr>
                        <a:t>29,77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865992076"/>
                  </a:ext>
                </a:extLst>
              </a:tr>
              <a:tr h="198874">
                <a:tc>
                  <a:txBody>
                    <a:bodyPr/>
                    <a:lstStyle/>
                    <a:p>
                      <a:pPr algn="l" fontAlgn="b"/>
                      <a:r>
                        <a:rPr lang="es-ES" sz="1100" b="0" i="0" u="none" strike="noStrike" dirty="0">
                          <a:solidFill>
                            <a:srgbClr val="000000"/>
                          </a:solidFill>
                          <a:effectLst/>
                          <a:latin typeface="Aptos Narrow" panose="020B0004020202020204" pitchFamily="34" charset="0"/>
                        </a:rPr>
                        <a:t>Sistema General de Participaciones (SGP)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dirty="0">
                          <a:solidFill>
                            <a:srgbClr val="000000"/>
                          </a:solidFill>
                          <a:effectLst/>
                          <a:latin typeface="Aptos Narrow" panose="020B0004020202020204" pitchFamily="34" charset="0"/>
                        </a:rPr>
                        <a:t>47,7</a:t>
                      </a:r>
                    </a:p>
                  </a:txBody>
                  <a:tcPr marL="6350" marR="7200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dirty="0">
                          <a:solidFill>
                            <a:srgbClr val="000000"/>
                          </a:solidFill>
                          <a:effectLst/>
                          <a:latin typeface="Aptos Narrow" panose="020B0004020202020204" pitchFamily="34" charset="0"/>
                        </a:rPr>
                        <a:t>59,92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6861562"/>
                  </a:ext>
                </a:extLst>
              </a:tr>
              <a:tr h="198874">
                <a:tc>
                  <a:txBody>
                    <a:bodyPr/>
                    <a:lstStyle/>
                    <a:p>
                      <a:pPr algn="l" fontAlgn="b"/>
                      <a:r>
                        <a:rPr lang="es-CO" sz="1100" b="0" i="0" u="none" strike="noStrike" dirty="0">
                          <a:solidFill>
                            <a:srgbClr val="000000"/>
                          </a:solidFill>
                          <a:effectLst/>
                          <a:latin typeface="Aptos Narrow" panose="020B0004020202020204" pitchFamily="34" charset="0"/>
                        </a:rPr>
                        <a:t>Recursos Propios de Entidades Territoriales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dirty="0">
                          <a:solidFill>
                            <a:srgbClr val="000000"/>
                          </a:solidFill>
                          <a:effectLst/>
                          <a:latin typeface="Aptos Narrow" panose="020B0004020202020204" pitchFamily="34" charset="0"/>
                        </a:rPr>
                        <a:t>4,3</a:t>
                      </a:r>
                    </a:p>
                  </a:txBody>
                  <a:tcPr marL="6350" marR="7200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dirty="0">
                          <a:solidFill>
                            <a:srgbClr val="000000"/>
                          </a:solidFill>
                          <a:effectLst/>
                          <a:latin typeface="Aptos Narrow" panose="020B0004020202020204" pitchFamily="34" charset="0"/>
                        </a:rPr>
                        <a:t>5,40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92407671"/>
                  </a:ext>
                </a:extLst>
              </a:tr>
              <a:tr h="198874">
                <a:tc>
                  <a:txBody>
                    <a:bodyPr/>
                    <a:lstStyle/>
                    <a:p>
                      <a:pPr algn="l" fontAlgn="b"/>
                      <a:r>
                        <a:rPr lang="es-CO" sz="1100" b="0" i="0" u="none" strike="noStrike" dirty="0">
                          <a:solidFill>
                            <a:srgbClr val="000000"/>
                          </a:solidFill>
                          <a:effectLst/>
                          <a:latin typeface="Aptos Narrow" panose="020B0004020202020204" pitchFamily="34" charset="0"/>
                        </a:rPr>
                        <a:t>Regalías Territoriales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dirty="0">
                          <a:solidFill>
                            <a:srgbClr val="000000"/>
                          </a:solidFill>
                          <a:effectLst/>
                          <a:latin typeface="Aptos Narrow" panose="020B0004020202020204" pitchFamily="34" charset="0"/>
                        </a:rPr>
                        <a:t>3,9</a:t>
                      </a:r>
                    </a:p>
                  </a:txBody>
                  <a:tcPr marL="6350" marR="7200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s-CO" sz="1100" b="0" i="0" u="none" strike="noStrike" dirty="0">
                          <a:solidFill>
                            <a:srgbClr val="000000"/>
                          </a:solidFill>
                          <a:effectLst/>
                          <a:latin typeface="Aptos Narrow" panose="020B0004020202020204" pitchFamily="34" charset="0"/>
                        </a:rPr>
                        <a:t>4,90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0777302"/>
                  </a:ext>
                </a:extLst>
              </a:tr>
              <a:tr h="198874">
                <a:tc>
                  <a:txBody>
                    <a:bodyPr/>
                    <a:lstStyle/>
                    <a:p>
                      <a:pPr algn="r" fontAlgn="b"/>
                      <a:r>
                        <a:rPr lang="es-CO" sz="1100" b="1" i="0" u="none" strike="noStrike" dirty="0">
                          <a:solidFill>
                            <a:srgbClr val="000000"/>
                          </a:solidFill>
                          <a:effectLst/>
                          <a:latin typeface="Aptos Narrow" panose="020B0004020202020204" pitchFamily="34" charset="0"/>
                        </a:rPr>
                        <a:t>Subtotal Fuentes Territoriales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CO" sz="1100" b="1" i="0" u="none" strike="noStrike" dirty="0">
                          <a:solidFill>
                            <a:srgbClr val="000000"/>
                          </a:solidFill>
                          <a:effectLst/>
                          <a:latin typeface="Aptos Narrow" panose="020B0004020202020204" pitchFamily="34" charset="0"/>
                        </a:rPr>
                        <a:t>55,9</a:t>
                      </a:r>
                    </a:p>
                  </a:txBody>
                  <a:tcPr marL="6350" marR="7200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s-CO" sz="1100" b="1" i="0" u="none" strike="noStrike" dirty="0">
                          <a:solidFill>
                            <a:srgbClr val="000000"/>
                          </a:solidFill>
                          <a:effectLst/>
                          <a:latin typeface="Aptos Narrow" panose="020B0004020202020204" pitchFamily="34" charset="0"/>
                        </a:rPr>
                        <a:t>70,23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484890728"/>
                  </a:ext>
                </a:extLst>
              </a:tr>
              <a:tr h="198874">
                <a:tc>
                  <a:txBody>
                    <a:bodyPr/>
                    <a:lstStyle/>
                    <a:p>
                      <a:pPr algn="r" fontAlgn="ctr"/>
                      <a:r>
                        <a:rPr lang="es-CO" sz="1100" b="1" i="0" u="none" strike="noStrike" dirty="0">
                          <a:solidFill>
                            <a:srgbClr val="000000"/>
                          </a:solidFill>
                          <a:effectLst/>
                          <a:latin typeface="Aptos Narrow" panose="020B0004020202020204" pitchFamily="34" charset="0"/>
                        </a:rPr>
                        <a:t>TOTAL </a:t>
                      </a:r>
                    </a:p>
                  </a:txBody>
                  <a:tcPr marL="6350" marR="7200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s-CO" sz="1100" b="1" i="0" u="none" strike="noStrike" dirty="0">
                          <a:solidFill>
                            <a:srgbClr val="000000"/>
                          </a:solidFill>
                          <a:effectLst/>
                          <a:latin typeface="Aptos Narrow" panose="020B0004020202020204" pitchFamily="34" charset="0"/>
                        </a:rPr>
                        <a:t>79,6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fontAlgn="ctr"/>
                      <a:r>
                        <a:rPr lang="es-CO" sz="1100" b="1" i="0" u="none" strike="noStrike" dirty="0">
                          <a:solidFill>
                            <a:srgbClr val="000000"/>
                          </a:solidFill>
                          <a:effectLst/>
                          <a:latin typeface="Aptos Narrow" panose="020B000402020202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251762752"/>
                  </a:ext>
                </a:extLst>
              </a:tr>
            </a:tbl>
          </a:graphicData>
        </a:graphic>
      </p:graphicFrame>
      <p:cxnSp>
        <p:nvCxnSpPr>
          <p:cNvPr id="16" name="Conector recto 15">
            <a:extLst>
              <a:ext uri="{FF2B5EF4-FFF2-40B4-BE49-F238E27FC236}">
                <a16:creationId xmlns:a16="http://schemas.microsoft.com/office/drawing/2014/main" id="{2DAD2CC5-A4A3-B15F-4319-1F26C836D537}"/>
              </a:ext>
            </a:extLst>
          </p:cNvPr>
          <p:cNvCxnSpPr>
            <a:cxnSpLocks/>
          </p:cNvCxnSpPr>
          <p:nvPr/>
        </p:nvCxnSpPr>
        <p:spPr>
          <a:xfrm>
            <a:off x="5852164" y="1987265"/>
            <a:ext cx="0" cy="302064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 name="CuadroTexto 17">
            <a:extLst>
              <a:ext uri="{FF2B5EF4-FFF2-40B4-BE49-F238E27FC236}">
                <a16:creationId xmlns:a16="http://schemas.microsoft.com/office/drawing/2014/main" id="{A4DFCD02-FE1B-C189-72CF-5CBA9EB37FFC}"/>
              </a:ext>
            </a:extLst>
          </p:cNvPr>
          <p:cNvSpPr txBox="1"/>
          <p:nvPr/>
        </p:nvSpPr>
        <p:spPr>
          <a:xfrm>
            <a:off x="2908229" y="2376154"/>
            <a:ext cx="2765467" cy="230832"/>
          </a:xfrm>
          <a:prstGeom prst="rect">
            <a:avLst/>
          </a:prstGeom>
          <a:noFill/>
        </p:spPr>
        <p:txBody>
          <a:bodyPr wrap="square" rtlCol="0">
            <a:spAutoFit/>
          </a:bodyPr>
          <a:lstStyle/>
          <a:p>
            <a:r>
              <a:rPr lang="es-ES" sz="900" dirty="0"/>
              <a:t>Precios constantes 2016 en billones de pesos</a:t>
            </a:r>
            <a:endParaRPr lang="es-CO" sz="1100" dirty="0"/>
          </a:p>
        </p:txBody>
      </p:sp>
      <p:graphicFrame>
        <p:nvGraphicFramePr>
          <p:cNvPr id="5" name="Gráfico 4">
            <a:extLst>
              <a:ext uri="{FF2B5EF4-FFF2-40B4-BE49-F238E27FC236}">
                <a16:creationId xmlns:a16="http://schemas.microsoft.com/office/drawing/2014/main" id="{42362603-7242-F75B-0F3D-7379C101696F}"/>
              </a:ext>
            </a:extLst>
          </p:cNvPr>
          <p:cNvGraphicFramePr>
            <a:graphicFrameLocks/>
          </p:cNvGraphicFramePr>
          <p:nvPr>
            <p:extLst>
              <p:ext uri="{D42A27DB-BD31-4B8C-83A1-F6EECF244321}">
                <p14:modId xmlns:p14="http://schemas.microsoft.com/office/powerpoint/2010/main" val="2444388432"/>
              </p:ext>
            </p:extLst>
          </p:nvPr>
        </p:nvGraphicFramePr>
        <p:xfrm>
          <a:off x="5916748" y="2200489"/>
          <a:ext cx="5962770" cy="3020865"/>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Conector recto 1">
            <a:extLst>
              <a:ext uri="{FF2B5EF4-FFF2-40B4-BE49-F238E27FC236}">
                <a16:creationId xmlns:a16="http://schemas.microsoft.com/office/drawing/2014/main" id="{67B3D410-E894-619C-74B1-49832AB8060A}"/>
              </a:ext>
            </a:extLst>
          </p:cNvPr>
          <p:cNvCxnSpPr/>
          <p:nvPr/>
        </p:nvCxnSpPr>
        <p:spPr>
          <a:xfrm>
            <a:off x="0" y="1053060"/>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4876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BB595-B615-88DF-B989-26CAD4CB03EB}"/>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D4CA95B6-BD75-CC3B-1265-3240AA77BEAA}"/>
              </a:ext>
            </a:extLst>
          </p:cNvPr>
          <p:cNvSpPr txBox="1"/>
          <p:nvPr/>
        </p:nvSpPr>
        <p:spPr>
          <a:xfrm>
            <a:off x="1788123" y="3307387"/>
            <a:ext cx="8615754" cy="507831"/>
          </a:xfrm>
          <a:prstGeom prst="rect">
            <a:avLst/>
          </a:prstGeom>
          <a:noFill/>
        </p:spPr>
        <p:txBody>
          <a:bodyPr wrap="square">
            <a:spAutoFit/>
          </a:bodyPr>
          <a:lstStyle/>
          <a:p>
            <a:pPr marL="12065" marR="5080" lvl="1" algn="ctr">
              <a:lnSpc>
                <a:spcPct val="90000"/>
              </a:lnSpc>
              <a:spcBef>
                <a:spcPct val="0"/>
              </a:spcBef>
              <a:defRPr/>
            </a:pPr>
            <a:r>
              <a:rPr lang="es-CO" sz="3000" dirty="0">
                <a:solidFill>
                  <a:prstClr val="black"/>
                </a:solidFill>
                <a:latin typeface="+mj-lt"/>
                <a:ea typeface="Verdana" panose="020B0604030504040204" pitchFamily="34" charset="0"/>
                <a:cs typeface="Arial" panose="020B0604020202020204" pitchFamily="34" charset="0"/>
              </a:rPr>
              <a:t>PLAN ESTRATÉGICO ART 2023-2026 </a:t>
            </a:r>
          </a:p>
        </p:txBody>
      </p:sp>
    </p:spTree>
    <p:extLst>
      <p:ext uri="{BB962C8B-B14F-4D97-AF65-F5344CB8AC3E}">
        <p14:creationId xmlns:p14="http://schemas.microsoft.com/office/powerpoint/2010/main" val="2750886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36312-2CDE-C129-CEBA-EDBC8D3720AB}"/>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C86E4336-ECB7-10CE-9C55-7BE7EDD1DCCD}"/>
              </a:ext>
            </a:extLst>
          </p:cNvPr>
          <p:cNvSpPr txBox="1"/>
          <p:nvPr/>
        </p:nvSpPr>
        <p:spPr>
          <a:xfrm>
            <a:off x="4112488" y="2328574"/>
            <a:ext cx="7606762" cy="2431435"/>
          </a:xfrm>
          <a:prstGeom prst="rect">
            <a:avLst/>
          </a:prstGeom>
          <a:solidFill>
            <a:srgbClr val="EAAF23">
              <a:alpha val="8193"/>
            </a:srgbClr>
          </a:solidFill>
        </p:spPr>
        <p:txBody>
          <a:bodyPr wrap="square">
            <a:spAutoFit/>
          </a:bodyPr>
          <a:lstStyle/>
          <a:p>
            <a:pPr marL="231775" marR="0" lvl="0" indent="0" algn="just" defTabSz="914400" rtl="0" eaLnBrk="1" fontAlgn="auto" latinLnBrk="0" hangingPunct="1">
              <a:lnSpc>
                <a:spcPct val="100000"/>
              </a:lnSpc>
              <a:spcBef>
                <a:spcPts val="0"/>
              </a:spcBef>
              <a:spcAft>
                <a:spcPts val="0"/>
              </a:spcAft>
              <a:buClrTx/>
              <a:buSzTx/>
              <a:buFontTx/>
              <a:buNone/>
              <a:tabLst/>
              <a:defRPr/>
            </a:pPr>
            <a:r>
              <a:rPr kumimoji="0" lang="es-CO" sz="2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Transformar los territorios de los Programas con Enfoque Territorial (PDET), de sustitución de los cultivos de uso ilícito (PNIS) y otros mayormente afectados por la violencia y la presencia de cultivos de coca, amapola y/o marihuana, </a:t>
            </a:r>
            <a:r>
              <a:rPr kumimoji="0" lang="es-CO" sz="2800" b="1" i="0" u="none" strike="noStrike" kern="1200" cap="none" spc="0" normalizeH="0" baseline="0" noProof="0" dirty="0">
                <a:ln>
                  <a:noFill/>
                </a:ln>
                <a:solidFill>
                  <a:srgbClr val="174185"/>
                </a:solidFill>
                <a:effectLst/>
                <a:uLnTx/>
                <a:uFillTx/>
                <a:latin typeface="Arial" panose="020B0604020202020204" pitchFamily="34" charset="0"/>
                <a:ea typeface="Calibri" panose="020F0502020204030204" pitchFamily="34" charset="0"/>
                <a:cs typeface="Arial" panose="020B0604020202020204" pitchFamily="34" charset="0"/>
              </a:rPr>
              <a:t>en territorios para la vida y la Paz Total.</a:t>
            </a:r>
            <a:endParaRPr kumimoji="0" lang="es-CO" sz="2400" b="1" i="0" u="none" strike="noStrike" kern="1200" cap="none" spc="0" normalizeH="0" baseline="0" noProof="0" dirty="0">
              <a:ln>
                <a:noFill/>
              </a:ln>
              <a:solidFill>
                <a:srgbClr val="174185"/>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2" name="CuadroTexto 11">
            <a:extLst>
              <a:ext uri="{FF2B5EF4-FFF2-40B4-BE49-F238E27FC236}">
                <a16:creationId xmlns:a16="http://schemas.microsoft.com/office/drawing/2014/main" id="{7BBE8C09-7827-0D23-8C3B-5810E0A7825F}"/>
              </a:ext>
            </a:extLst>
          </p:cNvPr>
          <p:cNvSpPr txBox="1"/>
          <p:nvPr/>
        </p:nvSpPr>
        <p:spPr>
          <a:xfrm>
            <a:off x="6274674" y="1763181"/>
            <a:ext cx="370752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800" b="1" dirty="0">
                <a:latin typeface="Helvetica"/>
              </a:rPr>
              <a:t>El Reto</a:t>
            </a:r>
          </a:p>
        </p:txBody>
      </p:sp>
      <p:sp>
        <p:nvSpPr>
          <p:cNvPr id="2" name="CuadroTexto 1">
            <a:extLst>
              <a:ext uri="{FF2B5EF4-FFF2-40B4-BE49-F238E27FC236}">
                <a16:creationId xmlns:a16="http://schemas.microsoft.com/office/drawing/2014/main" id="{06C33B72-63CC-4318-D44F-D5F81C60BD26}"/>
              </a:ext>
            </a:extLst>
          </p:cNvPr>
          <p:cNvSpPr txBox="1"/>
          <p:nvPr/>
        </p:nvSpPr>
        <p:spPr>
          <a:xfrm>
            <a:off x="3932396" y="161855"/>
            <a:ext cx="4678204" cy="40011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effectLst/>
                <a:uLnTx/>
                <a:uFillTx/>
                <a:latin typeface="Helvetica"/>
                <a:ea typeface="+mn-ea"/>
                <a:cs typeface="+mn-cs"/>
              </a:rPr>
              <a:t>PLAN ESTRATÉGICO ART 2023-2026</a:t>
            </a:r>
          </a:p>
        </p:txBody>
      </p:sp>
      <p:pic>
        <p:nvPicPr>
          <p:cNvPr id="14" name="Imagen 13">
            <a:extLst>
              <a:ext uri="{FF2B5EF4-FFF2-40B4-BE49-F238E27FC236}">
                <a16:creationId xmlns:a16="http://schemas.microsoft.com/office/drawing/2014/main" id="{796A28CA-A352-8E62-CDE7-2B6394869333}"/>
              </a:ext>
            </a:extLst>
          </p:cNvPr>
          <p:cNvPicPr>
            <a:picLocks noChangeAspect="1"/>
          </p:cNvPicPr>
          <p:nvPr/>
        </p:nvPicPr>
        <p:blipFill>
          <a:blip r:embed="rId2"/>
          <a:stretch>
            <a:fillRect/>
          </a:stretch>
        </p:blipFill>
        <p:spPr>
          <a:xfrm>
            <a:off x="279023" y="2286792"/>
            <a:ext cx="3265410" cy="3109946"/>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cxnSp>
        <p:nvCxnSpPr>
          <p:cNvPr id="6" name="Conector recto 1">
            <a:extLst>
              <a:ext uri="{FF2B5EF4-FFF2-40B4-BE49-F238E27FC236}">
                <a16:creationId xmlns:a16="http://schemas.microsoft.com/office/drawing/2014/main" id="{901CC867-7187-517D-8D1F-C5CAAF532336}"/>
              </a:ext>
            </a:extLst>
          </p:cNvPr>
          <p:cNvCxnSpPr/>
          <p:nvPr/>
        </p:nvCxnSpPr>
        <p:spPr>
          <a:xfrm>
            <a:off x="0" y="690059"/>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pic>
        <p:nvPicPr>
          <p:cNvPr id="7" name="object 2">
            <a:extLst>
              <a:ext uri="{FF2B5EF4-FFF2-40B4-BE49-F238E27FC236}">
                <a16:creationId xmlns:a16="http://schemas.microsoft.com/office/drawing/2014/main" id="{2CEC9796-13D6-7C12-AC78-292B136562C4}"/>
              </a:ext>
            </a:extLst>
          </p:cNvPr>
          <p:cNvPicPr/>
          <p:nvPr/>
        </p:nvPicPr>
        <p:blipFill>
          <a:blip r:embed="rId3" cstate="print"/>
          <a:stretch>
            <a:fillRect/>
          </a:stretch>
        </p:blipFill>
        <p:spPr>
          <a:xfrm>
            <a:off x="310709" y="142635"/>
            <a:ext cx="693894" cy="332567"/>
          </a:xfrm>
          <a:prstGeom prst="rect">
            <a:avLst/>
          </a:prstGeom>
        </p:spPr>
      </p:pic>
    </p:spTree>
    <p:extLst>
      <p:ext uri="{BB962C8B-B14F-4D97-AF65-F5344CB8AC3E}">
        <p14:creationId xmlns:p14="http://schemas.microsoft.com/office/powerpoint/2010/main" val="9230085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B8ED3668-3CED-324F-1058-60DC63F93016}"/>
              </a:ext>
            </a:extLst>
          </p:cNvPr>
          <p:cNvSpPr/>
          <p:nvPr/>
        </p:nvSpPr>
        <p:spPr>
          <a:xfrm>
            <a:off x="471846" y="1773126"/>
            <a:ext cx="11389476" cy="807125"/>
          </a:xfrm>
          <a:prstGeom prst="roundRect">
            <a:avLst/>
          </a:prstGeom>
          <a:solidFill>
            <a:srgbClr val="006666">
              <a:alpha val="1100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sz="2000" b="1">
              <a:solidFill>
                <a:srgbClr val="006666"/>
              </a:solidFill>
              <a:cs typeface="Helvetica"/>
            </a:endParaRPr>
          </a:p>
        </p:txBody>
      </p:sp>
      <p:sp>
        <p:nvSpPr>
          <p:cNvPr id="5" name="CuadroTexto 11">
            <a:extLst>
              <a:ext uri="{FF2B5EF4-FFF2-40B4-BE49-F238E27FC236}">
                <a16:creationId xmlns:a16="http://schemas.microsoft.com/office/drawing/2014/main" id="{A9D40F6D-6799-A591-DDE9-713C2629B5FD}"/>
              </a:ext>
            </a:extLst>
          </p:cNvPr>
          <p:cNvSpPr txBox="1"/>
          <p:nvPr/>
        </p:nvSpPr>
        <p:spPr>
          <a:xfrm>
            <a:off x="1621766" y="2022160"/>
            <a:ext cx="9755695"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b="1" dirty="0">
                <a:solidFill>
                  <a:srgbClr val="006666"/>
                </a:solidFill>
                <a:latin typeface="+mj-lt"/>
              </a:rPr>
              <a:t>LÍNEA 1: Transformación territorial para la vida, la PAZ TOTAL y el cierre de brechas </a:t>
            </a:r>
          </a:p>
          <a:p>
            <a:pPr algn="ctr"/>
            <a:endParaRPr lang="es-ES_tradnl" b="1" dirty="0">
              <a:solidFill>
                <a:srgbClr val="006666"/>
              </a:solidFill>
              <a:latin typeface="+mj-lt"/>
            </a:endParaRPr>
          </a:p>
        </p:txBody>
      </p:sp>
      <p:sp>
        <p:nvSpPr>
          <p:cNvPr id="8" name="Rectángulo: esquinas redondeadas 7">
            <a:extLst>
              <a:ext uri="{FF2B5EF4-FFF2-40B4-BE49-F238E27FC236}">
                <a16:creationId xmlns:a16="http://schemas.microsoft.com/office/drawing/2014/main" id="{01C21DCB-3572-E74B-4F1A-8C3E032A9B10}"/>
              </a:ext>
            </a:extLst>
          </p:cNvPr>
          <p:cNvSpPr/>
          <p:nvPr/>
        </p:nvSpPr>
        <p:spPr>
          <a:xfrm>
            <a:off x="471845" y="4039097"/>
            <a:ext cx="11457670" cy="966691"/>
          </a:xfrm>
          <a:prstGeom prst="roundRect">
            <a:avLst/>
          </a:prstGeom>
          <a:solidFill>
            <a:schemeClr val="accent5">
              <a:lumMod val="60000"/>
              <a:lumOff val="40000"/>
              <a:alpha val="27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sz="2000" b="1">
              <a:solidFill>
                <a:srgbClr val="006666"/>
              </a:solidFill>
              <a:cs typeface="Helvetica"/>
            </a:endParaRPr>
          </a:p>
        </p:txBody>
      </p:sp>
      <p:sp>
        <p:nvSpPr>
          <p:cNvPr id="9" name="CuadroTexto 17">
            <a:extLst>
              <a:ext uri="{FF2B5EF4-FFF2-40B4-BE49-F238E27FC236}">
                <a16:creationId xmlns:a16="http://schemas.microsoft.com/office/drawing/2014/main" id="{09DE0E00-2414-E6EA-1171-A8597ACAEBA4}"/>
              </a:ext>
            </a:extLst>
          </p:cNvPr>
          <p:cNvSpPr txBox="1"/>
          <p:nvPr/>
        </p:nvSpPr>
        <p:spPr>
          <a:xfrm>
            <a:off x="1570186" y="4311144"/>
            <a:ext cx="10055236"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b="1" dirty="0">
                <a:solidFill>
                  <a:srgbClr val="002060"/>
                </a:solidFill>
                <a:latin typeface="+mj-lt"/>
              </a:rPr>
              <a:t>LÍNEA 3: </a:t>
            </a:r>
            <a:r>
              <a:rPr lang="es-CO" b="1" dirty="0">
                <a:solidFill>
                  <a:srgbClr val="002060"/>
                </a:solidFill>
                <a:latin typeface="+mj-lt"/>
              </a:rPr>
              <a:t>Participación Incidente y fortalecimiento de capacidades comunitarias </a:t>
            </a:r>
          </a:p>
          <a:p>
            <a:pPr algn="ctr"/>
            <a:r>
              <a:rPr lang="es-CO" dirty="0"/>
              <a:t> </a:t>
            </a:r>
            <a:endParaRPr lang="es-ES_tradnl" b="1" dirty="0">
              <a:solidFill>
                <a:srgbClr val="002060"/>
              </a:solidFill>
              <a:latin typeface="+mj-lt"/>
            </a:endParaRPr>
          </a:p>
        </p:txBody>
      </p:sp>
      <p:sp>
        <p:nvSpPr>
          <p:cNvPr id="10" name="Rectángulo: esquinas redondeadas 9">
            <a:extLst>
              <a:ext uri="{FF2B5EF4-FFF2-40B4-BE49-F238E27FC236}">
                <a16:creationId xmlns:a16="http://schemas.microsoft.com/office/drawing/2014/main" id="{27E2FF0C-5F98-8FEB-C491-7A8BCF4B9AC3}"/>
              </a:ext>
            </a:extLst>
          </p:cNvPr>
          <p:cNvSpPr/>
          <p:nvPr/>
        </p:nvSpPr>
        <p:spPr>
          <a:xfrm>
            <a:off x="403651" y="5379819"/>
            <a:ext cx="11457670" cy="1046968"/>
          </a:xfrm>
          <a:prstGeom prst="roundRect">
            <a:avLst/>
          </a:prstGeom>
          <a:solidFill>
            <a:schemeClr val="accent4">
              <a:lumMod val="60000"/>
              <a:lumOff val="40000"/>
              <a:alpha val="36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sz="2000" b="1">
              <a:solidFill>
                <a:srgbClr val="006666"/>
              </a:solidFill>
              <a:cs typeface="Helvetica"/>
            </a:endParaRPr>
          </a:p>
        </p:txBody>
      </p:sp>
      <p:sp>
        <p:nvSpPr>
          <p:cNvPr id="11" name="CuadroTexto 19">
            <a:extLst>
              <a:ext uri="{FF2B5EF4-FFF2-40B4-BE49-F238E27FC236}">
                <a16:creationId xmlns:a16="http://schemas.microsoft.com/office/drawing/2014/main" id="{12AE3EEF-C82F-6BB6-5FBF-6ABD38E82784}"/>
              </a:ext>
            </a:extLst>
          </p:cNvPr>
          <p:cNvSpPr txBox="1"/>
          <p:nvPr/>
        </p:nvSpPr>
        <p:spPr>
          <a:xfrm>
            <a:off x="1407258" y="5458244"/>
            <a:ext cx="10381092" cy="9233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CO" b="1" dirty="0">
                <a:solidFill>
                  <a:srgbClr val="002060"/>
                </a:solidFill>
                <a:latin typeface="+mj-lt"/>
              </a:rPr>
              <a:t>LÍNEA 4: Gestión del cambio encaminado a la estabilidad y territorialización del Talento Humano de la ART</a:t>
            </a:r>
          </a:p>
          <a:p>
            <a:pPr algn="ctr"/>
            <a:r>
              <a:rPr lang="es-CO" b="1" dirty="0">
                <a:solidFill>
                  <a:srgbClr val="002060"/>
                </a:solidFill>
                <a:latin typeface="+mj-lt"/>
              </a:rPr>
              <a:t>  </a:t>
            </a:r>
          </a:p>
        </p:txBody>
      </p:sp>
      <p:pic>
        <p:nvPicPr>
          <p:cNvPr id="1041" name="Picture 17">
            <a:extLst>
              <a:ext uri="{FF2B5EF4-FFF2-40B4-BE49-F238E27FC236}">
                <a16:creationId xmlns:a16="http://schemas.microsoft.com/office/drawing/2014/main" id="{64235B61-05BC-CBBC-4267-260180515C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846" y="1690315"/>
            <a:ext cx="1075045" cy="1036651"/>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descr="Imagen que contiene gente, espejo, hombre, vista&#10;&#10;Descripción generada automáticamente">
            <a:extLst>
              <a:ext uri="{FF2B5EF4-FFF2-40B4-BE49-F238E27FC236}">
                <a16:creationId xmlns:a16="http://schemas.microsoft.com/office/drawing/2014/main" id="{1CEC738F-C822-0792-C4E5-14C899CF06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845" y="4009842"/>
            <a:ext cx="993034" cy="1022841"/>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23">
            <a:extLst>
              <a:ext uri="{FF2B5EF4-FFF2-40B4-BE49-F238E27FC236}">
                <a16:creationId xmlns:a16="http://schemas.microsoft.com/office/drawing/2014/main" id="{1E6F6106-69C4-0FA8-D0F2-B0C99C6414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651" y="5379819"/>
            <a:ext cx="1058601" cy="1046968"/>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07559DE1-B9E1-C7A6-90A9-B9FD09FFBCAB}"/>
              </a:ext>
            </a:extLst>
          </p:cNvPr>
          <p:cNvSpPr txBox="1"/>
          <p:nvPr/>
        </p:nvSpPr>
        <p:spPr>
          <a:xfrm>
            <a:off x="707367" y="937974"/>
            <a:ext cx="11153954" cy="369332"/>
          </a:xfrm>
          <a:prstGeom prst="rect">
            <a:avLst/>
          </a:prstGeom>
          <a:noFill/>
        </p:spPr>
        <p:txBody>
          <a:bodyPr wrap="square" rtlCol="0">
            <a:spAutoFit/>
          </a:bodyPr>
          <a:lstStyle/>
          <a:p>
            <a:pPr algn="ctr"/>
            <a:r>
              <a:rPr lang="es-ES" dirty="0"/>
              <a:t>El Plan Estratégico de la ART 2023-2026-Territorios para la vida y la Paz Total está conformado por </a:t>
            </a:r>
          </a:p>
        </p:txBody>
      </p:sp>
      <p:sp>
        <p:nvSpPr>
          <p:cNvPr id="6" name="Rectángulo: esquinas redondeadas 5">
            <a:extLst>
              <a:ext uri="{FF2B5EF4-FFF2-40B4-BE49-F238E27FC236}">
                <a16:creationId xmlns:a16="http://schemas.microsoft.com/office/drawing/2014/main" id="{5B4F9397-DBB8-150E-9082-6D638C5CB1AF}"/>
              </a:ext>
            </a:extLst>
          </p:cNvPr>
          <p:cNvSpPr/>
          <p:nvPr/>
        </p:nvSpPr>
        <p:spPr>
          <a:xfrm>
            <a:off x="442488" y="2891484"/>
            <a:ext cx="11516383" cy="923330"/>
          </a:xfrm>
          <a:prstGeom prst="roundRect">
            <a:avLst/>
          </a:prstGeom>
          <a:solidFill>
            <a:schemeClr val="accent2">
              <a:lumMod val="60000"/>
              <a:lumOff val="40000"/>
              <a:alpha val="21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b="1">
              <a:solidFill>
                <a:srgbClr val="006666"/>
              </a:solidFill>
              <a:cs typeface="Helvetica"/>
            </a:endParaRPr>
          </a:p>
        </p:txBody>
      </p:sp>
      <p:pic>
        <p:nvPicPr>
          <p:cNvPr id="12" name="Picture 19">
            <a:extLst>
              <a:ext uri="{FF2B5EF4-FFF2-40B4-BE49-F238E27FC236}">
                <a16:creationId xmlns:a16="http://schemas.microsoft.com/office/drawing/2014/main" id="{2C43A926-466C-C3D5-A239-A6EAA64BBE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801" y="2822670"/>
            <a:ext cx="993034" cy="934621"/>
          </a:xfrm>
          <a:prstGeom prst="rect">
            <a:avLst/>
          </a:prstGeom>
          <a:noFill/>
          <a:extLst>
            <a:ext uri="{909E8E84-426E-40DD-AFC4-6F175D3DCCD1}">
              <a14:hiddenFill xmlns:a14="http://schemas.microsoft.com/office/drawing/2010/main">
                <a:solidFill>
                  <a:srgbClr val="FFFFFF"/>
                </a:solidFill>
              </a14:hiddenFill>
            </a:ext>
          </a:extLst>
        </p:spPr>
      </p:pic>
      <p:sp>
        <p:nvSpPr>
          <p:cNvPr id="13" name="CuadroTexto 8">
            <a:extLst>
              <a:ext uri="{FF2B5EF4-FFF2-40B4-BE49-F238E27FC236}">
                <a16:creationId xmlns:a16="http://schemas.microsoft.com/office/drawing/2014/main" id="{C25D100A-3696-64E9-6899-948CFA03F77C}"/>
              </a:ext>
            </a:extLst>
          </p:cNvPr>
          <p:cNvSpPr txBox="1"/>
          <p:nvPr/>
        </p:nvSpPr>
        <p:spPr>
          <a:xfrm>
            <a:off x="1750796" y="166508"/>
            <a:ext cx="9029549" cy="397738"/>
          </a:xfrm>
          <a:prstGeom prst="rect">
            <a:avLst/>
          </a:prstGeom>
          <a:noFill/>
        </p:spPr>
        <p:txBody>
          <a:bodyPr wrap="square" lIns="91440" tIns="45720" rIns="91440" bIns="4572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7000"/>
              </a:lnSpc>
            </a:pPr>
            <a:r>
              <a:rPr lang="es-ES" sz="2000" b="1" dirty="0">
                <a:latin typeface="Helvetica" panose="020B0604020202020204" pitchFamily="34" charset="0"/>
                <a:ea typeface="Calibri"/>
                <a:cs typeface="Helvetica" panose="020B0604020202020204" pitchFamily="34" charset="0"/>
              </a:rPr>
              <a:t>LÍNEAS ACCIÓN DEL </a:t>
            </a:r>
            <a:r>
              <a:rPr lang="es-CO" sz="2000" b="1" dirty="0">
                <a:latin typeface="Helvetica" panose="020B0604020202020204" pitchFamily="34" charset="0"/>
                <a:ea typeface="Calibri"/>
                <a:cs typeface="Helvetica" panose="020B0604020202020204" pitchFamily="34" charset="0"/>
              </a:rPr>
              <a:t>PLAN ESTRATÉGICO 2023-2026</a:t>
            </a:r>
            <a:endParaRPr lang="es-CO" sz="2000" dirty="0">
              <a:effectLst/>
              <a:latin typeface="Helvetica" panose="020B0604020202020204" pitchFamily="34" charset="0"/>
              <a:ea typeface="Calibri"/>
              <a:cs typeface="Helvetica" panose="020B0604020202020204" pitchFamily="34" charset="0"/>
            </a:endParaRPr>
          </a:p>
        </p:txBody>
      </p:sp>
      <p:sp>
        <p:nvSpPr>
          <p:cNvPr id="14" name="CuadroTexto 15">
            <a:extLst>
              <a:ext uri="{FF2B5EF4-FFF2-40B4-BE49-F238E27FC236}">
                <a16:creationId xmlns:a16="http://schemas.microsoft.com/office/drawing/2014/main" id="{991C16F5-7932-DE98-A881-2604A3558B74}"/>
              </a:ext>
            </a:extLst>
          </p:cNvPr>
          <p:cNvSpPr txBox="1"/>
          <p:nvPr/>
        </p:nvSpPr>
        <p:spPr>
          <a:xfrm>
            <a:off x="1378452" y="3016375"/>
            <a:ext cx="10647802"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_tradnl" b="1" dirty="0">
                <a:solidFill>
                  <a:schemeClr val="accent2">
                    <a:lumMod val="50000"/>
                  </a:schemeClr>
                </a:solidFill>
                <a:latin typeface="+mj-lt"/>
              </a:rPr>
              <a:t>LÍNEA 2: Sustitución</a:t>
            </a:r>
            <a:r>
              <a:rPr lang="es-MX" b="1" dirty="0">
                <a:solidFill>
                  <a:schemeClr val="accent2">
                    <a:lumMod val="50000"/>
                  </a:schemeClr>
                </a:solidFill>
                <a:latin typeface="+mj-lt"/>
              </a:rPr>
              <a:t> de ingresos y reconversión productiva gradual en territorios con presencia de cultivos de coca, amapola y/o marihuana.</a:t>
            </a:r>
            <a:r>
              <a:rPr lang="es-CO" b="1" dirty="0">
                <a:solidFill>
                  <a:srgbClr val="002060"/>
                </a:solidFill>
                <a:latin typeface="+mj-lt"/>
              </a:rPr>
              <a:t> </a:t>
            </a:r>
            <a:r>
              <a:rPr lang="es-CO" sz="1400" b="1" dirty="0">
                <a:solidFill>
                  <a:schemeClr val="accent2">
                    <a:lumMod val="75000"/>
                  </a:schemeClr>
                </a:solidFill>
                <a:latin typeface="+mj-lt"/>
              </a:rPr>
              <a:t>(Dirección de Sustitución de Cultivos de Uso Ilícito)</a:t>
            </a:r>
          </a:p>
        </p:txBody>
      </p:sp>
      <p:cxnSp>
        <p:nvCxnSpPr>
          <p:cNvPr id="7" name="Conector recto 1">
            <a:extLst>
              <a:ext uri="{FF2B5EF4-FFF2-40B4-BE49-F238E27FC236}">
                <a16:creationId xmlns:a16="http://schemas.microsoft.com/office/drawing/2014/main" id="{B6C77ED8-6F64-D4A7-4896-F5609F2D82FA}"/>
              </a:ext>
            </a:extLst>
          </p:cNvPr>
          <p:cNvCxnSpPr/>
          <p:nvPr/>
        </p:nvCxnSpPr>
        <p:spPr>
          <a:xfrm>
            <a:off x="0" y="690059"/>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3084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5F4E-F96A-A633-BF4B-F1DAF18468D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634C635-9FC2-F282-2EB2-3F84C41B3226}"/>
              </a:ext>
            </a:extLst>
          </p:cNvPr>
          <p:cNvSpPr txBox="1"/>
          <p:nvPr/>
        </p:nvSpPr>
        <p:spPr>
          <a:xfrm>
            <a:off x="3387738" y="1129335"/>
            <a:ext cx="7909500" cy="1200329"/>
          </a:xfrm>
          <a:prstGeom prst="rect">
            <a:avLst/>
          </a:prstGeom>
          <a:noFill/>
        </p:spPr>
        <p:txBody>
          <a:bodyPr wrap="square" rtlCol="0">
            <a:spAutoFit/>
          </a:bodyPr>
          <a:lstStyle/>
          <a:p>
            <a:pPr lvl="1" algn="ctr">
              <a:defRPr/>
            </a:pPr>
            <a:r>
              <a:rPr kumimoji="0" lang="es-CO" sz="2400" b="1" i="0" u="none" strike="noStrike" kern="1200" cap="none" spc="0" normalizeH="0" baseline="0" noProof="0" dirty="0">
                <a:ln>
                  <a:noFill/>
                </a:ln>
                <a:solidFill>
                  <a:srgbClr val="10634D"/>
                </a:solidFill>
                <a:effectLst/>
                <a:uLnTx/>
                <a:uFillTx/>
                <a:latin typeface="Helvetica (Cuerpo)"/>
              </a:rPr>
              <a:t>Reducir la brecha del Índice de Pobreza Multidimensiona</a:t>
            </a:r>
            <a:r>
              <a:rPr lang="es-CO" sz="2400" b="1" dirty="0">
                <a:solidFill>
                  <a:srgbClr val="10634D"/>
                </a:solidFill>
                <a:latin typeface="Helvetica (Cuerpo)"/>
              </a:rPr>
              <a:t>l</a:t>
            </a:r>
            <a:r>
              <a:rPr kumimoji="0" lang="es-CO" sz="2400" b="1" i="0" u="none" strike="noStrike" kern="1200" cap="none" spc="0" normalizeH="0" baseline="0" noProof="0" dirty="0">
                <a:ln>
                  <a:noFill/>
                </a:ln>
                <a:solidFill>
                  <a:prstClr val="black"/>
                </a:solidFill>
                <a:effectLst/>
                <a:uLnTx/>
                <a:uFillTx/>
                <a:latin typeface="Helvetica (Cuerpo)"/>
              </a:rPr>
              <a:t> </a:t>
            </a:r>
            <a:r>
              <a:rPr kumimoji="0" lang="es-CO" sz="2400" b="0" i="0" u="none" strike="noStrike" kern="1200" cap="none" spc="0" normalizeH="0" baseline="0" noProof="0" dirty="0">
                <a:ln>
                  <a:noFill/>
                </a:ln>
                <a:solidFill>
                  <a:prstClr val="black"/>
                </a:solidFill>
                <a:effectLst/>
                <a:uLnTx/>
                <a:uFillTx/>
                <a:latin typeface="Helvetica (Cuerpo)"/>
              </a:rPr>
              <a:t>entre los territorios PDET y el nivel nacional del 12,7 a 10 puntos porcentuales</a:t>
            </a:r>
          </a:p>
        </p:txBody>
      </p:sp>
      <p:sp>
        <p:nvSpPr>
          <p:cNvPr id="4" name="Elipse 3">
            <a:extLst>
              <a:ext uri="{FF2B5EF4-FFF2-40B4-BE49-F238E27FC236}">
                <a16:creationId xmlns:a16="http://schemas.microsoft.com/office/drawing/2014/main" id="{DDE180A6-B483-4AE2-5022-31B12A7A59A3}"/>
              </a:ext>
            </a:extLst>
          </p:cNvPr>
          <p:cNvSpPr/>
          <p:nvPr/>
        </p:nvSpPr>
        <p:spPr>
          <a:xfrm>
            <a:off x="1120799" y="895203"/>
            <a:ext cx="1672276" cy="1725372"/>
          </a:xfrm>
          <a:prstGeom prst="ellipse">
            <a:avLst/>
          </a:prstGeom>
          <a:blipFill>
            <a:blip r:embed="rId2">
              <a:extLst>
                <a:ext uri="{28A0092B-C50C-407E-A947-70E740481C1C}">
                  <a14:useLocalDpi xmlns:a14="http://schemas.microsoft.com/office/drawing/2010/main" val="0"/>
                </a:ext>
              </a:extLst>
            </a:blip>
            <a:srcRect/>
            <a:stretch>
              <a:fillRect l="-33000" r="-33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sp>
        <p:nvSpPr>
          <p:cNvPr id="5" name="CuadroTexto 4">
            <a:extLst>
              <a:ext uri="{FF2B5EF4-FFF2-40B4-BE49-F238E27FC236}">
                <a16:creationId xmlns:a16="http://schemas.microsoft.com/office/drawing/2014/main" id="{3A5CE226-A757-362D-1428-86F23946967F}"/>
              </a:ext>
            </a:extLst>
          </p:cNvPr>
          <p:cNvSpPr txBox="1"/>
          <p:nvPr/>
        </p:nvSpPr>
        <p:spPr>
          <a:xfrm>
            <a:off x="3649286" y="5177650"/>
            <a:ext cx="6466189" cy="89255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800" b="1" i="0" u="none" strike="noStrike" kern="1200" cap="none" spc="0" normalizeH="0" baseline="0" noProof="0" dirty="0">
                <a:ln>
                  <a:noFill/>
                </a:ln>
                <a:solidFill>
                  <a:srgbClr val="10634D"/>
                </a:solidFill>
                <a:effectLst/>
                <a:uLnTx/>
                <a:uFillTx/>
                <a:latin typeface="Calibri" panose="020F0502020204030204"/>
                <a:ea typeface="+mn-ea"/>
                <a:cs typeface="+mn-cs"/>
              </a:rPr>
              <a:t> </a:t>
            </a:r>
            <a:r>
              <a:rPr kumimoji="0" lang="es-CO" sz="2400" b="1" i="0" u="none" strike="noStrike" kern="1200" cap="none" spc="0" normalizeH="0" baseline="0" noProof="0" dirty="0">
                <a:ln>
                  <a:noFill/>
                </a:ln>
                <a:solidFill>
                  <a:srgbClr val="10634D"/>
                </a:solidFill>
                <a:effectLst/>
                <a:uLnTx/>
                <a:uFillTx/>
                <a:latin typeface="+mj-lt"/>
                <a:ea typeface="+mn-ea"/>
                <a:cs typeface="+mn-cs"/>
              </a:rPr>
              <a:t>128 </a:t>
            </a:r>
            <a:r>
              <a:rPr kumimoji="0" lang="es-CO" sz="2400" b="0" i="0" u="none" strike="noStrike" kern="1200" cap="none" spc="0" normalizeH="0" baseline="0" noProof="0" dirty="0">
                <a:ln>
                  <a:noFill/>
                </a:ln>
                <a:solidFill>
                  <a:prstClr val="black"/>
                </a:solidFill>
                <a:effectLst/>
                <a:uLnTx/>
                <a:uFillTx/>
                <a:latin typeface="+mj-lt"/>
                <a:ea typeface="+mn-ea"/>
                <a:cs typeface="+mn-cs"/>
              </a:rPr>
              <a:t>Proyectos de los PATR con</a:t>
            </a:r>
            <a:r>
              <a:rPr kumimoji="0" lang="es-CO" sz="2400" b="1" i="0" u="none" strike="noStrike" kern="1200" cap="none" spc="0" normalizeH="0" baseline="0" noProof="0" dirty="0">
                <a:ln>
                  <a:noFill/>
                </a:ln>
                <a:solidFill>
                  <a:prstClr val="black"/>
                </a:solidFill>
                <a:effectLst/>
                <a:uLnTx/>
                <a:uFillTx/>
                <a:latin typeface="+mj-lt"/>
                <a:ea typeface="+mn-ea"/>
                <a:cs typeface="+mn-cs"/>
              </a:rPr>
              <a:t> </a:t>
            </a:r>
            <a:r>
              <a:rPr kumimoji="0" lang="es-CO" sz="2400" b="1" i="0" u="none" strike="noStrike" kern="1200" cap="none" spc="0" normalizeH="0" baseline="0" noProof="0" dirty="0">
                <a:ln>
                  <a:noFill/>
                </a:ln>
                <a:solidFill>
                  <a:srgbClr val="10634D"/>
                </a:solidFill>
                <a:effectLst/>
                <a:uLnTx/>
                <a:uFillTx/>
                <a:latin typeface="+mj-lt"/>
                <a:ea typeface="+mn-ea"/>
                <a:cs typeface="+mn-cs"/>
              </a:rPr>
              <a:t>enfoque de género o étnico</a:t>
            </a:r>
            <a:r>
              <a:rPr kumimoji="0" lang="es-CO" sz="2400" b="1" i="0" u="none" strike="noStrike" kern="1200" cap="none" spc="0" normalizeH="0" baseline="0" noProof="0" dirty="0">
                <a:ln>
                  <a:noFill/>
                </a:ln>
                <a:solidFill>
                  <a:prstClr val="black"/>
                </a:solidFill>
                <a:effectLst/>
                <a:uLnTx/>
                <a:uFillTx/>
                <a:latin typeface="+mj-lt"/>
                <a:ea typeface="+mn-ea"/>
                <a:cs typeface="+mn-cs"/>
              </a:rPr>
              <a:t> </a:t>
            </a:r>
            <a:r>
              <a:rPr kumimoji="0" lang="es-CO" sz="2400" b="0" i="0" u="none" strike="noStrike" kern="1200" cap="none" spc="0" normalizeH="0" baseline="0" noProof="0" dirty="0">
                <a:ln>
                  <a:noFill/>
                </a:ln>
                <a:solidFill>
                  <a:prstClr val="black"/>
                </a:solidFill>
                <a:effectLst/>
                <a:uLnTx/>
                <a:uFillTx/>
                <a:latin typeface="+mj-lt"/>
                <a:ea typeface="+mn-ea"/>
                <a:cs typeface="+mn-cs"/>
              </a:rPr>
              <a:t>implementados.</a:t>
            </a:r>
            <a:endParaRPr kumimoji="0" lang="es-CO" sz="2800" b="0" i="0" u="none" strike="noStrike" kern="1200" cap="none" spc="0" normalizeH="0" baseline="0" noProof="0" dirty="0">
              <a:ln>
                <a:noFill/>
              </a:ln>
              <a:solidFill>
                <a:prstClr val="black"/>
              </a:solidFill>
              <a:effectLst/>
              <a:uLnTx/>
              <a:uFillTx/>
              <a:latin typeface="+mj-lt"/>
              <a:ea typeface="+mn-ea"/>
              <a:cs typeface="+mn-cs"/>
            </a:endParaRPr>
          </a:p>
        </p:txBody>
      </p:sp>
      <p:sp>
        <p:nvSpPr>
          <p:cNvPr id="6" name="CuadroTexto 5">
            <a:extLst>
              <a:ext uri="{FF2B5EF4-FFF2-40B4-BE49-F238E27FC236}">
                <a16:creationId xmlns:a16="http://schemas.microsoft.com/office/drawing/2014/main" id="{40CF8719-4ABD-5AFB-F2FD-27742111C69B}"/>
              </a:ext>
            </a:extLst>
          </p:cNvPr>
          <p:cNvSpPr txBox="1"/>
          <p:nvPr/>
        </p:nvSpPr>
        <p:spPr>
          <a:xfrm>
            <a:off x="3300152" y="2980003"/>
            <a:ext cx="586834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srgbClr val="10634D"/>
                </a:solidFill>
                <a:effectLst/>
                <a:uLnTx/>
                <a:uFillTx/>
                <a:ea typeface="+mn-ea"/>
                <a:cs typeface="+mn-cs"/>
              </a:rPr>
              <a:t>Proyectos integradores y transformadores</a:t>
            </a:r>
            <a:r>
              <a:rPr kumimoji="0" lang="es-CO" sz="2400" b="0" i="0" u="none" strike="noStrike" kern="1200" cap="none" spc="0" normalizeH="0" baseline="0" noProof="0" dirty="0">
                <a:ln>
                  <a:noFill/>
                </a:ln>
                <a:solidFill>
                  <a:prstClr val="black"/>
                </a:solidFill>
                <a:effectLst/>
                <a:uLnTx/>
                <a:uFillTx/>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s-CO" sz="2400" dirty="0">
                <a:solidFill>
                  <a:prstClr val="black"/>
                </a:solidFill>
              </a:rPr>
              <a:t>2</a:t>
            </a:r>
            <a:r>
              <a:rPr kumimoji="0" lang="es-CO" sz="2400" b="0" i="0" u="none" strike="noStrike" kern="1200" cap="none" spc="0" normalizeH="0" baseline="0" noProof="0" dirty="0">
                <a:ln>
                  <a:noFill/>
                </a:ln>
                <a:solidFill>
                  <a:prstClr val="black"/>
                </a:solidFill>
                <a:effectLst/>
                <a:uLnTx/>
                <a:uFillTx/>
                <a:ea typeface="+mn-ea"/>
                <a:cs typeface="+mn-cs"/>
              </a:rPr>
              <a:t>4 </a:t>
            </a:r>
            <a:r>
              <a:rPr lang="es-CO" sz="2400" dirty="0">
                <a:solidFill>
                  <a:prstClr val="black"/>
                </a:solidFill>
              </a:rPr>
              <a:t>proyectos </a:t>
            </a:r>
            <a:r>
              <a:rPr kumimoji="0" lang="es-CO" sz="2400" b="0" i="0" u="none" strike="noStrike" kern="1200" cap="none" spc="0" normalizeH="0" baseline="0" noProof="0" dirty="0">
                <a:ln>
                  <a:noFill/>
                </a:ln>
                <a:solidFill>
                  <a:prstClr val="black"/>
                </a:solidFill>
                <a:effectLst/>
                <a:uLnTx/>
                <a:uFillTx/>
                <a:ea typeface="+mn-ea"/>
                <a:cs typeface="+mn-cs"/>
              </a:rPr>
              <a:t>en ejecución.</a:t>
            </a:r>
          </a:p>
        </p:txBody>
      </p:sp>
      <p:sp>
        <p:nvSpPr>
          <p:cNvPr id="7" name="Elipse 6">
            <a:extLst>
              <a:ext uri="{FF2B5EF4-FFF2-40B4-BE49-F238E27FC236}">
                <a16:creationId xmlns:a16="http://schemas.microsoft.com/office/drawing/2014/main" id="{0F0A728A-220E-C214-CA9F-7D7FD2DB7A3A}"/>
              </a:ext>
            </a:extLst>
          </p:cNvPr>
          <p:cNvSpPr/>
          <p:nvPr/>
        </p:nvSpPr>
        <p:spPr>
          <a:xfrm>
            <a:off x="1601586" y="4655067"/>
            <a:ext cx="1884326" cy="1725372"/>
          </a:xfrm>
          <a:prstGeom prst="ellipse">
            <a:avLst/>
          </a:prstGeom>
          <a:blipFill>
            <a:blip r:embed="rId3">
              <a:extLst>
                <a:ext uri="{28A0092B-C50C-407E-A947-70E740481C1C}">
                  <a14:useLocalDpi xmlns:a14="http://schemas.microsoft.com/office/drawing/2010/main" val="0"/>
                </a:ext>
              </a:extLst>
            </a:blip>
            <a:srcRect/>
            <a:stretch>
              <a:fillRect l="-31000" r="-3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sp>
        <p:nvSpPr>
          <p:cNvPr id="8" name="Elipse 7">
            <a:extLst>
              <a:ext uri="{FF2B5EF4-FFF2-40B4-BE49-F238E27FC236}">
                <a16:creationId xmlns:a16="http://schemas.microsoft.com/office/drawing/2014/main" id="{2F8A6946-0609-818C-4E50-7C74CF752748}"/>
              </a:ext>
            </a:extLst>
          </p:cNvPr>
          <p:cNvSpPr/>
          <p:nvPr/>
        </p:nvSpPr>
        <p:spPr>
          <a:xfrm>
            <a:off x="1563926" y="2298470"/>
            <a:ext cx="2627315" cy="2568944"/>
          </a:xfrm>
          <a:prstGeom prst="ellipse">
            <a:avLst/>
          </a:prstGeom>
          <a:blipFill>
            <a:blip r:embed="rId4">
              <a:extLst>
                <a:ext uri="{28A0092B-C50C-407E-A947-70E740481C1C}">
                  <a14:useLocalDpi xmlns:a14="http://schemas.microsoft.com/office/drawing/2010/main" val="0"/>
                </a:ext>
              </a:extLst>
            </a:blip>
            <a:srcRect/>
            <a:stretch>
              <a:fillRect l="-25000" r="-25000"/>
            </a:stretch>
          </a:blipFill>
          <a:ln w="28575"/>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sp>
        <p:nvSpPr>
          <p:cNvPr id="2" name="CuadroTexto 1">
            <a:extLst>
              <a:ext uri="{FF2B5EF4-FFF2-40B4-BE49-F238E27FC236}">
                <a16:creationId xmlns:a16="http://schemas.microsoft.com/office/drawing/2014/main" id="{BB38A2F8-9DA7-C36C-48D8-30060CF5C2A4}"/>
              </a:ext>
            </a:extLst>
          </p:cNvPr>
          <p:cNvSpPr txBox="1"/>
          <p:nvPr/>
        </p:nvSpPr>
        <p:spPr>
          <a:xfrm>
            <a:off x="965410" y="109987"/>
            <a:ext cx="9965093"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2000" b="1" dirty="0">
                <a:latin typeface="Helvetica"/>
              </a:rPr>
              <a:t>PDET Y PLAN NACIONAL DE DESARROLLO 2022 - 2026</a:t>
            </a:r>
          </a:p>
        </p:txBody>
      </p:sp>
      <p:cxnSp>
        <p:nvCxnSpPr>
          <p:cNvPr id="10" name="Conector recto 1">
            <a:extLst>
              <a:ext uri="{FF2B5EF4-FFF2-40B4-BE49-F238E27FC236}">
                <a16:creationId xmlns:a16="http://schemas.microsoft.com/office/drawing/2014/main" id="{6797431C-C803-12C3-24B4-D32FDFB3D6AF}"/>
              </a:ext>
            </a:extLst>
          </p:cNvPr>
          <p:cNvCxnSpPr/>
          <p:nvPr/>
        </p:nvCxnSpPr>
        <p:spPr>
          <a:xfrm>
            <a:off x="0" y="541197"/>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1B902589-ED72-99C4-E46A-D68192462518}"/>
              </a:ext>
            </a:extLst>
          </p:cNvPr>
          <p:cNvPicPr>
            <a:picLocks noChangeAspect="1"/>
          </p:cNvPicPr>
          <p:nvPr/>
        </p:nvPicPr>
        <p:blipFill>
          <a:blip r:embed="rId5"/>
          <a:stretch>
            <a:fillRect/>
          </a:stretch>
        </p:blipFill>
        <p:spPr>
          <a:xfrm>
            <a:off x="322456" y="70105"/>
            <a:ext cx="914528" cy="333422"/>
          </a:xfrm>
          <a:prstGeom prst="rect">
            <a:avLst/>
          </a:prstGeom>
        </p:spPr>
      </p:pic>
    </p:spTree>
    <p:extLst>
      <p:ext uri="{BB962C8B-B14F-4D97-AF65-F5344CB8AC3E}">
        <p14:creationId xmlns:p14="http://schemas.microsoft.com/office/powerpoint/2010/main" val="637828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17A9D-F77D-061A-CFEE-7F2FA5BE7E15}"/>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8D451A7A-74C9-3D9D-C815-9EED3829D23A}"/>
              </a:ext>
            </a:extLst>
          </p:cNvPr>
          <p:cNvSpPr txBox="1"/>
          <p:nvPr/>
        </p:nvSpPr>
        <p:spPr>
          <a:xfrm>
            <a:off x="1260050" y="3327531"/>
            <a:ext cx="9671900" cy="507831"/>
          </a:xfrm>
          <a:prstGeom prst="rect">
            <a:avLst/>
          </a:prstGeom>
          <a:noFill/>
        </p:spPr>
        <p:txBody>
          <a:bodyPr wrap="square">
            <a:spAutoFit/>
          </a:bodyPr>
          <a:lstStyle/>
          <a:p>
            <a:pPr marL="12065" marR="5080" lvl="1" algn="ctr">
              <a:lnSpc>
                <a:spcPct val="90000"/>
              </a:lnSpc>
              <a:spcBef>
                <a:spcPct val="0"/>
              </a:spcBef>
              <a:defRPr/>
            </a:pPr>
            <a:r>
              <a:rPr lang="es-ES" sz="3000" dirty="0">
                <a:solidFill>
                  <a:prstClr val="black"/>
                </a:solidFill>
                <a:latin typeface="+mj-lt"/>
                <a:ea typeface="Verdana" panose="020B0604030504040204" pitchFamily="34" charset="0"/>
                <a:cs typeface="Arial" panose="020B0604020202020204" pitchFamily="34" charset="0"/>
              </a:rPr>
              <a:t>ESTADOS FINANCIEROS ART</a:t>
            </a:r>
            <a:endParaRPr lang="es-CO" sz="3000" dirty="0">
              <a:solidFill>
                <a:prstClr val="black"/>
              </a:solidFill>
              <a:latin typeface="+mj-lt"/>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881414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266AC-88DD-9A54-34EF-7AD19B5B2606}"/>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9A83BF75-6B10-E959-353E-2AEAD9C13D0B}"/>
              </a:ext>
            </a:extLst>
          </p:cNvPr>
          <p:cNvSpPr txBox="1"/>
          <p:nvPr/>
        </p:nvSpPr>
        <p:spPr>
          <a:xfrm>
            <a:off x="1260050" y="3327531"/>
            <a:ext cx="9671900" cy="507831"/>
          </a:xfrm>
          <a:prstGeom prst="rect">
            <a:avLst/>
          </a:prstGeom>
          <a:noFill/>
        </p:spPr>
        <p:txBody>
          <a:bodyPr wrap="square">
            <a:spAutoFit/>
          </a:bodyPr>
          <a:lstStyle/>
          <a:p>
            <a:pPr marL="12065" marR="5080" lvl="1" algn="ctr">
              <a:lnSpc>
                <a:spcPct val="90000"/>
              </a:lnSpc>
              <a:spcBef>
                <a:spcPct val="0"/>
              </a:spcBef>
              <a:defRPr/>
            </a:pPr>
            <a:r>
              <a:rPr lang="es-ES" sz="3000" dirty="0">
                <a:solidFill>
                  <a:prstClr val="black"/>
                </a:solidFill>
                <a:latin typeface="+mj-lt"/>
                <a:ea typeface="Verdana" panose="020B0604030504040204" pitchFamily="34" charset="0"/>
                <a:cs typeface="Arial" panose="020B0604020202020204" pitchFamily="34" charset="0"/>
              </a:rPr>
              <a:t>INFORME FINANCIERO Y PRESUPUESTAL 2025</a:t>
            </a:r>
            <a:endParaRPr lang="es-CO" sz="3000" dirty="0">
              <a:solidFill>
                <a:prstClr val="black"/>
              </a:solidFill>
              <a:latin typeface="+mj-lt"/>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423059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D8941-C9B4-6D28-6B14-ED4C7B05FD7C}"/>
            </a:ext>
          </a:extLst>
        </p:cNvPr>
        <p:cNvGrpSpPr/>
        <p:nvPr/>
      </p:nvGrpSpPr>
      <p:grpSpPr>
        <a:xfrm>
          <a:off x="0" y="0"/>
          <a:ext cx="0" cy="0"/>
          <a:chOff x="0" y="0"/>
          <a:chExt cx="0" cy="0"/>
        </a:xfrm>
      </p:grpSpPr>
      <p:graphicFrame>
        <p:nvGraphicFramePr>
          <p:cNvPr id="6" name="Tabla 5">
            <a:extLst>
              <a:ext uri="{FF2B5EF4-FFF2-40B4-BE49-F238E27FC236}">
                <a16:creationId xmlns:a16="http://schemas.microsoft.com/office/drawing/2014/main" id="{3B2A1A76-6BCC-9E14-44DC-15B6810A11AA}"/>
              </a:ext>
            </a:extLst>
          </p:cNvPr>
          <p:cNvGraphicFramePr>
            <a:graphicFrameLocks noGrp="1"/>
          </p:cNvGraphicFramePr>
          <p:nvPr/>
        </p:nvGraphicFramePr>
        <p:xfrm>
          <a:off x="1133086" y="1628281"/>
          <a:ext cx="9618574" cy="2041793"/>
        </p:xfrm>
        <a:graphic>
          <a:graphicData uri="http://schemas.openxmlformats.org/drawingml/2006/table">
            <a:tbl>
              <a:tblPr/>
              <a:tblGrid>
                <a:gridCol w="1861078">
                  <a:extLst>
                    <a:ext uri="{9D8B030D-6E8A-4147-A177-3AD203B41FA5}">
                      <a16:colId xmlns:a16="http://schemas.microsoft.com/office/drawing/2014/main" val="1031153355"/>
                    </a:ext>
                  </a:extLst>
                </a:gridCol>
                <a:gridCol w="2585832">
                  <a:extLst>
                    <a:ext uri="{9D8B030D-6E8A-4147-A177-3AD203B41FA5}">
                      <a16:colId xmlns:a16="http://schemas.microsoft.com/office/drawing/2014/main" val="1730228413"/>
                    </a:ext>
                  </a:extLst>
                </a:gridCol>
                <a:gridCol w="2585832">
                  <a:extLst>
                    <a:ext uri="{9D8B030D-6E8A-4147-A177-3AD203B41FA5}">
                      <a16:colId xmlns:a16="http://schemas.microsoft.com/office/drawing/2014/main" val="2960918335"/>
                    </a:ext>
                  </a:extLst>
                </a:gridCol>
                <a:gridCol w="2585832">
                  <a:extLst>
                    <a:ext uri="{9D8B030D-6E8A-4147-A177-3AD203B41FA5}">
                      <a16:colId xmlns:a16="http://schemas.microsoft.com/office/drawing/2014/main" val="1053754044"/>
                    </a:ext>
                  </a:extLst>
                </a:gridCol>
              </a:tblGrid>
              <a:tr h="577738">
                <a:tc>
                  <a:txBody>
                    <a:bodyPr/>
                    <a:lstStyle/>
                    <a:p>
                      <a:pPr algn="ctr" rtl="0" fontAlgn="ctr">
                        <a:buNone/>
                      </a:pPr>
                      <a:r>
                        <a:rPr lang="es-CO" sz="1600" b="1" i="0" u="none" strike="noStrike" dirty="0">
                          <a:solidFill>
                            <a:srgbClr val="000000"/>
                          </a:solidFill>
                          <a:effectLst/>
                          <a:latin typeface="Helvetica (Cuerpo)"/>
                          <a:cs typeface="Arial" panose="020B0604020202020204" pitchFamily="34" charset="0"/>
                        </a:rPr>
                        <a:t>CUENTAS CONTABLES</a:t>
                      </a: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rtl="0" fontAlgn="ctr">
                        <a:buNone/>
                      </a:pPr>
                      <a:r>
                        <a:rPr lang="es-CO" sz="1600" b="1" i="0" u="none" strike="noStrike" dirty="0">
                          <a:solidFill>
                            <a:srgbClr val="000000"/>
                          </a:solidFill>
                          <a:effectLst/>
                          <a:latin typeface="Helvetica (Cuerpo)"/>
                          <a:cs typeface="Arial" panose="020B0604020202020204" pitchFamily="34" charset="0"/>
                        </a:rPr>
                        <a:t>CIFRAS ART</a:t>
                      </a: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rtl="0" fontAlgn="ctr">
                        <a:buNone/>
                      </a:pPr>
                      <a:r>
                        <a:rPr lang="es-ES" sz="1600" b="1" i="0" u="none" strike="noStrike" dirty="0">
                          <a:solidFill>
                            <a:srgbClr val="000000"/>
                          </a:solidFill>
                          <a:effectLst/>
                          <a:latin typeface="Helvetica (Cuerpo)"/>
                          <a:cs typeface="Arial" panose="020B0604020202020204" pitchFamily="34" charset="0"/>
                        </a:rPr>
                        <a:t>CIFRAS DSCUI</a:t>
                      </a:r>
                      <a:endParaRPr lang="es-CO" sz="1600" b="1" i="0" u="none" strike="noStrike" dirty="0">
                        <a:solidFill>
                          <a:srgbClr val="000000"/>
                        </a:solidFill>
                        <a:effectLst/>
                        <a:latin typeface="Helvetica (Cuerpo)"/>
                        <a:cs typeface="Arial" panose="020B0604020202020204" pitchFamily="34" charset="0"/>
                      </a:endParaRP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rtl="0" fontAlgn="ctr">
                        <a:buNone/>
                      </a:pPr>
                      <a:r>
                        <a:rPr lang="es-ES" sz="1600" b="1" i="0" u="none" strike="noStrike" dirty="0">
                          <a:solidFill>
                            <a:srgbClr val="000000"/>
                          </a:solidFill>
                          <a:effectLst/>
                          <a:latin typeface="Helvetica (Cuerpo)"/>
                          <a:cs typeface="Arial" panose="020B0604020202020204" pitchFamily="34" charset="0"/>
                        </a:rPr>
                        <a:t>CIFRAS ART CONSOLIDADES </a:t>
                      </a:r>
                      <a:endParaRPr lang="es-CO" sz="1600" b="1" i="0" u="none" strike="noStrike" dirty="0">
                        <a:solidFill>
                          <a:srgbClr val="000000"/>
                        </a:solidFill>
                        <a:effectLst/>
                        <a:latin typeface="Helvetica (Cuerpo)"/>
                        <a:cs typeface="Arial" panose="020B0604020202020204" pitchFamily="34" charset="0"/>
                      </a:endParaRP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462197673"/>
                  </a:ext>
                </a:extLst>
              </a:tr>
              <a:tr h="292811">
                <a:tc>
                  <a:txBody>
                    <a:bodyPr/>
                    <a:lstStyle/>
                    <a:p>
                      <a:pPr algn="ctr" rtl="0" fontAlgn="ctr">
                        <a:buNone/>
                      </a:pPr>
                      <a:r>
                        <a:rPr lang="es-ES" sz="1600" b="0" i="0" u="none" strike="noStrike" dirty="0">
                          <a:solidFill>
                            <a:srgbClr val="000000"/>
                          </a:solidFill>
                          <a:effectLst/>
                          <a:latin typeface="Helvetica (Cuerpo)"/>
                          <a:cs typeface="Arial" panose="020B0604020202020204" pitchFamily="34" charset="0"/>
                        </a:rPr>
                        <a:t>I</a:t>
                      </a:r>
                      <a:r>
                        <a:rPr lang="es-CO" sz="1600" b="0" i="0" u="none" strike="noStrike" dirty="0">
                          <a:solidFill>
                            <a:srgbClr val="000000"/>
                          </a:solidFill>
                          <a:effectLst/>
                          <a:latin typeface="Helvetica (Cuerpo)"/>
                          <a:cs typeface="Arial" panose="020B0604020202020204" pitchFamily="34" charset="0"/>
                        </a:rPr>
                        <a:t>NGRESOS</a:t>
                      </a: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600" b="0" i="0" u="none" strike="noStrike" dirty="0">
                          <a:solidFill>
                            <a:srgbClr val="000000"/>
                          </a:solidFill>
                          <a:effectLst/>
                          <a:latin typeface="Helvetica (Cuerpo)"/>
                          <a:cs typeface="Arial" panose="020B0604020202020204" pitchFamily="34" charset="0"/>
                        </a:rPr>
                        <a:t>143.934</a:t>
                      </a: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ES" sz="1600" b="0" i="0" u="none" strike="noStrike" dirty="0">
                          <a:solidFill>
                            <a:srgbClr val="000000"/>
                          </a:solidFill>
                          <a:effectLst/>
                          <a:latin typeface="Helvetica (Cuerpo)"/>
                          <a:cs typeface="Arial" panose="020B0604020202020204" pitchFamily="34" charset="0"/>
                        </a:rPr>
                        <a:t>258.185</a:t>
                      </a:r>
                      <a:endParaRPr lang="es-CO" sz="1600" b="0" i="0" u="none" strike="noStrike" dirty="0">
                        <a:solidFill>
                          <a:srgbClr val="000000"/>
                        </a:solidFill>
                        <a:effectLst/>
                        <a:latin typeface="Helvetica (Cuerpo)"/>
                        <a:cs typeface="Arial" panose="020B0604020202020204" pitchFamily="34" charset="0"/>
                      </a:endParaRP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ES" sz="1600" b="0" i="0" u="none" strike="noStrike" dirty="0">
                          <a:solidFill>
                            <a:srgbClr val="000000"/>
                          </a:solidFill>
                          <a:effectLst/>
                          <a:latin typeface="Helvetica (Cuerpo)"/>
                          <a:cs typeface="Arial" panose="020B0604020202020204" pitchFamily="34" charset="0"/>
                        </a:rPr>
                        <a:t>402.119</a:t>
                      </a:r>
                      <a:endParaRPr lang="es-CO" sz="1600" b="0" i="0" u="none" strike="noStrike" dirty="0">
                        <a:solidFill>
                          <a:srgbClr val="000000"/>
                        </a:solidFill>
                        <a:effectLst/>
                        <a:latin typeface="Helvetica (Cuerpo)"/>
                        <a:cs typeface="Arial" panose="020B0604020202020204" pitchFamily="34" charset="0"/>
                      </a:endParaRP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7018151"/>
                  </a:ext>
                </a:extLst>
              </a:tr>
              <a:tr h="292811">
                <a:tc>
                  <a:txBody>
                    <a:bodyPr/>
                    <a:lstStyle/>
                    <a:p>
                      <a:pPr algn="ctr" rtl="0" fontAlgn="ctr">
                        <a:buNone/>
                      </a:pPr>
                      <a:r>
                        <a:rPr lang="es-CO" sz="1600" b="0" i="0" u="none" strike="noStrike" dirty="0">
                          <a:solidFill>
                            <a:srgbClr val="000000"/>
                          </a:solidFill>
                          <a:effectLst/>
                          <a:latin typeface="Helvetica (Cuerpo)"/>
                          <a:cs typeface="Arial" panose="020B0604020202020204" pitchFamily="34" charset="0"/>
                        </a:rPr>
                        <a:t>GASTOS</a:t>
                      </a: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600" b="0" i="0" u="none" strike="noStrike" dirty="0">
                          <a:solidFill>
                            <a:srgbClr val="000000"/>
                          </a:solidFill>
                          <a:effectLst/>
                          <a:latin typeface="Helvetica (Cuerpo)"/>
                          <a:cs typeface="Arial" panose="020B0604020202020204" pitchFamily="34" charset="0"/>
                        </a:rPr>
                        <a:t>105.077</a:t>
                      </a: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ES" sz="1600" b="0" i="0" u="none" strike="noStrike" dirty="0">
                          <a:solidFill>
                            <a:srgbClr val="000000"/>
                          </a:solidFill>
                          <a:effectLst/>
                          <a:latin typeface="Helvetica (Cuerpo)"/>
                          <a:cs typeface="Arial" panose="020B0604020202020204" pitchFamily="34" charset="0"/>
                        </a:rPr>
                        <a:t>96.412</a:t>
                      </a:r>
                      <a:endParaRPr lang="es-CO" sz="1600" b="0" i="0" u="none" strike="noStrike" dirty="0">
                        <a:solidFill>
                          <a:srgbClr val="000000"/>
                        </a:solidFill>
                        <a:effectLst/>
                        <a:latin typeface="Helvetica (Cuerpo)"/>
                        <a:cs typeface="Arial" panose="020B0604020202020204" pitchFamily="34" charset="0"/>
                      </a:endParaRP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ES" sz="1600" b="0" i="0" u="none" strike="noStrike" dirty="0">
                          <a:solidFill>
                            <a:srgbClr val="000000"/>
                          </a:solidFill>
                          <a:effectLst/>
                          <a:latin typeface="Helvetica (Cuerpo)"/>
                          <a:cs typeface="Arial" panose="020B0604020202020204" pitchFamily="34" charset="0"/>
                        </a:rPr>
                        <a:t>201.489</a:t>
                      </a:r>
                      <a:endParaRPr lang="es-CO" sz="1600" b="0" i="0" u="none" strike="noStrike" dirty="0">
                        <a:solidFill>
                          <a:srgbClr val="000000"/>
                        </a:solidFill>
                        <a:effectLst/>
                        <a:latin typeface="Helvetica (Cuerpo)"/>
                        <a:cs typeface="Arial" panose="020B0604020202020204" pitchFamily="34" charset="0"/>
                      </a:endParaRP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88848067"/>
                  </a:ext>
                </a:extLst>
              </a:tr>
              <a:tr h="292811">
                <a:tc>
                  <a:txBody>
                    <a:bodyPr/>
                    <a:lstStyle/>
                    <a:p>
                      <a:pPr algn="ctr" rtl="0" fontAlgn="ctr">
                        <a:buNone/>
                      </a:pPr>
                      <a:r>
                        <a:rPr lang="es-ES" sz="1600" b="0" i="0" u="none" strike="noStrike" dirty="0">
                          <a:solidFill>
                            <a:srgbClr val="000000"/>
                          </a:solidFill>
                          <a:effectLst/>
                          <a:latin typeface="Helvetica (Cuerpo)"/>
                          <a:cs typeface="Arial" panose="020B0604020202020204" pitchFamily="34" charset="0"/>
                        </a:rPr>
                        <a:t>ACTIVOS</a:t>
                      </a:r>
                      <a:endParaRPr lang="es-CO" sz="1600" b="0" i="0" u="none" strike="noStrike" dirty="0">
                        <a:solidFill>
                          <a:srgbClr val="000000"/>
                        </a:solidFill>
                        <a:effectLst/>
                        <a:latin typeface="Helvetica (Cuerpo)"/>
                        <a:cs typeface="Arial" panose="020B0604020202020204" pitchFamily="34" charset="0"/>
                      </a:endParaRP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ES" sz="1600" b="0" i="0" u="none" strike="noStrike" dirty="0">
                          <a:solidFill>
                            <a:srgbClr val="000000"/>
                          </a:solidFill>
                          <a:effectLst/>
                          <a:latin typeface="Helvetica (Cuerpo)"/>
                          <a:cs typeface="Arial" panose="020B0604020202020204" pitchFamily="34" charset="0"/>
                        </a:rPr>
                        <a:t>7</a:t>
                      </a:r>
                      <a:r>
                        <a:rPr lang="es-CO" sz="1600" b="0" i="0" u="none" strike="noStrike" dirty="0">
                          <a:solidFill>
                            <a:srgbClr val="000000"/>
                          </a:solidFill>
                          <a:effectLst/>
                          <a:latin typeface="Helvetica (Cuerpo)"/>
                          <a:cs typeface="Arial" panose="020B0604020202020204" pitchFamily="34" charset="0"/>
                        </a:rPr>
                        <a:t>1.860</a:t>
                      </a: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ES" sz="1600" b="0" i="0" u="none" strike="noStrike" dirty="0">
                          <a:solidFill>
                            <a:srgbClr val="000000"/>
                          </a:solidFill>
                          <a:effectLst/>
                          <a:latin typeface="Helvetica (Cuerpo)"/>
                          <a:cs typeface="Arial" panose="020B0604020202020204" pitchFamily="34" charset="0"/>
                        </a:rPr>
                        <a:t>161.897</a:t>
                      </a:r>
                      <a:endParaRPr lang="es-CO" sz="1600" b="0" i="0" u="none" strike="noStrike" dirty="0">
                        <a:solidFill>
                          <a:srgbClr val="000000"/>
                        </a:solidFill>
                        <a:effectLst/>
                        <a:latin typeface="Helvetica (Cuerpo)"/>
                        <a:cs typeface="Arial" panose="020B0604020202020204" pitchFamily="34" charset="0"/>
                      </a:endParaRP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ES" sz="1600" b="0" i="0" u="none" strike="noStrike" dirty="0">
                          <a:solidFill>
                            <a:srgbClr val="000000"/>
                          </a:solidFill>
                          <a:effectLst/>
                          <a:latin typeface="Helvetica (Cuerpo)"/>
                          <a:cs typeface="Arial" panose="020B0604020202020204" pitchFamily="34" charset="0"/>
                        </a:rPr>
                        <a:t>233.757</a:t>
                      </a:r>
                      <a:endParaRPr lang="es-CO" sz="1600" b="0" i="0" u="none" strike="noStrike" dirty="0">
                        <a:solidFill>
                          <a:srgbClr val="000000"/>
                        </a:solidFill>
                        <a:effectLst/>
                        <a:latin typeface="Helvetica (Cuerpo)"/>
                        <a:cs typeface="Arial" panose="020B0604020202020204" pitchFamily="34" charset="0"/>
                      </a:endParaRP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8712823"/>
                  </a:ext>
                </a:extLst>
              </a:tr>
              <a:tr h="292811">
                <a:tc>
                  <a:txBody>
                    <a:bodyPr/>
                    <a:lstStyle/>
                    <a:p>
                      <a:pPr algn="ctr" rtl="0" fontAlgn="ctr">
                        <a:buNone/>
                      </a:pPr>
                      <a:r>
                        <a:rPr lang="es-CO" sz="1600" b="0" i="0" u="none" strike="noStrike" dirty="0">
                          <a:solidFill>
                            <a:srgbClr val="000000"/>
                          </a:solidFill>
                          <a:effectLst/>
                          <a:latin typeface="Helvetica (Cuerpo)"/>
                          <a:cs typeface="Arial" panose="020B0604020202020204" pitchFamily="34" charset="0"/>
                        </a:rPr>
                        <a:t>PASIVOS</a:t>
                      </a: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ES" sz="1600" b="0" i="0" u="none" strike="noStrike" dirty="0">
                          <a:solidFill>
                            <a:srgbClr val="000000"/>
                          </a:solidFill>
                          <a:effectLst/>
                          <a:latin typeface="Helvetica (Cuerpo)"/>
                          <a:cs typeface="Arial" panose="020B0604020202020204" pitchFamily="34" charset="0"/>
                        </a:rPr>
                        <a:t>1</a:t>
                      </a:r>
                      <a:r>
                        <a:rPr lang="es-CO" sz="1600" b="0" i="0" u="none" strike="noStrike" dirty="0">
                          <a:solidFill>
                            <a:srgbClr val="000000"/>
                          </a:solidFill>
                          <a:effectLst/>
                          <a:latin typeface="Helvetica (Cuerpo)"/>
                          <a:cs typeface="Arial" panose="020B0604020202020204" pitchFamily="34" charset="0"/>
                        </a:rPr>
                        <a:t>3.361</a:t>
                      </a: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ES" sz="1600" b="0" i="0" u="none" strike="noStrike" dirty="0">
                          <a:solidFill>
                            <a:srgbClr val="000000"/>
                          </a:solidFill>
                          <a:effectLst/>
                          <a:latin typeface="Helvetica (Cuerpo)"/>
                          <a:cs typeface="Arial" panose="020B0604020202020204" pitchFamily="34" charset="0"/>
                        </a:rPr>
                        <a:t>316</a:t>
                      </a:r>
                      <a:endParaRPr lang="es-CO" sz="1600" b="0" i="0" u="none" strike="noStrike" dirty="0">
                        <a:solidFill>
                          <a:srgbClr val="000000"/>
                        </a:solidFill>
                        <a:effectLst/>
                        <a:latin typeface="Helvetica (Cuerpo)"/>
                        <a:cs typeface="Arial" panose="020B0604020202020204" pitchFamily="34" charset="0"/>
                      </a:endParaRP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ES" sz="1600" b="0" i="0" u="none" strike="noStrike" dirty="0">
                          <a:solidFill>
                            <a:srgbClr val="000000"/>
                          </a:solidFill>
                          <a:effectLst/>
                          <a:latin typeface="Helvetica (Cuerpo)"/>
                          <a:cs typeface="Arial" panose="020B0604020202020204" pitchFamily="34" charset="0"/>
                        </a:rPr>
                        <a:t>13.677</a:t>
                      </a:r>
                      <a:endParaRPr lang="es-CO" sz="1600" b="0" i="0" u="none" strike="noStrike" dirty="0">
                        <a:solidFill>
                          <a:srgbClr val="000000"/>
                        </a:solidFill>
                        <a:effectLst/>
                        <a:latin typeface="Helvetica (Cuerpo)"/>
                        <a:cs typeface="Arial" panose="020B0604020202020204" pitchFamily="34" charset="0"/>
                      </a:endParaRP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7574890"/>
                  </a:ext>
                </a:extLst>
              </a:tr>
              <a:tr h="292811">
                <a:tc>
                  <a:txBody>
                    <a:bodyPr/>
                    <a:lstStyle/>
                    <a:p>
                      <a:pPr algn="ctr" rtl="0" fontAlgn="ctr">
                        <a:buNone/>
                      </a:pPr>
                      <a:r>
                        <a:rPr lang="es-ES" sz="1600" b="0" i="0" u="none" strike="noStrike" dirty="0">
                          <a:solidFill>
                            <a:srgbClr val="000000"/>
                          </a:solidFill>
                          <a:effectLst/>
                          <a:latin typeface="Helvetica (Cuerpo)"/>
                          <a:cs typeface="Arial" panose="020B0604020202020204" pitchFamily="34" charset="0"/>
                        </a:rPr>
                        <a:t>PATRIMONIO</a:t>
                      </a:r>
                      <a:endParaRPr lang="es-CO" sz="1600" b="0" i="0" u="none" strike="noStrike" dirty="0">
                        <a:solidFill>
                          <a:srgbClr val="000000"/>
                        </a:solidFill>
                        <a:effectLst/>
                        <a:latin typeface="Helvetica (Cuerpo)"/>
                        <a:cs typeface="Arial" panose="020B0604020202020204" pitchFamily="34" charset="0"/>
                      </a:endParaRP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ES" sz="1600" b="0" i="0" u="none" strike="noStrike" dirty="0">
                          <a:solidFill>
                            <a:srgbClr val="000000"/>
                          </a:solidFill>
                          <a:effectLst/>
                          <a:latin typeface="Helvetica (Cuerpo)"/>
                          <a:cs typeface="Arial" panose="020B0604020202020204" pitchFamily="34" charset="0"/>
                        </a:rPr>
                        <a:t>58.499</a:t>
                      </a:r>
                      <a:endParaRPr lang="es-CO" sz="1600" b="0" i="0" u="none" strike="noStrike" dirty="0">
                        <a:solidFill>
                          <a:srgbClr val="000000"/>
                        </a:solidFill>
                        <a:effectLst/>
                        <a:latin typeface="Helvetica (Cuerpo)"/>
                        <a:cs typeface="Arial" panose="020B0604020202020204" pitchFamily="34" charset="0"/>
                      </a:endParaRP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ES" sz="1600" b="0" i="0" u="none" strike="noStrike" dirty="0">
                          <a:solidFill>
                            <a:srgbClr val="000000"/>
                          </a:solidFill>
                          <a:effectLst/>
                          <a:latin typeface="Helvetica (Cuerpo)"/>
                          <a:cs typeface="Arial" panose="020B0604020202020204" pitchFamily="34" charset="0"/>
                        </a:rPr>
                        <a:t>161.580</a:t>
                      </a:r>
                      <a:endParaRPr lang="es-CO" sz="1600" b="0" i="0" u="none" strike="noStrike" dirty="0">
                        <a:solidFill>
                          <a:srgbClr val="000000"/>
                        </a:solidFill>
                        <a:effectLst/>
                        <a:latin typeface="Helvetica (Cuerpo)"/>
                        <a:cs typeface="Arial" panose="020B0604020202020204" pitchFamily="34" charset="0"/>
                      </a:endParaRP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ES" sz="1600" b="0" i="0" u="none" strike="noStrike" dirty="0">
                          <a:solidFill>
                            <a:srgbClr val="000000"/>
                          </a:solidFill>
                          <a:effectLst/>
                          <a:latin typeface="Helvetica (Cuerpo)"/>
                          <a:cs typeface="Arial" panose="020B0604020202020204" pitchFamily="34" charset="0"/>
                        </a:rPr>
                        <a:t>220.079</a:t>
                      </a:r>
                      <a:endParaRPr lang="es-CO" sz="1600" b="0" i="0" u="none" strike="noStrike" dirty="0">
                        <a:solidFill>
                          <a:srgbClr val="000000"/>
                        </a:solidFill>
                        <a:effectLst/>
                        <a:latin typeface="Helvetica (Cuerpo)"/>
                        <a:cs typeface="Arial" panose="020B0604020202020204" pitchFamily="34" charset="0"/>
                      </a:endParaRPr>
                    </a:p>
                  </a:txBody>
                  <a:tcPr marL="6746" marR="6746" marT="67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8996738"/>
                  </a:ext>
                </a:extLst>
              </a:tr>
            </a:tbl>
          </a:graphicData>
        </a:graphic>
      </p:graphicFrame>
      <p:cxnSp>
        <p:nvCxnSpPr>
          <p:cNvPr id="3" name="Conector recto 1">
            <a:extLst>
              <a:ext uri="{FF2B5EF4-FFF2-40B4-BE49-F238E27FC236}">
                <a16:creationId xmlns:a16="http://schemas.microsoft.com/office/drawing/2014/main" id="{00812B53-F951-19BA-66DC-18D553ED3584}"/>
              </a:ext>
            </a:extLst>
          </p:cNvPr>
          <p:cNvCxnSpPr/>
          <p:nvPr/>
        </p:nvCxnSpPr>
        <p:spPr>
          <a:xfrm>
            <a:off x="0" y="814926"/>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pic>
        <p:nvPicPr>
          <p:cNvPr id="8" name="object 2">
            <a:extLst>
              <a:ext uri="{FF2B5EF4-FFF2-40B4-BE49-F238E27FC236}">
                <a16:creationId xmlns:a16="http://schemas.microsoft.com/office/drawing/2014/main" id="{24305DF6-4C29-75D1-F06D-0A00A5224E01}"/>
              </a:ext>
            </a:extLst>
          </p:cNvPr>
          <p:cNvPicPr/>
          <p:nvPr/>
        </p:nvPicPr>
        <p:blipFill>
          <a:blip r:embed="rId2" cstate="print"/>
          <a:stretch>
            <a:fillRect/>
          </a:stretch>
        </p:blipFill>
        <p:spPr>
          <a:xfrm>
            <a:off x="310709" y="142635"/>
            <a:ext cx="693894" cy="332567"/>
          </a:xfrm>
          <a:prstGeom prst="rect">
            <a:avLst/>
          </a:prstGeom>
        </p:spPr>
      </p:pic>
      <p:sp>
        <p:nvSpPr>
          <p:cNvPr id="9" name="Rectángulo: esquinas redondeadas 8">
            <a:extLst>
              <a:ext uri="{FF2B5EF4-FFF2-40B4-BE49-F238E27FC236}">
                <a16:creationId xmlns:a16="http://schemas.microsoft.com/office/drawing/2014/main" id="{0D1DC53F-70AB-BAFE-BE7E-648677E607E7}"/>
              </a:ext>
            </a:extLst>
          </p:cNvPr>
          <p:cNvSpPr/>
          <p:nvPr/>
        </p:nvSpPr>
        <p:spPr>
          <a:xfrm>
            <a:off x="1004603" y="4654003"/>
            <a:ext cx="9875541" cy="952500"/>
          </a:xfrm>
          <a:prstGeom prst="roundRect">
            <a:avLst/>
          </a:prstGeom>
          <a:ln>
            <a:solidFill>
              <a:srgbClr val="FFC00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s-CO" sz="1200" dirty="0">
                <a:solidFill>
                  <a:schemeClr val="tx1"/>
                </a:solidFill>
              </a:rPr>
              <a:t>Para mayor información de l</a:t>
            </a:r>
            <a:r>
              <a:rPr lang="es-ES" sz="1200" dirty="0">
                <a:solidFill>
                  <a:schemeClr val="tx1"/>
                </a:solidFill>
              </a:rPr>
              <a:t>os Estados Financieros con corte a 31 de diciembre de 2025, podrán ser consultados en el siguiente link:</a:t>
            </a:r>
          </a:p>
          <a:p>
            <a:pPr algn="ctr"/>
            <a:endParaRPr lang="es-ES" sz="1200" dirty="0">
              <a:solidFill>
                <a:schemeClr val="tx1"/>
              </a:solidFill>
            </a:endParaRPr>
          </a:p>
          <a:p>
            <a:pPr algn="ctr"/>
            <a:r>
              <a:rPr lang="es-ES" sz="1200" dirty="0">
                <a:solidFill>
                  <a:schemeClr val="tx1"/>
                </a:solidFill>
              </a:rPr>
              <a:t>https://www.renovacionterritorio.gov.co/transparencia-acceso-informacion-publica/planeacion-presupuesto-e-informes/estados-financieros</a:t>
            </a:r>
          </a:p>
          <a:p>
            <a:pPr algn="ctr"/>
            <a:r>
              <a:rPr lang="es-CO" dirty="0"/>
              <a:t> </a:t>
            </a:r>
          </a:p>
        </p:txBody>
      </p:sp>
      <p:sp>
        <p:nvSpPr>
          <p:cNvPr id="10" name="Título 3">
            <a:extLst>
              <a:ext uri="{FF2B5EF4-FFF2-40B4-BE49-F238E27FC236}">
                <a16:creationId xmlns:a16="http://schemas.microsoft.com/office/drawing/2014/main" id="{23E99C36-9410-3521-1974-230E5051C52F}"/>
              </a:ext>
            </a:extLst>
          </p:cNvPr>
          <p:cNvSpPr txBox="1">
            <a:spLocks/>
          </p:cNvSpPr>
          <p:nvPr/>
        </p:nvSpPr>
        <p:spPr>
          <a:xfrm>
            <a:off x="2319104" y="78568"/>
            <a:ext cx="7246538" cy="7461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mj-ea"/>
                <a:cs typeface="+mj-cs"/>
              </a:defRPr>
            </a:lvl1pPr>
          </a:lstStyle>
          <a:p>
            <a:pPr>
              <a:lnSpc>
                <a:spcPct val="100000"/>
              </a:lnSpc>
              <a:spcBef>
                <a:spcPts val="0"/>
              </a:spcBef>
              <a:defRPr/>
            </a:pPr>
            <a:r>
              <a:rPr lang="es-CO" sz="2400" b="1" dirty="0">
                <a:solidFill>
                  <a:srgbClr val="1C1033"/>
                </a:solidFill>
                <a:latin typeface="Helvetica"/>
                <a:ea typeface="+mn-ea"/>
                <a:cs typeface="+mn-cs"/>
              </a:rPr>
              <a:t>Estados Financieros a 31 de Diciembre 2025</a:t>
            </a:r>
          </a:p>
        </p:txBody>
      </p:sp>
      <p:sp>
        <p:nvSpPr>
          <p:cNvPr id="12" name="Rectángulo 11">
            <a:extLst>
              <a:ext uri="{FF2B5EF4-FFF2-40B4-BE49-F238E27FC236}">
                <a16:creationId xmlns:a16="http://schemas.microsoft.com/office/drawing/2014/main" id="{59C4A168-CEC6-E87F-F2EE-F88047BECE7F}"/>
              </a:ext>
            </a:extLst>
          </p:cNvPr>
          <p:cNvSpPr/>
          <p:nvPr/>
        </p:nvSpPr>
        <p:spPr>
          <a:xfrm>
            <a:off x="1133086" y="3850546"/>
            <a:ext cx="4192438" cy="227701"/>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r>
              <a:rPr lang="es-ES" sz="900" dirty="0"/>
              <a:t>Fuente de información SIIF Nación II.</a:t>
            </a:r>
          </a:p>
        </p:txBody>
      </p:sp>
      <p:sp>
        <p:nvSpPr>
          <p:cNvPr id="5" name="CuadroTexto 4">
            <a:extLst>
              <a:ext uri="{FF2B5EF4-FFF2-40B4-BE49-F238E27FC236}">
                <a16:creationId xmlns:a16="http://schemas.microsoft.com/office/drawing/2014/main" id="{E01E7FE7-539B-BC3F-53B8-D8DEEDD26EBE}"/>
              </a:ext>
            </a:extLst>
          </p:cNvPr>
          <p:cNvSpPr txBox="1"/>
          <p:nvPr/>
        </p:nvSpPr>
        <p:spPr>
          <a:xfrm>
            <a:off x="9202189" y="3735130"/>
            <a:ext cx="1677955" cy="230832"/>
          </a:xfrm>
          <a:prstGeom prst="rect">
            <a:avLst/>
          </a:prstGeom>
          <a:noFill/>
        </p:spPr>
        <p:txBody>
          <a:bodyPr wrap="square">
            <a:spAutoFit/>
          </a:bodyPr>
          <a:lstStyle/>
          <a:p>
            <a:r>
              <a:rPr lang="es-CO" sz="900" dirty="0">
                <a:solidFill>
                  <a:schemeClr val="dk1"/>
                </a:solidFill>
              </a:rPr>
              <a:t>Cifras en millones de pesos</a:t>
            </a:r>
          </a:p>
        </p:txBody>
      </p:sp>
    </p:spTree>
    <p:extLst>
      <p:ext uri="{BB962C8B-B14F-4D97-AF65-F5344CB8AC3E}">
        <p14:creationId xmlns:p14="http://schemas.microsoft.com/office/powerpoint/2010/main" val="1853811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16F27-4973-E345-AD62-DCABBE4D5811}"/>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74447941-3341-6A10-1791-57B5F17E0AED}"/>
              </a:ext>
            </a:extLst>
          </p:cNvPr>
          <p:cNvSpPr txBox="1"/>
          <p:nvPr/>
        </p:nvSpPr>
        <p:spPr>
          <a:xfrm>
            <a:off x="1781694" y="2967335"/>
            <a:ext cx="8811491" cy="923330"/>
          </a:xfrm>
          <a:prstGeom prst="rect">
            <a:avLst/>
          </a:prstGeom>
          <a:noFill/>
        </p:spPr>
        <p:txBody>
          <a:bodyPr wrap="square">
            <a:spAutoFit/>
          </a:bodyPr>
          <a:lstStyle/>
          <a:p>
            <a:pPr marL="12065" marR="5080" lvl="1" algn="ctr">
              <a:lnSpc>
                <a:spcPct val="90000"/>
              </a:lnSpc>
              <a:spcBef>
                <a:spcPct val="0"/>
              </a:spcBef>
              <a:defRPr/>
            </a:pPr>
            <a:r>
              <a:rPr lang="es-ES" sz="3000" dirty="0">
                <a:solidFill>
                  <a:prstClr val="black"/>
                </a:solidFill>
                <a:latin typeface="+mj-lt"/>
                <a:ea typeface="Verdana" panose="020B0604030504040204" pitchFamily="34" charset="0"/>
                <a:cs typeface="Arial" panose="020B0604020202020204" pitchFamily="34" charset="0"/>
              </a:rPr>
              <a:t>EJECUCIÓN  PRESUPUESTAL 2025 </a:t>
            </a:r>
          </a:p>
          <a:p>
            <a:pPr marL="12065" marR="5080" lvl="1" algn="ctr">
              <a:lnSpc>
                <a:spcPct val="90000"/>
              </a:lnSpc>
              <a:spcBef>
                <a:spcPct val="0"/>
              </a:spcBef>
              <a:defRPr/>
            </a:pPr>
            <a:r>
              <a:rPr lang="es-ES" sz="3000" dirty="0">
                <a:solidFill>
                  <a:prstClr val="black"/>
                </a:solidFill>
                <a:latin typeface="+mj-lt"/>
                <a:ea typeface="Verdana" panose="020B0604030504040204" pitchFamily="34" charset="0"/>
                <a:cs typeface="Arial" panose="020B0604020202020204" pitchFamily="34" charset="0"/>
              </a:rPr>
              <a:t>Y PRESUPUESTO PGN 2026 ART</a:t>
            </a:r>
            <a:endParaRPr lang="es-CO" sz="3000" dirty="0">
              <a:solidFill>
                <a:prstClr val="black"/>
              </a:solidFill>
              <a:latin typeface="+mj-lt"/>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672191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AE43195-73A3-0A10-6E14-82314D12B782}"/>
              </a:ext>
            </a:extLst>
          </p:cNvPr>
          <p:cNvSpPr txBox="1"/>
          <p:nvPr/>
        </p:nvSpPr>
        <p:spPr>
          <a:xfrm>
            <a:off x="571723" y="77003"/>
            <a:ext cx="11142453" cy="400110"/>
          </a:xfrm>
          <a:prstGeom prst="rect">
            <a:avLst/>
          </a:prstGeom>
          <a:noFill/>
        </p:spPr>
        <p:txBody>
          <a:bodyPr wrap="square">
            <a:spAutoFit/>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000000"/>
                </a:solidFill>
                <a:effectLst/>
                <a:uLnTx/>
                <a:uFillTx/>
                <a:latin typeface="+mj-lt"/>
              </a:rPr>
              <a:t>EJECUCIÓN PRESUPUESTAL PGN ART  A </a:t>
            </a:r>
            <a:r>
              <a:rPr lang="es-ES" sz="2000" b="1" dirty="0">
                <a:solidFill>
                  <a:srgbClr val="000000"/>
                </a:solidFill>
                <a:latin typeface="+mj-lt"/>
              </a:rPr>
              <a:t>31 </a:t>
            </a:r>
            <a:r>
              <a:rPr kumimoji="0" lang="es-ES" sz="2000" b="1" i="0" u="none" strike="noStrike" kern="1200" cap="none" spc="0" normalizeH="0" baseline="0" noProof="0" dirty="0">
                <a:ln>
                  <a:noFill/>
                </a:ln>
                <a:solidFill>
                  <a:srgbClr val="000000"/>
                </a:solidFill>
                <a:effectLst/>
                <a:uLnTx/>
                <a:uFillTx/>
                <a:latin typeface="+mj-lt"/>
              </a:rPr>
              <a:t>DE </a:t>
            </a:r>
            <a:r>
              <a:rPr lang="es-ES" sz="2000" b="1" dirty="0">
                <a:solidFill>
                  <a:srgbClr val="000000"/>
                </a:solidFill>
                <a:latin typeface="+mj-lt"/>
              </a:rPr>
              <a:t>DICIEMBRE</a:t>
            </a:r>
            <a:r>
              <a:rPr kumimoji="0" lang="es-ES" sz="2000" b="1" i="0" u="none" strike="noStrike" kern="1200" cap="none" spc="0" normalizeH="0" baseline="0" noProof="0" dirty="0">
                <a:ln>
                  <a:noFill/>
                </a:ln>
                <a:solidFill>
                  <a:srgbClr val="000000"/>
                </a:solidFill>
                <a:effectLst/>
                <a:uLnTx/>
                <a:uFillTx/>
                <a:latin typeface="+mj-lt"/>
              </a:rPr>
              <a:t> DE 2025</a:t>
            </a:r>
          </a:p>
        </p:txBody>
      </p:sp>
      <p:graphicFrame>
        <p:nvGraphicFramePr>
          <p:cNvPr id="2" name="Tabla 1">
            <a:extLst>
              <a:ext uri="{FF2B5EF4-FFF2-40B4-BE49-F238E27FC236}">
                <a16:creationId xmlns:a16="http://schemas.microsoft.com/office/drawing/2014/main" id="{2524D94B-6EFB-22E9-BC6A-FE0A9396D290}"/>
              </a:ext>
            </a:extLst>
          </p:cNvPr>
          <p:cNvGraphicFramePr>
            <a:graphicFrameLocks noGrp="1"/>
          </p:cNvGraphicFramePr>
          <p:nvPr/>
        </p:nvGraphicFramePr>
        <p:xfrm>
          <a:off x="571723" y="882072"/>
          <a:ext cx="11106629" cy="3294770"/>
        </p:xfrm>
        <a:graphic>
          <a:graphicData uri="http://schemas.openxmlformats.org/drawingml/2006/table">
            <a:tbl>
              <a:tblPr/>
              <a:tblGrid>
                <a:gridCol w="1602013">
                  <a:extLst>
                    <a:ext uri="{9D8B030D-6E8A-4147-A177-3AD203B41FA5}">
                      <a16:colId xmlns:a16="http://schemas.microsoft.com/office/drawing/2014/main" val="1835438777"/>
                    </a:ext>
                  </a:extLst>
                </a:gridCol>
                <a:gridCol w="1198268">
                  <a:extLst>
                    <a:ext uri="{9D8B030D-6E8A-4147-A177-3AD203B41FA5}">
                      <a16:colId xmlns:a16="http://schemas.microsoft.com/office/drawing/2014/main" val="4092080841"/>
                    </a:ext>
                  </a:extLst>
                </a:gridCol>
                <a:gridCol w="1116517">
                  <a:extLst>
                    <a:ext uri="{9D8B030D-6E8A-4147-A177-3AD203B41FA5}">
                      <a16:colId xmlns:a16="http://schemas.microsoft.com/office/drawing/2014/main" val="2250504230"/>
                    </a:ext>
                  </a:extLst>
                </a:gridCol>
                <a:gridCol w="1232519">
                  <a:extLst>
                    <a:ext uri="{9D8B030D-6E8A-4147-A177-3AD203B41FA5}">
                      <a16:colId xmlns:a16="http://schemas.microsoft.com/office/drawing/2014/main" val="392732170"/>
                    </a:ext>
                  </a:extLst>
                </a:gridCol>
                <a:gridCol w="1145518">
                  <a:extLst>
                    <a:ext uri="{9D8B030D-6E8A-4147-A177-3AD203B41FA5}">
                      <a16:colId xmlns:a16="http://schemas.microsoft.com/office/drawing/2014/main" val="2941388048"/>
                    </a:ext>
                  </a:extLst>
                </a:gridCol>
                <a:gridCol w="1160020">
                  <a:extLst>
                    <a:ext uri="{9D8B030D-6E8A-4147-A177-3AD203B41FA5}">
                      <a16:colId xmlns:a16="http://schemas.microsoft.com/office/drawing/2014/main" val="61941808"/>
                    </a:ext>
                  </a:extLst>
                </a:gridCol>
                <a:gridCol w="1377521">
                  <a:extLst>
                    <a:ext uri="{9D8B030D-6E8A-4147-A177-3AD203B41FA5}">
                      <a16:colId xmlns:a16="http://schemas.microsoft.com/office/drawing/2014/main" val="2612493349"/>
                    </a:ext>
                  </a:extLst>
                </a:gridCol>
                <a:gridCol w="1162323">
                  <a:extLst>
                    <a:ext uri="{9D8B030D-6E8A-4147-A177-3AD203B41FA5}">
                      <a16:colId xmlns:a16="http://schemas.microsoft.com/office/drawing/2014/main" val="2232273622"/>
                    </a:ext>
                  </a:extLst>
                </a:gridCol>
                <a:gridCol w="1111930">
                  <a:extLst>
                    <a:ext uri="{9D8B030D-6E8A-4147-A177-3AD203B41FA5}">
                      <a16:colId xmlns:a16="http://schemas.microsoft.com/office/drawing/2014/main" val="2294909158"/>
                    </a:ext>
                  </a:extLst>
                </a:gridCol>
              </a:tblGrid>
              <a:tr h="1184381">
                <a:tc>
                  <a:txBody>
                    <a:bodyPr/>
                    <a:lstStyle/>
                    <a:p>
                      <a:pPr algn="ctr" rtl="0" fontAlgn="ctr">
                        <a:buNone/>
                      </a:pPr>
                      <a:r>
                        <a:rPr lang="es-CO" sz="1200" b="1" i="0" u="none" strike="noStrike" dirty="0">
                          <a:solidFill>
                            <a:srgbClr val="000000"/>
                          </a:solidFill>
                          <a:effectLst/>
                          <a:latin typeface="Helvetica (Titulo"/>
                        </a:rPr>
                        <a:t>DESCRIPCION</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ctr">
                        <a:buNone/>
                      </a:pPr>
                      <a:r>
                        <a:rPr lang="es-CO" sz="1200" b="1" i="0" u="none" strike="noStrike" dirty="0">
                          <a:solidFill>
                            <a:srgbClr val="000000"/>
                          </a:solidFill>
                          <a:effectLst/>
                          <a:latin typeface="Helvetica (Titulo"/>
                        </a:rPr>
                        <a:t>APROPIACION INICIAL</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ctr">
                        <a:buNone/>
                      </a:pPr>
                      <a:r>
                        <a:rPr lang="es-CO" sz="1200" b="1" i="0" u="none" strike="noStrike" dirty="0">
                          <a:solidFill>
                            <a:srgbClr val="000000"/>
                          </a:solidFill>
                          <a:effectLst/>
                          <a:latin typeface="Helvetica (Titulo"/>
                        </a:rPr>
                        <a:t>APROPIACION ADICIONADA</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ctr">
                        <a:buNone/>
                      </a:pPr>
                      <a:r>
                        <a:rPr lang="es-CO" sz="1200" b="1" i="0" u="none" strike="noStrike" dirty="0">
                          <a:solidFill>
                            <a:srgbClr val="000000"/>
                          </a:solidFill>
                          <a:effectLst/>
                          <a:latin typeface="Helvetica (Titulo"/>
                        </a:rPr>
                        <a:t>APROPIACIÓN REDUCIDA</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ctr">
                        <a:buNone/>
                      </a:pPr>
                      <a:r>
                        <a:rPr lang="es-CO" sz="1200" b="1" i="0" u="none" strike="noStrike" dirty="0">
                          <a:solidFill>
                            <a:srgbClr val="000000"/>
                          </a:solidFill>
                          <a:effectLst/>
                          <a:latin typeface="Helvetica (Titulo"/>
                        </a:rPr>
                        <a:t>APROPIACIÓN VIGENTE</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ctr">
                        <a:buNone/>
                      </a:pPr>
                      <a:r>
                        <a:rPr lang="es-CO" sz="1200" b="1" i="0" u="none" strike="noStrike" dirty="0">
                          <a:solidFill>
                            <a:srgbClr val="000000"/>
                          </a:solidFill>
                          <a:effectLst/>
                          <a:latin typeface="Helvetica (Titulo"/>
                        </a:rPr>
                        <a:t>COMPROMISO</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ctr">
                        <a:buNone/>
                      </a:pPr>
                      <a:r>
                        <a:rPr lang="es-CO" sz="1200" b="1" i="0" u="none" strike="noStrike" dirty="0">
                          <a:solidFill>
                            <a:srgbClr val="000000"/>
                          </a:solidFill>
                          <a:effectLst/>
                          <a:latin typeface="Helvetica (Titulo"/>
                        </a:rPr>
                        <a:t>% COM/APR VIG</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ctr">
                        <a:buNone/>
                      </a:pPr>
                      <a:r>
                        <a:rPr lang="es-CO" sz="1200" b="1" i="0" u="none" strike="noStrike" dirty="0">
                          <a:solidFill>
                            <a:srgbClr val="000000"/>
                          </a:solidFill>
                          <a:effectLst/>
                          <a:latin typeface="Helvetica (Titulo"/>
                        </a:rPr>
                        <a:t>OBLIGACION</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fontAlgn="ctr">
                        <a:buNone/>
                      </a:pPr>
                      <a:r>
                        <a:rPr lang="es-CO" sz="1200" b="1" i="0" u="none" strike="noStrike" dirty="0">
                          <a:effectLst/>
                          <a:latin typeface="Helvetica (Titulo"/>
                        </a:rPr>
                        <a:t>% OBL/APR VIG</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extLst>
                  <a:ext uri="{0D108BD9-81ED-4DB2-BD59-A6C34878D82A}">
                    <a16:rowId xmlns:a16="http://schemas.microsoft.com/office/drawing/2014/main" val="2377561348"/>
                  </a:ext>
                </a:extLst>
              </a:tr>
              <a:tr h="703463">
                <a:tc>
                  <a:txBody>
                    <a:bodyPr/>
                    <a:lstStyle/>
                    <a:p>
                      <a:pPr algn="ctr" rtl="0" fontAlgn="ctr">
                        <a:buNone/>
                      </a:pPr>
                      <a:r>
                        <a:rPr lang="es-CO" sz="1300" b="0" i="0" u="none" strike="noStrike" dirty="0">
                          <a:solidFill>
                            <a:srgbClr val="000000"/>
                          </a:solidFill>
                          <a:effectLst/>
                          <a:latin typeface="Helvetica (Cuerpo)"/>
                        </a:rPr>
                        <a:t>GASTOS DE FUNCIONAMIENTO</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500" b="0" i="0" u="none" strike="noStrike" dirty="0">
                          <a:solidFill>
                            <a:srgbClr val="000000"/>
                          </a:solidFill>
                          <a:effectLst/>
                          <a:latin typeface="Helvetica (Cuerpo)"/>
                        </a:rPr>
                        <a:t>70.803</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500" b="0" i="0" u="none" strike="noStrike" dirty="0">
                          <a:solidFill>
                            <a:srgbClr val="000000"/>
                          </a:solidFill>
                          <a:effectLst/>
                          <a:latin typeface="Helvetica (Cuerpo)"/>
                        </a:rPr>
                        <a:t>4.468</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500" b="0" i="0" u="none" strike="noStrike" dirty="0">
                          <a:solidFill>
                            <a:srgbClr val="000000"/>
                          </a:solidFill>
                          <a:effectLst/>
                          <a:latin typeface="Helvetica (Cuerpo)"/>
                        </a:rPr>
                        <a:t>8.912</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500" b="0" i="0" u="none" strike="noStrike" dirty="0">
                          <a:solidFill>
                            <a:srgbClr val="000000"/>
                          </a:solidFill>
                          <a:effectLst/>
                          <a:latin typeface="Helvetica (Cuerpo)"/>
                        </a:rPr>
                        <a:t>66.359</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500" b="0" i="0" u="none" strike="noStrike" dirty="0">
                          <a:solidFill>
                            <a:srgbClr val="000000"/>
                          </a:solidFill>
                          <a:effectLst/>
                          <a:latin typeface="Helvetica (Cuerpo)"/>
                        </a:rPr>
                        <a:t>66.084</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500" b="0" i="0" u="none" strike="noStrike" dirty="0">
                          <a:solidFill>
                            <a:srgbClr val="000000"/>
                          </a:solidFill>
                          <a:effectLst/>
                          <a:latin typeface="Helvetica (Cuerpo)"/>
                        </a:rPr>
                        <a:t>99,59%</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500" b="0" i="0" u="none" strike="noStrike" dirty="0">
                          <a:solidFill>
                            <a:srgbClr val="000000"/>
                          </a:solidFill>
                          <a:effectLst/>
                          <a:latin typeface="Helvetica (Cuerpo)"/>
                        </a:rPr>
                        <a:t>65.850</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500" b="0" i="0" u="none" strike="noStrike" dirty="0">
                          <a:solidFill>
                            <a:srgbClr val="000000"/>
                          </a:solidFill>
                          <a:effectLst/>
                          <a:latin typeface="Helvetica (Cuerpo)"/>
                        </a:rPr>
                        <a:t>99,23%</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1037247"/>
                  </a:ext>
                </a:extLst>
              </a:tr>
              <a:tr h="703463">
                <a:tc>
                  <a:txBody>
                    <a:bodyPr/>
                    <a:lstStyle/>
                    <a:p>
                      <a:pPr algn="ctr" rtl="0" fontAlgn="ctr">
                        <a:buNone/>
                      </a:pPr>
                      <a:r>
                        <a:rPr lang="es-CO" sz="1300" b="0" i="0" u="none" strike="noStrike" dirty="0">
                          <a:solidFill>
                            <a:srgbClr val="000000"/>
                          </a:solidFill>
                          <a:effectLst/>
                          <a:latin typeface="Helvetica (Cuerpo)"/>
                        </a:rPr>
                        <a:t>GASTOS DE INVERSIÓN</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500" b="0" i="0" u="none" strike="noStrike" dirty="0">
                          <a:solidFill>
                            <a:srgbClr val="000000"/>
                          </a:solidFill>
                          <a:effectLst/>
                          <a:latin typeface="Helvetica (Cuerpo)"/>
                        </a:rPr>
                        <a:t>65.000</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500" b="0" i="0" u="none" strike="noStrike" dirty="0">
                          <a:solidFill>
                            <a:srgbClr val="000000"/>
                          </a:solidFill>
                          <a:effectLst/>
                          <a:latin typeface="Helvetica (Cuerpo)"/>
                        </a:rPr>
                        <a:t>3.160</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500" b="0" i="0" u="none" strike="noStrike" dirty="0">
                          <a:solidFill>
                            <a:srgbClr val="000000"/>
                          </a:solidFill>
                          <a:effectLst/>
                          <a:latin typeface="Helvetica (Cuerpo)"/>
                        </a:rPr>
                        <a:t>4.108</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500" b="0" i="0" u="none" strike="noStrike" dirty="0">
                          <a:solidFill>
                            <a:srgbClr val="000000"/>
                          </a:solidFill>
                          <a:effectLst/>
                          <a:latin typeface="Helvetica (Cuerpo)"/>
                        </a:rPr>
                        <a:t>64.052</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500" b="0" i="0" u="none" strike="noStrike" dirty="0">
                          <a:solidFill>
                            <a:srgbClr val="000000"/>
                          </a:solidFill>
                          <a:effectLst/>
                          <a:latin typeface="Helvetica (Cuerpo)"/>
                        </a:rPr>
                        <a:t>63.847</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500" b="0" i="0" u="none" strike="noStrike" dirty="0">
                          <a:solidFill>
                            <a:srgbClr val="000000"/>
                          </a:solidFill>
                          <a:effectLst/>
                          <a:latin typeface="Helvetica (Cuerpo)"/>
                        </a:rPr>
                        <a:t>99,68%</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500" b="0" i="0" u="none" strike="noStrike" dirty="0">
                          <a:solidFill>
                            <a:srgbClr val="000000"/>
                          </a:solidFill>
                          <a:effectLst/>
                          <a:latin typeface="Helvetica (Cuerpo)"/>
                        </a:rPr>
                        <a:t>56.799</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500" b="0" i="0" u="none" strike="noStrike" dirty="0">
                          <a:solidFill>
                            <a:srgbClr val="000000"/>
                          </a:solidFill>
                          <a:effectLst/>
                          <a:latin typeface="Helvetica (Cuerpo)"/>
                        </a:rPr>
                        <a:t>88,68&lt;%</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29185868"/>
                  </a:ext>
                </a:extLst>
              </a:tr>
              <a:tr h="703463">
                <a:tc>
                  <a:txBody>
                    <a:bodyPr/>
                    <a:lstStyle/>
                    <a:p>
                      <a:pPr algn="ctr" rtl="0" fontAlgn="ctr">
                        <a:buNone/>
                      </a:pPr>
                      <a:r>
                        <a:rPr lang="es-CO" sz="1600" b="1" i="0" u="none" strike="noStrike" dirty="0">
                          <a:solidFill>
                            <a:srgbClr val="000000"/>
                          </a:solidFill>
                          <a:effectLst/>
                          <a:latin typeface="Helvetica (Cuerpo)"/>
                        </a:rPr>
                        <a:t>TOTAL PRESUPUESTO </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ctr">
                        <a:buNone/>
                      </a:pPr>
                      <a:r>
                        <a:rPr lang="es-CO" sz="1700" b="1" i="0" u="none" strike="noStrike" dirty="0">
                          <a:solidFill>
                            <a:srgbClr val="000000"/>
                          </a:solidFill>
                          <a:effectLst/>
                          <a:latin typeface="Helvetica (Cuerpo)"/>
                        </a:rPr>
                        <a:t>135.803</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ctr">
                        <a:buNone/>
                      </a:pPr>
                      <a:r>
                        <a:rPr lang="es-CO" sz="1700" b="1" i="0" u="none" strike="noStrike" dirty="0">
                          <a:solidFill>
                            <a:srgbClr val="000000"/>
                          </a:solidFill>
                          <a:effectLst/>
                          <a:latin typeface="Helvetica (Cuerpo)"/>
                        </a:rPr>
                        <a:t>7.628</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ctr">
                        <a:buNone/>
                      </a:pPr>
                      <a:r>
                        <a:rPr lang="es-CO" sz="1700" b="1" i="0" u="none" strike="noStrike" dirty="0">
                          <a:solidFill>
                            <a:srgbClr val="000000"/>
                          </a:solidFill>
                          <a:effectLst/>
                          <a:latin typeface="Helvetica (Cuerpo)"/>
                        </a:rPr>
                        <a:t>13.019</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ctr">
                        <a:buNone/>
                      </a:pPr>
                      <a:r>
                        <a:rPr lang="es-CO" sz="1700" b="1" i="0" u="none" strike="noStrike" dirty="0">
                          <a:solidFill>
                            <a:srgbClr val="000000"/>
                          </a:solidFill>
                          <a:effectLst/>
                          <a:latin typeface="Helvetica (Cuerpo)"/>
                        </a:rPr>
                        <a:t>130.411</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ctr">
                        <a:buNone/>
                      </a:pPr>
                      <a:r>
                        <a:rPr lang="es-CO" sz="1700" b="1" i="0" u="none" strike="noStrike" dirty="0">
                          <a:solidFill>
                            <a:srgbClr val="000000"/>
                          </a:solidFill>
                          <a:effectLst/>
                          <a:latin typeface="Helvetica (Cuerpo)"/>
                        </a:rPr>
                        <a:t>129.931</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ctr">
                        <a:buNone/>
                      </a:pPr>
                      <a:r>
                        <a:rPr lang="es-CO" sz="1700" b="1" i="0" u="none" strike="noStrike" dirty="0">
                          <a:solidFill>
                            <a:srgbClr val="000000"/>
                          </a:solidFill>
                          <a:effectLst/>
                          <a:latin typeface="Helvetica (Cuerpo)"/>
                        </a:rPr>
                        <a:t>99,63%</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ctr">
                        <a:buNone/>
                      </a:pPr>
                      <a:r>
                        <a:rPr lang="es-CO" sz="1700" b="1" i="0" u="none" strike="noStrike" dirty="0">
                          <a:solidFill>
                            <a:srgbClr val="000000"/>
                          </a:solidFill>
                          <a:effectLst/>
                          <a:latin typeface="Helvetica (Cuerpo)"/>
                        </a:rPr>
                        <a:t>122.649</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ctr">
                        <a:buNone/>
                      </a:pPr>
                      <a:r>
                        <a:rPr lang="es-CO" sz="1700" b="1" i="0" u="none" strike="noStrike" dirty="0">
                          <a:solidFill>
                            <a:srgbClr val="000000"/>
                          </a:solidFill>
                          <a:effectLst/>
                          <a:latin typeface="Helvetica (Cuerpo)"/>
                        </a:rPr>
                        <a:t>94,05%</a:t>
                      </a:r>
                    </a:p>
                  </a:txBody>
                  <a:tcPr marL="7325" marR="7325" marT="73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extLst>
                  <a:ext uri="{0D108BD9-81ED-4DB2-BD59-A6C34878D82A}">
                    <a16:rowId xmlns:a16="http://schemas.microsoft.com/office/drawing/2014/main" val="3539466040"/>
                  </a:ext>
                </a:extLst>
              </a:tr>
            </a:tbl>
          </a:graphicData>
        </a:graphic>
      </p:graphicFrame>
      <p:sp>
        <p:nvSpPr>
          <p:cNvPr id="3" name="Rectángulo 2">
            <a:extLst>
              <a:ext uri="{FF2B5EF4-FFF2-40B4-BE49-F238E27FC236}">
                <a16:creationId xmlns:a16="http://schemas.microsoft.com/office/drawing/2014/main" id="{E610B57E-6EEA-4A3E-9785-630EF3CA13A5}"/>
              </a:ext>
            </a:extLst>
          </p:cNvPr>
          <p:cNvSpPr/>
          <p:nvPr/>
        </p:nvSpPr>
        <p:spPr>
          <a:xfrm>
            <a:off x="495730" y="4176842"/>
            <a:ext cx="11200535" cy="261610"/>
          </a:xfrm>
          <a:prstGeom prst="rect">
            <a:avLst/>
          </a:prstGeom>
        </p:spPr>
        <p:txBody>
          <a:bodyPr wrap="square">
            <a:spAutoFit/>
          </a:bodyPr>
          <a:lstStyle/>
          <a:p>
            <a:pPr fontAlgn="b"/>
            <a:r>
              <a:rPr lang="es-CO" sz="1050" i="1" dirty="0"/>
              <a:t>Cifras en millones de pesos. Corte a 31 de diciembre de 2025.  Fuente: SIIF NACIÓN con reporte del 21 de enero de 2026</a:t>
            </a:r>
          </a:p>
        </p:txBody>
      </p:sp>
      <p:graphicFrame>
        <p:nvGraphicFramePr>
          <p:cNvPr id="9" name="Tabla 8">
            <a:extLst>
              <a:ext uri="{FF2B5EF4-FFF2-40B4-BE49-F238E27FC236}">
                <a16:creationId xmlns:a16="http://schemas.microsoft.com/office/drawing/2014/main" id="{A824A0C9-F6AF-FAA8-B100-6F5929A7B9BF}"/>
              </a:ext>
            </a:extLst>
          </p:cNvPr>
          <p:cNvGraphicFramePr>
            <a:graphicFrameLocks noGrp="1"/>
          </p:cNvGraphicFramePr>
          <p:nvPr/>
        </p:nvGraphicFramePr>
        <p:xfrm>
          <a:off x="2829148" y="4655914"/>
          <a:ext cx="2851149" cy="1095727"/>
        </p:xfrm>
        <a:graphic>
          <a:graphicData uri="http://schemas.openxmlformats.org/drawingml/2006/table">
            <a:tbl>
              <a:tblPr/>
              <a:tblGrid>
                <a:gridCol w="1618949">
                  <a:extLst>
                    <a:ext uri="{9D8B030D-6E8A-4147-A177-3AD203B41FA5}">
                      <a16:colId xmlns:a16="http://schemas.microsoft.com/office/drawing/2014/main" val="3205285082"/>
                    </a:ext>
                  </a:extLst>
                </a:gridCol>
                <a:gridCol w="659355">
                  <a:extLst>
                    <a:ext uri="{9D8B030D-6E8A-4147-A177-3AD203B41FA5}">
                      <a16:colId xmlns:a16="http://schemas.microsoft.com/office/drawing/2014/main" val="615741519"/>
                    </a:ext>
                  </a:extLst>
                </a:gridCol>
                <a:gridCol w="572845">
                  <a:extLst>
                    <a:ext uri="{9D8B030D-6E8A-4147-A177-3AD203B41FA5}">
                      <a16:colId xmlns:a16="http://schemas.microsoft.com/office/drawing/2014/main" val="3319713782"/>
                    </a:ext>
                  </a:extLst>
                </a:gridCol>
              </a:tblGrid>
              <a:tr h="331551">
                <a:tc>
                  <a:txBody>
                    <a:bodyPr/>
                    <a:lstStyle/>
                    <a:p>
                      <a:pPr algn="l" fontAlgn="ctr">
                        <a:buNone/>
                      </a:pPr>
                      <a:r>
                        <a:rPr lang="es-ES" sz="1000" b="0" i="0" u="none" strike="noStrike" dirty="0">
                          <a:solidFill>
                            <a:srgbClr val="000000"/>
                          </a:solidFill>
                          <a:effectLst/>
                          <a:latin typeface="+mj-lt"/>
                        </a:rPr>
                        <a:t>Reserva Inversión Inducida por falta de PAC para CxP</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dirty="0">
                          <a:solidFill>
                            <a:srgbClr val="000000"/>
                          </a:solidFill>
                          <a:effectLst/>
                          <a:latin typeface="+mj-lt"/>
                        </a:rPr>
                        <a:t>7.033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a:solidFill>
                            <a:srgbClr val="000000"/>
                          </a:solidFill>
                          <a:effectLst/>
                          <a:latin typeface="+mj-lt"/>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67368657"/>
                  </a:ext>
                </a:extLst>
              </a:tr>
              <a:tr h="287926">
                <a:tc>
                  <a:txBody>
                    <a:bodyPr/>
                    <a:lstStyle/>
                    <a:p>
                      <a:pPr algn="l" fontAlgn="ctr">
                        <a:buNone/>
                      </a:pPr>
                      <a:r>
                        <a:rPr lang="es-CO" sz="1000" b="0" i="0" u="none" strike="noStrike" dirty="0">
                          <a:solidFill>
                            <a:srgbClr val="000000"/>
                          </a:solidFill>
                          <a:effectLst/>
                          <a:latin typeface="+mj-lt"/>
                        </a:rPr>
                        <a:t>Reserva Inversión por caso fortuito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dirty="0">
                          <a:solidFill>
                            <a:srgbClr val="000000"/>
                          </a:solidFill>
                          <a:effectLst/>
                          <a:latin typeface="+mj-lt"/>
                        </a:rPr>
                        <a:t>15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dirty="0">
                          <a:solidFill>
                            <a:srgbClr val="000000"/>
                          </a:solidFill>
                          <a:effectLst/>
                          <a:latin typeface="+mj-lt"/>
                        </a:rPr>
                        <a:t>0,02%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6357291"/>
                  </a:ext>
                </a:extLst>
              </a:tr>
              <a:tr h="287926">
                <a:tc>
                  <a:txBody>
                    <a:bodyPr/>
                    <a:lstStyle/>
                    <a:p>
                      <a:pPr algn="l" fontAlgn="ctr">
                        <a:buNone/>
                      </a:pPr>
                      <a:r>
                        <a:rPr lang="es-CO" sz="1000" b="1" i="0" u="none" strike="noStrike" dirty="0">
                          <a:solidFill>
                            <a:srgbClr val="000000"/>
                          </a:solidFill>
                          <a:effectLst/>
                          <a:latin typeface="+mj-lt"/>
                        </a:rPr>
                        <a:t>Reserva Inversión 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fontAlgn="ctr">
                        <a:buNone/>
                      </a:pPr>
                      <a:r>
                        <a:rPr lang="es-CO" sz="1000" b="1" i="0" u="none" strike="noStrike" dirty="0">
                          <a:solidFill>
                            <a:srgbClr val="000000"/>
                          </a:solidFill>
                          <a:effectLst/>
                          <a:latin typeface="+mj-lt"/>
                        </a:rPr>
                        <a:t>7.048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fontAlgn="ctr">
                        <a:buNone/>
                      </a:pPr>
                      <a:r>
                        <a:rPr lang="es-CO" sz="1000" b="0" i="0" u="none" strike="noStrike" dirty="0">
                          <a:solidFill>
                            <a:srgbClr val="000000"/>
                          </a:solidFill>
                          <a:effectLst/>
                          <a:latin typeface="+mj-lt"/>
                        </a:rPr>
                        <a:t>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extLst>
                  <a:ext uri="{0D108BD9-81ED-4DB2-BD59-A6C34878D82A}">
                    <a16:rowId xmlns:a16="http://schemas.microsoft.com/office/drawing/2014/main" val="3977170383"/>
                  </a:ext>
                </a:extLst>
              </a:tr>
              <a:tr h="99958">
                <a:tc>
                  <a:txBody>
                    <a:bodyPr/>
                    <a:lstStyle/>
                    <a:p>
                      <a:pPr algn="l" fontAlgn="ctr">
                        <a:buNone/>
                      </a:pPr>
                      <a:r>
                        <a:rPr lang="es-CO" sz="1000" b="0" i="0" u="none" strike="noStrike">
                          <a:solidFill>
                            <a:srgbClr val="000000"/>
                          </a:solidFill>
                          <a:effectLst/>
                          <a:latin typeface="+mj-lt"/>
                        </a:rPr>
                        <a:t>Tope 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dirty="0">
                          <a:solidFill>
                            <a:srgbClr val="000000"/>
                          </a:solidFill>
                          <a:effectLst/>
                          <a:latin typeface="+mj-lt"/>
                        </a:rPr>
                        <a:t>  9.608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s-CO" sz="1000" b="0" i="0" u="none" strike="noStrike" dirty="0">
                          <a:solidFill>
                            <a:srgbClr val="000000"/>
                          </a:solidFill>
                          <a:effectLst/>
                          <a:latin typeface="+mj-lt"/>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9976096"/>
                  </a:ext>
                </a:extLst>
              </a:tr>
            </a:tbl>
          </a:graphicData>
        </a:graphic>
      </p:graphicFrame>
      <p:graphicFrame>
        <p:nvGraphicFramePr>
          <p:cNvPr id="12" name="Tabla 11">
            <a:extLst>
              <a:ext uri="{FF2B5EF4-FFF2-40B4-BE49-F238E27FC236}">
                <a16:creationId xmlns:a16="http://schemas.microsoft.com/office/drawing/2014/main" id="{4D47FF73-BA79-BD61-F5B9-89A33E422A0C}"/>
              </a:ext>
            </a:extLst>
          </p:cNvPr>
          <p:cNvGraphicFramePr>
            <a:graphicFrameLocks noGrp="1"/>
          </p:cNvGraphicFramePr>
          <p:nvPr/>
        </p:nvGraphicFramePr>
        <p:xfrm>
          <a:off x="6096000" y="4655914"/>
          <a:ext cx="3143250" cy="1130375"/>
        </p:xfrm>
        <a:graphic>
          <a:graphicData uri="http://schemas.openxmlformats.org/drawingml/2006/table">
            <a:tbl>
              <a:tblPr/>
              <a:tblGrid>
                <a:gridCol w="2056584">
                  <a:extLst>
                    <a:ext uri="{9D8B030D-6E8A-4147-A177-3AD203B41FA5}">
                      <a16:colId xmlns:a16="http://schemas.microsoft.com/office/drawing/2014/main" val="1103542141"/>
                    </a:ext>
                  </a:extLst>
                </a:gridCol>
                <a:gridCol w="440055">
                  <a:extLst>
                    <a:ext uri="{9D8B030D-6E8A-4147-A177-3AD203B41FA5}">
                      <a16:colId xmlns:a16="http://schemas.microsoft.com/office/drawing/2014/main" val="2964445409"/>
                    </a:ext>
                  </a:extLst>
                </a:gridCol>
                <a:gridCol w="646611">
                  <a:extLst>
                    <a:ext uri="{9D8B030D-6E8A-4147-A177-3AD203B41FA5}">
                      <a16:colId xmlns:a16="http://schemas.microsoft.com/office/drawing/2014/main" val="4016871435"/>
                    </a:ext>
                  </a:extLst>
                </a:gridCol>
              </a:tblGrid>
              <a:tr h="347708">
                <a:tc>
                  <a:txBody>
                    <a:bodyPr/>
                    <a:lstStyle/>
                    <a:p>
                      <a:pPr algn="l" fontAlgn="ctr">
                        <a:buNone/>
                      </a:pPr>
                      <a:r>
                        <a:rPr lang="es-CO" sz="1000" b="0" i="0" u="none" strike="noStrike" dirty="0">
                          <a:solidFill>
                            <a:srgbClr val="000000"/>
                          </a:solidFill>
                          <a:effectLst/>
                          <a:latin typeface="Helvetica" panose="020B0604020202020204" pitchFamily="34" charset="0"/>
                        </a:rPr>
                        <a:t>Reserva Funcionamiento Inducida por falta de PAC para </a:t>
                      </a:r>
                      <a:r>
                        <a:rPr lang="es-CO" sz="1000" b="0" i="0" u="none" strike="noStrike" dirty="0" err="1">
                          <a:solidFill>
                            <a:srgbClr val="000000"/>
                          </a:solidFill>
                          <a:effectLst/>
                          <a:latin typeface="Helvetica" panose="020B0604020202020204" pitchFamily="34" charset="0"/>
                        </a:rPr>
                        <a:t>CxP</a:t>
                      </a:r>
                      <a:endParaRPr lang="es-CO" sz="1000" b="0" i="0" u="none" strike="noStrike" dirty="0">
                        <a:solidFill>
                          <a:srgbClr val="000000"/>
                        </a:solidFill>
                        <a:effectLst/>
                        <a:latin typeface="Helvetica" panose="020B060402020202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dirty="0">
                          <a:solidFill>
                            <a:srgbClr val="000000"/>
                          </a:solidFill>
                          <a:effectLst/>
                          <a:latin typeface="+mj-lt"/>
                        </a:rPr>
                        <a:t>86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dirty="0">
                          <a:solidFill>
                            <a:srgbClr val="000000"/>
                          </a:solidFill>
                          <a:effectLst/>
                          <a:latin typeface="+mj-lt"/>
                        </a:rPr>
                        <a:t>0,13%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2551116"/>
                  </a:ext>
                </a:extLst>
              </a:tr>
              <a:tr h="286235">
                <a:tc>
                  <a:txBody>
                    <a:bodyPr/>
                    <a:lstStyle/>
                    <a:p>
                      <a:pPr algn="l" fontAlgn="ctr">
                        <a:buNone/>
                      </a:pPr>
                      <a:r>
                        <a:rPr lang="pt-BR" sz="1000" b="0" i="0" u="none" strike="noStrike" dirty="0">
                          <a:solidFill>
                            <a:srgbClr val="000000"/>
                          </a:solidFill>
                          <a:effectLst/>
                          <a:latin typeface="Helvetica" panose="020B0604020202020204" pitchFamily="34" charset="0"/>
                        </a:rPr>
                        <a:t>Reserva </a:t>
                      </a:r>
                      <a:r>
                        <a:rPr lang="pt-BR" sz="1000" b="0" i="0" u="none" strike="noStrike" dirty="0" err="1">
                          <a:solidFill>
                            <a:srgbClr val="000000"/>
                          </a:solidFill>
                          <a:effectLst/>
                          <a:latin typeface="Helvetica" panose="020B0604020202020204" pitchFamily="34" charset="0"/>
                        </a:rPr>
                        <a:t>Funcionamiento</a:t>
                      </a:r>
                      <a:r>
                        <a:rPr lang="pt-BR" sz="1000" b="0" i="0" u="none" strike="noStrike" dirty="0">
                          <a:solidFill>
                            <a:srgbClr val="000000"/>
                          </a:solidFill>
                          <a:effectLst/>
                          <a:latin typeface="Helvetica" panose="020B0604020202020204" pitchFamily="34" charset="0"/>
                        </a:rPr>
                        <a:t> por caso fortuito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dirty="0">
                          <a:solidFill>
                            <a:srgbClr val="000000"/>
                          </a:solidFill>
                          <a:effectLst/>
                          <a:latin typeface="+mj-lt"/>
                        </a:rPr>
                        <a:t>148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dirty="0">
                          <a:solidFill>
                            <a:srgbClr val="000000"/>
                          </a:solidFill>
                          <a:effectLst/>
                          <a:latin typeface="+mj-lt"/>
                        </a:rPr>
                        <a:t>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44795254"/>
                  </a:ext>
                </a:extLst>
              </a:tr>
              <a:tr h="234171">
                <a:tc>
                  <a:txBody>
                    <a:bodyPr/>
                    <a:lstStyle/>
                    <a:p>
                      <a:pPr algn="l" fontAlgn="ctr">
                        <a:buNone/>
                      </a:pPr>
                      <a:r>
                        <a:rPr lang="es-CO" sz="1000" b="1" i="0" u="none" strike="noStrike" dirty="0">
                          <a:solidFill>
                            <a:srgbClr val="000000"/>
                          </a:solidFill>
                          <a:effectLst/>
                          <a:latin typeface="Helvetica" panose="020B0604020202020204" pitchFamily="34" charset="0"/>
                        </a:rPr>
                        <a:t>Reserva Funcionamiento total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fontAlgn="ctr">
                        <a:buNone/>
                      </a:pPr>
                      <a:r>
                        <a:rPr lang="es-CO" sz="1000" b="1" i="0" u="none" strike="noStrike" dirty="0">
                          <a:solidFill>
                            <a:srgbClr val="000000"/>
                          </a:solidFill>
                          <a:effectLst/>
                          <a:latin typeface="+mj-lt"/>
                        </a:rPr>
                        <a:t>234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fontAlgn="ctr">
                        <a:buNone/>
                      </a:pPr>
                      <a:r>
                        <a:rPr lang="es-CO" sz="1000" b="0" i="0" u="none" strike="noStrike" dirty="0">
                          <a:solidFill>
                            <a:srgbClr val="000000"/>
                          </a:solidFill>
                          <a:effectLst/>
                          <a:latin typeface="+mj-lt"/>
                        </a:rPr>
                        <a:t>0,35%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extLst>
                  <a:ext uri="{0D108BD9-81ED-4DB2-BD59-A6C34878D82A}">
                    <a16:rowId xmlns:a16="http://schemas.microsoft.com/office/drawing/2014/main" val="4057066422"/>
                  </a:ext>
                </a:extLst>
              </a:tr>
              <a:tr h="234171">
                <a:tc>
                  <a:txBody>
                    <a:bodyPr/>
                    <a:lstStyle/>
                    <a:p>
                      <a:pPr algn="l" fontAlgn="ctr">
                        <a:buNone/>
                      </a:pPr>
                      <a:r>
                        <a:rPr lang="es-CO" sz="1000" b="0" i="0" u="none" strike="noStrike" dirty="0">
                          <a:solidFill>
                            <a:srgbClr val="000000"/>
                          </a:solidFill>
                          <a:effectLst/>
                          <a:latin typeface="+mj-lt"/>
                        </a:rPr>
                        <a:t>Tope 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dirty="0">
                          <a:solidFill>
                            <a:srgbClr val="000000"/>
                          </a:solidFill>
                          <a:effectLst/>
                          <a:latin typeface="+mj-lt"/>
                        </a:rPr>
                        <a:t>1.327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s-CO" sz="1000" b="0" i="0" u="none" strike="noStrike" dirty="0">
                          <a:solidFill>
                            <a:srgbClr val="000000"/>
                          </a:solidFill>
                          <a:effectLst/>
                          <a:latin typeface="+mj-lt"/>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92764047"/>
                  </a:ext>
                </a:extLst>
              </a:tr>
            </a:tbl>
          </a:graphicData>
        </a:graphic>
      </p:graphicFrame>
      <p:sp>
        <p:nvSpPr>
          <p:cNvPr id="14" name="CuadroTexto 13">
            <a:extLst>
              <a:ext uri="{FF2B5EF4-FFF2-40B4-BE49-F238E27FC236}">
                <a16:creationId xmlns:a16="http://schemas.microsoft.com/office/drawing/2014/main" id="{CAF72112-24F7-AC2B-3F2C-0FB9676B0436}"/>
              </a:ext>
            </a:extLst>
          </p:cNvPr>
          <p:cNvSpPr txBox="1"/>
          <p:nvPr/>
        </p:nvSpPr>
        <p:spPr>
          <a:xfrm>
            <a:off x="2753155" y="5801648"/>
            <a:ext cx="2927142" cy="200055"/>
          </a:xfrm>
          <a:prstGeom prst="rect">
            <a:avLst/>
          </a:prstGeom>
          <a:noFill/>
        </p:spPr>
        <p:txBody>
          <a:bodyPr wrap="square">
            <a:spAutoFit/>
          </a:bodyPr>
          <a:lstStyle/>
          <a:p>
            <a:r>
              <a:rPr lang="es-CO" sz="700" i="1" dirty="0"/>
              <a:t>Cifras en millones de pesos</a:t>
            </a:r>
            <a:endParaRPr lang="es-CO" sz="700" dirty="0"/>
          </a:p>
        </p:txBody>
      </p:sp>
      <p:sp>
        <p:nvSpPr>
          <p:cNvPr id="11" name="CuadroTexto 10">
            <a:extLst>
              <a:ext uri="{FF2B5EF4-FFF2-40B4-BE49-F238E27FC236}">
                <a16:creationId xmlns:a16="http://schemas.microsoft.com/office/drawing/2014/main" id="{7A0F2654-637B-44FA-B22C-DAE684C8BC8C}"/>
              </a:ext>
            </a:extLst>
          </p:cNvPr>
          <p:cNvSpPr txBox="1"/>
          <p:nvPr/>
        </p:nvSpPr>
        <p:spPr>
          <a:xfrm>
            <a:off x="6096000" y="5847814"/>
            <a:ext cx="2927142" cy="200055"/>
          </a:xfrm>
          <a:prstGeom prst="rect">
            <a:avLst/>
          </a:prstGeom>
          <a:noFill/>
        </p:spPr>
        <p:txBody>
          <a:bodyPr wrap="square">
            <a:spAutoFit/>
          </a:bodyPr>
          <a:lstStyle/>
          <a:p>
            <a:r>
              <a:rPr lang="es-CO" sz="700" i="1" dirty="0"/>
              <a:t>Cifras en millones de pesos</a:t>
            </a:r>
            <a:endParaRPr lang="es-CO" sz="700" dirty="0"/>
          </a:p>
        </p:txBody>
      </p:sp>
      <p:cxnSp>
        <p:nvCxnSpPr>
          <p:cNvPr id="6" name="Conector recto 1">
            <a:extLst>
              <a:ext uri="{FF2B5EF4-FFF2-40B4-BE49-F238E27FC236}">
                <a16:creationId xmlns:a16="http://schemas.microsoft.com/office/drawing/2014/main" id="{80D5F4B5-943A-78AF-22D0-8910B3C113CD}"/>
              </a:ext>
            </a:extLst>
          </p:cNvPr>
          <p:cNvCxnSpPr/>
          <p:nvPr/>
        </p:nvCxnSpPr>
        <p:spPr>
          <a:xfrm>
            <a:off x="0" y="578863"/>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EEBBCB3A-2197-9504-5E4F-53EF2E6A8CEC}"/>
              </a:ext>
            </a:extLst>
          </p:cNvPr>
          <p:cNvPicPr>
            <a:picLocks noChangeAspect="1"/>
          </p:cNvPicPr>
          <p:nvPr/>
        </p:nvPicPr>
        <p:blipFill>
          <a:blip r:embed="rId2"/>
          <a:stretch>
            <a:fillRect/>
          </a:stretch>
        </p:blipFill>
        <p:spPr>
          <a:xfrm>
            <a:off x="322456" y="70105"/>
            <a:ext cx="914528" cy="333422"/>
          </a:xfrm>
          <a:prstGeom prst="rect">
            <a:avLst/>
          </a:prstGeom>
        </p:spPr>
      </p:pic>
    </p:spTree>
    <p:extLst>
      <p:ext uri="{BB962C8B-B14F-4D97-AF65-F5344CB8AC3E}">
        <p14:creationId xmlns:p14="http://schemas.microsoft.com/office/powerpoint/2010/main" val="1825024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3">
            <a:extLst>
              <a:ext uri="{FF2B5EF4-FFF2-40B4-BE49-F238E27FC236}">
                <a16:creationId xmlns:a16="http://schemas.microsoft.com/office/drawing/2014/main" id="{50703695-DCC9-2B2B-CE25-CD632F0261C9}"/>
              </a:ext>
            </a:extLst>
          </p:cNvPr>
          <p:cNvSpPr txBox="1">
            <a:spLocks/>
          </p:cNvSpPr>
          <p:nvPr/>
        </p:nvSpPr>
        <p:spPr>
          <a:xfrm>
            <a:off x="2549611" y="2094150"/>
            <a:ext cx="7293946" cy="2182483"/>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mj-ea"/>
                <a:cs typeface="+mj-cs"/>
              </a:defRPr>
            </a:lvl1pPr>
          </a:lstStyle>
          <a:p>
            <a:endParaRPr lang="es-CO" sz="4800" b="1" dirty="0">
              <a:solidFill>
                <a:schemeClr val="bg1"/>
              </a:solidFill>
            </a:endParaRPr>
          </a:p>
          <a:p>
            <a:endParaRPr lang="es-CO" sz="12000" b="1" dirty="0">
              <a:solidFill>
                <a:schemeClr val="bg1"/>
              </a:solidFill>
            </a:endParaRPr>
          </a:p>
          <a:p>
            <a:pPr marL="12065" marR="5080" lvl="1" algn="ctr">
              <a:lnSpc>
                <a:spcPct val="110000"/>
              </a:lnSpc>
              <a:spcBef>
                <a:spcPct val="0"/>
              </a:spcBef>
              <a:defRPr/>
            </a:pPr>
            <a:r>
              <a:rPr lang="es-CO" sz="12000" dirty="0">
                <a:solidFill>
                  <a:prstClr val="black"/>
                </a:solidFill>
                <a:latin typeface="+mj-lt"/>
                <a:ea typeface="Verdana" panose="020B0604030504040204" pitchFamily="34" charset="0"/>
                <a:cs typeface="Arial" panose="020B0604020202020204" pitchFamily="34" charset="0"/>
              </a:rPr>
              <a:t>INFORME DE GESTIÓN 2025</a:t>
            </a:r>
          </a:p>
          <a:p>
            <a:pPr marL="12065" marR="5080" lvl="1" algn="ctr">
              <a:lnSpc>
                <a:spcPct val="110000"/>
              </a:lnSpc>
              <a:spcBef>
                <a:spcPct val="0"/>
              </a:spcBef>
              <a:defRPr/>
            </a:pPr>
            <a:r>
              <a:rPr lang="es-CO" sz="12000" dirty="0">
                <a:solidFill>
                  <a:prstClr val="black"/>
                </a:solidFill>
                <a:latin typeface="+mj-lt"/>
                <a:ea typeface="Verdana" panose="020B0604030504040204" pitchFamily="34" charset="0"/>
                <a:cs typeface="Arial" panose="020B0604020202020204" pitchFamily="34" charset="0"/>
              </a:rPr>
              <a:t>AGENCIA DE RENOVACIÓN DEL TERRITORIO-ART</a:t>
            </a:r>
          </a:p>
          <a:p>
            <a:endParaRPr lang="es-CO" sz="4400" b="1" dirty="0">
              <a:solidFill>
                <a:schemeClr val="bg1"/>
              </a:solidFill>
            </a:endParaRPr>
          </a:p>
        </p:txBody>
      </p:sp>
      <p:pic>
        <p:nvPicPr>
          <p:cNvPr id="2" name="Imagen 1">
            <a:extLst>
              <a:ext uri="{FF2B5EF4-FFF2-40B4-BE49-F238E27FC236}">
                <a16:creationId xmlns:a16="http://schemas.microsoft.com/office/drawing/2014/main" id="{08F7C533-5DE6-D0AA-B5E3-34DFA805EA55}"/>
              </a:ext>
            </a:extLst>
          </p:cNvPr>
          <p:cNvPicPr>
            <a:picLocks noChangeAspect="1"/>
          </p:cNvPicPr>
          <p:nvPr/>
        </p:nvPicPr>
        <p:blipFill rotWithShape="1">
          <a:blip r:embed="rId2">
            <a:extLst>
              <a:ext uri="{28A0092B-C50C-407E-A947-70E740481C1C}">
                <a14:useLocalDpi xmlns:a14="http://schemas.microsoft.com/office/drawing/2010/main" val="0"/>
              </a:ext>
            </a:extLst>
          </a:blip>
          <a:srcRect t="91013"/>
          <a:stretch/>
        </p:blipFill>
        <p:spPr>
          <a:xfrm>
            <a:off x="4991310" y="6261739"/>
            <a:ext cx="2209380" cy="160233"/>
          </a:xfrm>
          <a:prstGeom prst="rect">
            <a:avLst/>
          </a:prstGeom>
        </p:spPr>
      </p:pic>
      <p:sp>
        <p:nvSpPr>
          <p:cNvPr id="3" name="CuadroTexto 2">
            <a:extLst>
              <a:ext uri="{FF2B5EF4-FFF2-40B4-BE49-F238E27FC236}">
                <a16:creationId xmlns:a16="http://schemas.microsoft.com/office/drawing/2014/main" id="{B3C93159-D750-65CB-13D0-2BBB97777496}"/>
              </a:ext>
            </a:extLst>
          </p:cNvPr>
          <p:cNvSpPr txBox="1"/>
          <p:nvPr/>
        </p:nvSpPr>
        <p:spPr>
          <a:xfrm>
            <a:off x="9411420" y="5141343"/>
            <a:ext cx="2122098" cy="369332"/>
          </a:xfrm>
          <a:prstGeom prst="rect">
            <a:avLst/>
          </a:prstGeom>
          <a:noFill/>
        </p:spPr>
        <p:txBody>
          <a:bodyPr wrap="square" rtlCol="0">
            <a:spAutoFit/>
          </a:bodyPr>
          <a:lstStyle/>
          <a:p>
            <a:pPr algn="r"/>
            <a:r>
              <a:rPr lang="es-ES" dirty="0"/>
              <a:t>Mayo de 2026</a:t>
            </a:r>
            <a:endParaRPr lang="es-CO" dirty="0"/>
          </a:p>
        </p:txBody>
      </p:sp>
    </p:spTree>
    <p:extLst>
      <p:ext uri="{BB962C8B-B14F-4D97-AF65-F5344CB8AC3E}">
        <p14:creationId xmlns:p14="http://schemas.microsoft.com/office/powerpoint/2010/main" val="1482975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o 4">
            <a:extLst>
              <a:ext uri="{FF2B5EF4-FFF2-40B4-BE49-F238E27FC236}">
                <a16:creationId xmlns:a16="http://schemas.microsoft.com/office/drawing/2014/main" id="{63E69E38-3373-44D8-B837-90849A5E5D33}"/>
              </a:ext>
            </a:extLst>
          </p:cNvPr>
          <p:cNvGrpSpPr/>
          <p:nvPr/>
        </p:nvGrpSpPr>
        <p:grpSpPr>
          <a:xfrm>
            <a:off x="1442223" y="174126"/>
            <a:ext cx="9307553" cy="551588"/>
            <a:chOff x="1507273" y="489537"/>
            <a:chExt cx="9307553" cy="551588"/>
          </a:xfrm>
        </p:grpSpPr>
        <p:sp>
          <p:nvSpPr>
            <p:cNvPr id="6" name="CuadroTexto 5">
              <a:extLst>
                <a:ext uri="{FF2B5EF4-FFF2-40B4-BE49-F238E27FC236}">
                  <a16:creationId xmlns:a16="http://schemas.microsoft.com/office/drawing/2014/main" id="{E2C3D530-2F25-40B2-82D4-D27820085693}"/>
                </a:ext>
              </a:extLst>
            </p:cNvPr>
            <p:cNvSpPr txBox="1"/>
            <p:nvPr/>
          </p:nvSpPr>
          <p:spPr>
            <a:xfrm>
              <a:off x="1507273" y="489537"/>
              <a:ext cx="9307553"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strike="noStrike" kern="1200" cap="none" spc="0" normalizeH="0" baseline="0" noProof="0" dirty="0">
                  <a:ln>
                    <a:noFill/>
                  </a:ln>
                  <a:solidFill>
                    <a:srgbClr val="1C1033"/>
                  </a:solidFill>
                  <a:effectLst/>
                  <a:uLnTx/>
                  <a:uFillTx/>
                  <a:latin typeface="Helvetica"/>
                  <a:ea typeface="+mn-ea"/>
                  <a:cs typeface="+mn-cs"/>
                </a:rPr>
                <a:t>RECURSOS </a:t>
              </a:r>
              <a:r>
                <a:rPr kumimoji="0" lang="es-CO" sz="2400" b="1" i="0" u="none" strike="noStrike" kern="1200" cap="none" spc="0" normalizeH="0" baseline="0" noProof="0" dirty="0">
                  <a:ln>
                    <a:noFill/>
                  </a:ln>
                  <a:solidFill>
                    <a:srgbClr val="1C1033"/>
                  </a:solidFill>
                  <a:effectLst/>
                  <a:uLnTx/>
                  <a:uFillTx/>
                  <a:latin typeface="Helvetica"/>
                  <a:ea typeface="+mn-ea"/>
                  <a:cs typeface="+mn-cs"/>
                </a:rPr>
                <a:t>ART – FCP (HISTÓRICO)</a:t>
              </a:r>
            </a:p>
          </p:txBody>
        </p:sp>
        <p:cxnSp>
          <p:nvCxnSpPr>
            <p:cNvPr id="7" name="Conector recto 6">
              <a:extLst>
                <a:ext uri="{FF2B5EF4-FFF2-40B4-BE49-F238E27FC236}">
                  <a16:creationId xmlns:a16="http://schemas.microsoft.com/office/drawing/2014/main" id="{2287B189-A7C7-4F40-A2C0-57F493965921}"/>
                </a:ext>
              </a:extLst>
            </p:cNvPr>
            <p:cNvCxnSpPr>
              <a:cxnSpLocks/>
            </p:cNvCxnSpPr>
            <p:nvPr/>
          </p:nvCxnSpPr>
          <p:spPr>
            <a:xfrm>
              <a:off x="1702016" y="1041125"/>
              <a:ext cx="891806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graphicFrame>
        <p:nvGraphicFramePr>
          <p:cNvPr id="8" name="Tabla 7">
            <a:extLst>
              <a:ext uri="{FF2B5EF4-FFF2-40B4-BE49-F238E27FC236}">
                <a16:creationId xmlns:a16="http://schemas.microsoft.com/office/drawing/2014/main" id="{DD3960AE-61DA-45C2-962A-F22FB6C50E3B}"/>
              </a:ext>
            </a:extLst>
          </p:cNvPr>
          <p:cNvGraphicFramePr>
            <a:graphicFrameLocks noGrp="1"/>
          </p:cNvGraphicFramePr>
          <p:nvPr>
            <p:extLst>
              <p:ext uri="{D42A27DB-BD31-4B8C-83A1-F6EECF244321}">
                <p14:modId xmlns:p14="http://schemas.microsoft.com/office/powerpoint/2010/main" val="3744361138"/>
              </p:ext>
            </p:extLst>
          </p:nvPr>
        </p:nvGraphicFramePr>
        <p:xfrm>
          <a:off x="3273552" y="822585"/>
          <a:ext cx="5910635" cy="4350889"/>
        </p:xfrm>
        <a:graphic>
          <a:graphicData uri="http://schemas.openxmlformats.org/drawingml/2006/table">
            <a:tbl>
              <a:tblPr/>
              <a:tblGrid>
                <a:gridCol w="1984248">
                  <a:extLst>
                    <a:ext uri="{9D8B030D-6E8A-4147-A177-3AD203B41FA5}">
                      <a16:colId xmlns:a16="http://schemas.microsoft.com/office/drawing/2014/main" val="2864352043"/>
                    </a:ext>
                  </a:extLst>
                </a:gridCol>
                <a:gridCol w="1856232">
                  <a:extLst>
                    <a:ext uri="{9D8B030D-6E8A-4147-A177-3AD203B41FA5}">
                      <a16:colId xmlns:a16="http://schemas.microsoft.com/office/drawing/2014/main" val="1906199167"/>
                    </a:ext>
                  </a:extLst>
                </a:gridCol>
                <a:gridCol w="2070155">
                  <a:extLst>
                    <a:ext uri="{9D8B030D-6E8A-4147-A177-3AD203B41FA5}">
                      <a16:colId xmlns:a16="http://schemas.microsoft.com/office/drawing/2014/main" val="343109438"/>
                    </a:ext>
                  </a:extLst>
                </a:gridCol>
              </a:tblGrid>
              <a:tr h="524799">
                <a:tc gridSpan="3">
                  <a:txBody>
                    <a:bodyPr/>
                    <a:lstStyle/>
                    <a:p>
                      <a:pPr algn="ctr" fontAlgn="ctr"/>
                      <a:r>
                        <a:rPr lang="es-ES" sz="1400" b="1" i="0" u="none" strike="noStrike" dirty="0">
                          <a:solidFill>
                            <a:srgbClr val="000000"/>
                          </a:solidFill>
                          <a:effectLst/>
                          <a:latin typeface="+mn-lt"/>
                          <a:cs typeface="Arial" panose="020B0604020202020204" pitchFamily="34" charset="0"/>
                        </a:rPr>
                        <a:t>ASIGNACIÓN HISTÓRICA FCP 2017 A 2025</a:t>
                      </a:r>
                    </a:p>
                    <a:p>
                      <a:pPr algn="ctr" fontAlgn="ctr"/>
                      <a:r>
                        <a:rPr lang="es-ES" sz="1400" b="1" i="0" u="none" strike="noStrike" dirty="0">
                          <a:solidFill>
                            <a:srgbClr val="000000"/>
                          </a:solidFill>
                          <a:effectLst/>
                          <a:latin typeface="+mn-lt"/>
                          <a:cs typeface="Arial" panose="020B0604020202020204" pitchFamily="34" charset="0"/>
                        </a:rPr>
                        <a:t>PRECIOS CORRIENTES</a:t>
                      </a:r>
                    </a:p>
                  </a:txBody>
                  <a:tcPr marL="7620" marR="7620" marT="7620" marB="0" anchor="ctr">
                    <a:lnL>
                      <a:noFill/>
                    </a:lnL>
                    <a:lnR>
                      <a:noFill/>
                    </a:lnR>
                    <a:lnT>
                      <a:noFill/>
                    </a:lnT>
                    <a:lnB w="6350" cap="flat" cmpd="sng" algn="ctr">
                      <a:solidFill>
                        <a:srgbClr val="FFFFFF"/>
                      </a:solidFill>
                      <a:prstDash val="dot"/>
                      <a:round/>
                      <a:headEnd type="none" w="med" len="med"/>
                      <a:tailEnd type="none" w="med" len="med"/>
                    </a:lnB>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11544634"/>
                  </a:ext>
                </a:extLst>
              </a:tr>
              <a:tr h="586090">
                <a:tc>
                  <a:txBody>
                    <a:bodyPr/>
                    <a:lstStyle/>
                    <a:p>
                      <a:pPr algn="ctr" fontAlgn="ctr"/>
                      <a:r>
                        <a:rPr lang="es-CO" sz="1400" b="1" i="0" u="none" strike="noStrike" dirty="0">
                          <a:solidFill>
                            <a:srgbClr val="000000"/>
                          </a:solidFill>
                          <a:effectLst/>
                          <a:latin typeface="+mn-lt"/>
                          <a:cs typeface="Arial" panose="020B0604020202020204" pitchFamily="34" charset="0"/>
                        </a:rPr>
                        <a:t>Año</a:t>
                      </a:r>
                    </a:p>
                  </a:txBody>
                  <a:tcPr marL="7620" marR="7620" marT="7620" marB="0" anchor="ctr">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C000"/>
                    </a:solidFill>
                  </a:tcPr>
                </a:tc>
                <a:tc>
                  <a:txBody>
                    <a:bodyPr/>
                    <a:lstStyle/>
                    <a:p>
                      <a:pPr algn="ctr" fontAlgn="ctr"/>
                      <a:r>
                        <a:rPr lang="es-CO" sz="1400" b="1" i="0" u="none" strike="noStrike" dirty="0">
                          <a:solidFill>
                            <a:srgbClr val="000000"/>
                          </a:solidFill>
                          <a:effectLst/>
                          <a:latin typeface="+mn-lt"/>
                          <a:cs typeface="Arial" panose="020B0604020202020204" pitchFamily="34" charset="0"/>
                        </a:rPr>
                        <a:t>Total Asignado</a:t>
                      </a:r>
                    </a:p>
                  </a:txBody>
                  <a:tcPr marL="7620" marR="7620" marT="7620" marB="0" anchor="ctr">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C000"/>
                    </a:solidFill>
                  </a:tcPr>
                </a:tc>
                <a:tc>
                  <a:txBody>
                    <a:bodyPr/>
                    <a:lstStyle/>
                    <a:p>
                      <a:pPr algn="ctr" fontAlgn="ctr"/>
                      <a:r>
                        <a:rPr lang="es-CO" sz="1400" b="1" i="0" u="none" strike="noStrike" dirty="0">
                          <a:solidFill>
                            <a:srgbClr val="000000"/>
                          </a:solidFill>
                          <a:effectLst/>
                          <a:latin typeface="+mn-lt"/>
                          <a:cs typeface="Arial" panose="020B0604020202020204" pitchFamily="34" charset="0"/>
                        </a:rPr>
                        <a:t>Total comprometido</a:t>
                      </a:r>
                    </a:p>
                  </a:txBody>
                  <a:tcPr marL="7620" marR="7620" marT="7620" marB="0" anchor="ctr">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C000"/>
                    </a:solidFill>
                  </a:tcPr>
                </a:tc>
                <a:extLst>
                  <a:ext uri="{0D108BD9-81ED-4DB2-BD59-A6C34878D82A}">
                    <a16:rowId xmlns:a16="http://schemas.microsoft.com/office/drawing/2014/main" val="3017353925"/>
                  </a:ext>
                </a:extLst>
              </a:tr>
              <a:tr h="324000">
                <a:tc>
                  <a:txBody>
                    <a:bodyPr/>
                    <a:lstStyle/>
                    <a:p>
                      <a:pPr algn="ctr" fontAlgn="ctr"/>
                      <a:r>
                        <a:rPr lang="es-CO" sz="1400" b="0" i="0" u="none" strike="noStrike" dirty="0">
                          <a:solidFill>
                            <a:srgbClr val="000000"/>
                          </a:solidFill>
                          <a:effectLst/>
                          <a:latin typeface="+mn-lt"/>
                          <a:cs typeface="Arial" panose="020B0604020202020204" pitchFamily="34" charset="0"/>
                        </a:rPr>
                        <a:t>2017</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ctr"/>
                      <a:r>
                        <a:rPr lang="es-CO" sz="1400" b="0" i="0" u="none" strike="noStrike" dirty="0">
                          <a:solidFill>
                            <a:srgbClr val="000000"/>
                          </a:solidFill>
                          <a:effectLst/>
                          <a:latin typeface="+mn-lt"/>
                          <a:cs typeface="Arial" panose="020B0604020202020204" pitchFamily="34" charset="0"/>
                        </a:rPr>
                        <a:t>$ 160.000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ctr"/>
                      <a:r>
                        <a:rPr lang="es-CO" sz="1400" b="0" i="0" u="none" strike="noStrike" dirty="0">
                          <a:solidFill>
                            <a:srgbClr val="000000"/>
                          </a:solidFill>
                          <a:effectLst/>
                          <a:latin typeface="+mn-lt"/>
                          <a:cs typeface="Arial" panose="020B0604020202020204" pitchFamily="34" charset="0"/>
                        </a:rPr>
                        <a:t>$ 56.022</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961797306"/>
                  </a:ext>
                </a:extLst>
              </a:tr>
              <a:tr h="324000">
                <a:tc>
                  <a:txBody>
                    <a:bodyPr/>
                    <a:lstStyle/>
                    <a:p>
                      <a:pPr algn="ctr" fontAlgn="ctr"/>
                      <a:r>
                        <a:rPr lang="es-CO" sz="1400" b="0" i="0" u="none" strike="noStrike" dirty="0">
                          <a:solidFill>
                            <a:srgbClr val="000000"/>
                          </a:solidFill>
                          <a:effectLst/>
                          <a:latin typeface="+mn-lt"/>
                          <a:cs typeface="Arial" panose="020B0604020202020204" pitchFamily="34" charset="0"/>
                        </a:rPr>
                        <a:t>2018</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ctr"/>
                      <a:r>
                        <a:rPr lang="es-CO" sz="1400" b="0" i="0" u="none" strike="noStrike" dirty="0">
                          <a:solidFill>
                            <a:srgbClr val="000000"/>
                          </a:solidFill>
                          <a:effectLst/>
                          <a:latin typeface="+mn-lt"/>
                          <a:cs typeface="Arial" panose="020B0604020202020204" pitchFamily="34" charset="0"/>
                        </a:rPr>
                        <a:t>$ 240.334</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ctr"/>
                      <a:r>
                        <a:rPr lang="es-CO" sz="1400" b="0" i="0" u="none" strike="noStrike" dirty="0">
                          <a:solidFill>
                            <a:srgbClr val="000000"/>
                          </a:solidFill>
                          <a:effectLst/>
                          <a:latin typeface="+mn-lt"/>
                          <a:cs typeface="Arial" panose="020B0604020202020204" pitchFamily="34" charset="0"/>
                        </a:rPr>
                        <a:t>$ 141.436</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026585081"/>
                  </a:ext>
                </a:extLst>
              </a:tr>
              <a:tr h="324000">
                <a:tc>
                  <a:txBody>
                    <a:bodyPr/>
                    <a:lstStyle/>
                    <a:p>
                      <a:pPr algn="ctr" fontAlgn="ctr"/>
                      <a:r>
                        <a:rPr lang="es-CO" sz="1400" b="0" i="0" u="none" strike="noStrike" dirty="0">
                          <a:solidFill>
                            <a:srgbClr val="000000"/>
                          </a:solidFill>
                          <a:effectLst/>
                          <a:latin typeface="+mn-lt"/>
                          <a:cs typeface="Arial" panose="020B0604020202020204" pitchFamily="34" charset="0"/>
                        </a:rPr>
                        <a:t>2019</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ctr"/>
                      <a:r>
                        <a:rPr lang="es-CO" sz="1400" b="0" i="0" u="none" strike="noStrike" dirty="0">
                          <a:solidFill>
                            <a:srgbClr val="000000"/>
                          </a:solidFill>
                          <a:effectLst/>
                          <a:latin typeface="+mn-lt"/>
                          <a:cs typeface="Arial" panose="020B0604020202020204" pitchFamily="34" charset="0"/>
                        </a:rPr>
                        <a:t>$ 0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ctr"/>
                      <a:r>
                        <a:rPr lang="es-CO" sz="1400" b="0" i="0" u="none" strike="noStrike" dirty="0">
                          <a:solidFill>
                            <a:srgbClr val="000000"/>
                          </a:solidFill>
                          <a:effectLst/>
                          <a:latin typeface="+mn-lt"/>
                          <a:cs typeface="Arial" panose="020B0604020202020204" pitchFamily="34" charset="0"/>
                        </a:rPr>
                        <a:t>$ 96.188</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156971425"/>
                  </a:ext>
                </a:extLst>
              </a:tr>
              <a:tr h="324000">
                <a:tc>
                  <a:txBody>
                    <a:bodyPr/>
                    <a:lstStyle/>
                    <a:p>
                      <a:pPr algn="ctr" fontAlgn="ctr"/>
                      <a:r>
                        <a:rPr lang="es-CO" sz="1400" b="0" i="0" u="none" strike="noStrike" dirty="0">
                          <a:solidFill>
                            <a:srgbClr val="000000"/>
                          </a:solidFill>
                          <a:effectLst/>
                          <a:latin typeface="+mn-lt"/>
                          <a:cs typeface="Arial" panose="020B0604020202020204" pitchFamily="34" charset="0"/>
                        </a:rPr>
                        <a:t>2020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ctr"/>
                      <a:r>
                        <a:rPr lang="es-CO" sz="1400" b="0" i="0" u="none" strike="noStrike" dirty="0">
                          <a:solidFill>
                            <a:srgbClr val="000000"/>
                          </a:solidFill>
                          <a:effectLst/>
                          <a:latin typeface="+mn-lt"/>
                          <a:cs typeface="Arial" panose="020B0604020202020204" pitchFamily="34" charset="0"/>
                        </a:rPr>
                        <a:t>$ 52.000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ctr"/>
                      <a:r>
                        <a:rPr lang="es-CO" sz="1400" b="0" i="0" u="none" strike="noStrike" dirty="0">
                          <a:solidFill>
                            <a:srgbClr val="000000"/>
                          </a:solidFill>
                          <a:effectLst/>
                          <a:latin typeface="+mn-lt"/>
                          <a:cs typeface="Arial" panose="020B0604020202020204" pitchFamily="34" charset="0"/>
                        </a:rPr>
                        <a:t>$ 108.897</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2836956180"/>
                  </a:ext>
                </a:extLst>
              </a:tr>
              <a:tr h="324000">
                <a:tc>
                  <a:txBody>
                    <a:bodyPr/>
                    <a:lstStyle/>
                    <a:p>
                      <a:pPr algn="ctr" fontAlgn="ctr"/>
                      <a:r>
                        <a:rPr lang="es-CO" sz="1400" b="0" i="0" u="none" strike="noStrike" dirty="0">
                          <a:solidFill>
                            <a:srgbClr val="000000"/>
                          </a:solidFill>
                          <a:effectLst/>
                          <a:latin typeface="+mn-lt"/>
                          <a:cs typeface="Arial" panose="020B0604020202020204" pitchFamily="34" charset="0"/>
                        </a:rPr>
                        <a:t>2021</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ctr"/>
                      <a:r>
                        <a:rPr lang="es-CO" sz="1400" b="0" i="0" u="none" strike="noStrike" dirty="0">
                          <a:solidFill>
                            <a:srgbClr val="000000"/>
                          </a:solidFill>
                          <a:effectLst/>
                          <a:latin typeface="+mn-lt"/>
                          <a:cs typeface="Arial" panose="020B0604020202020204" pitchFamily="34" charset="0"/>
                        </a:rPr>
                        <a:t>$ 162.046</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ctr"/>
                      <a:r>
                        <a:rPr lang="es-CO" sz="1400" b="0" i="0" u="none" strike="noStrike" dirty="0">
                          <a:solidFill>
                            <a:srgbClr val="000000"/>
                          </a:solidFill>
                          <a:effectLst/>
                          <a:latin typeface="+mn-lt"/>
                          <a:cs typeface="Arial" panose="020B0604020202020204" pitchFamily="34" charset="0"/>
                        </a:rPr>
                        <a:t>$ 97.532</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512331823"/>
                  </a:ext>
                </a:extLst>
              </a:tr>
              <a:tr h="324000">
                <a:tc>
                  <a:txBody>
                    <a:bodyPr/>
                    <a:lstStyle/>
                    <a:p>
                      <a:pPr algn="ctr" fontAlgn="ctr"/>
                      <a:r>
                        <a:rPr lang="es-CO" sz="1400" b="0" i="0" u="none" strike="noStrike" dirty="0">
                          <a:solidFill>
                            <a:srgbClr val="000000"/>
                          </a:solidFill>
                          <a:effectLst/>
                          <a:latin typeface="+mn-lt"/>
                          <a:cs typeface="Arial" panose="020B0604020202020204" pitchFamily="34" charset="0"/>
                        </a:rPr>
                        <a:t>2022</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ctr"/>
                      <a:r>
                        <a:rPr lang="es-CO" sz="1400" b="0" i="0" u="none" strike="noStrike" dirty="0">
                          <a:solidFill>
                            <a:srgbClr val="000000"/>
                          </a:solidFill>
                          <a:effectLst/>
                          <a:latin typeface="+mn-lt"/>
                          <a:cs typeface="Arial" panose="020B0604020202020204" pitchFamily="34" charset="0"/>
                        </a:rPr>
                        <a:t>$ 153.721</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ctr"/>
                      <a:r>
                        <a:rPr lang="es-CO" sz="1400" b="0" i="0" u="none" strike="noStrike" dirty="0">
                          <a:solidFill>
                            <a:srgbClr val="000000"/>
                          </a:solidFill>
                          <a:effectLst/>
                          <a:latin typeface="+mn-lt"/>
                          <a:cs typeface="Arial" panose="020B0604020202020204" pitchFamily="34" charset="0"/>
                        </a:rPr>
                        <a:t>$ 73.826</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633034922"/>
                  </a:ext>
                </a:extLst>
              </a:tr>
              <a:tr h="324000">
                <a:tc>
                  <a:txBody>
                    <a:bodyPr/>
                    <a:lstStyle/>
                    <a:p>
                      <a:pPr algn="ctr" fontAlgn="ctr"/>
                      <a:r>
                        <a:rPr lang="es-CO" sz="1400" b="0" i="0" u="none" strike="noStrike" dirty="0">
                          <a:solidFill>
                            <a:srgbClr val="000000"/>
                          </a:solidFill>
                          <a:effectLst/>
                          <a:latin typeface="+mn-lt"/>
                          <a:cs typeface="Arial" panose="020B0604020202020204" pitchFamily="34" charset="0"/>
                        </a:rPr>
                        <a:t>2023</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8CBAD"/>
                    </a:solidFill>
                  </a:tcPr>
                </a:tc>
                <a:tc>
                  <a:txBody>
                    <a:bodyPr/>
                    <a:lstStyle/>
                    <a:p>
                      <a:pPr algn="r" fontAlgn="ctr"/>
                      <a:r>
                        <a:rPr lang="es-CO" sz="1400" b="0" i="0" u="none" strike="noStrike" dirty="0">
                          <a:solidFill>
                            <a:srgbClr val="000000"/>
                          </a:solidFill>
                          <a:effectLst/>
                          <a:latin typeface="+mn-lt"/>
                          <a:cs typeface="Arial" panose="020B0604020202020204" pitchFamily="34" charset="0"/>
                        </a:rPr>
                        <a:t>* $ 389.045</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8CBAD"/>
                    </a:solidFill>
                  </a:tcPr>
                </a:tc>
                <a:tc>
                  <a:txBody>
                    <a:bodyPr/>
                    <a:lstStyle/>
                    <a:p>
                      <a:pPr algn="r" fontAlgn="ctr"/>
                      <a:r>
                        <a:rPr lang="es-CO" sz="1400" b="0" i="0" u="none" strike="noStrike" dirty="0">
                          <a:solidFill>
                            <a:srgbClr val="000000"/>
                          </a:solidFill>
                          <a:effectLst/>
                          <a:latin typeface="+mn-lt"/>
                          <a:cs typeface="Arial" panose="020B0604020202020204" pitchFamily="34" charset="0"/>
                        </a:rPr>
                        <a:t>$ 146.143</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8CBAD"/>
                    </a:solidFill>
                  </a:tcPr>
                </a:tc>
                <a:extLst>
                  <a:ext uri="{0D108BD9-81ED-4DB2-BD59-A6C34878D82A}">
                    <a16:rowId xmlns:a16="http://schemas.microsoft.com/office/drawing/2014/main" val="2628645011"/>
                  </a:ext>
                </a:extLst>
              </a:tr>
              <a:tr h="324000">
                <a:tc>
                  <a:txBody>
                    <a:bodyPr/>
                    <a:lstStyle/>
                    <a:p>
                      <a:pPr algn="ctr" fontAlgn="ctr"/>
                      <a:r>
                        <a:rPr lang="es-CO" sz="1400" b="0" i="0" u="none" strike="noStrike" dirty="0">
                          <a:solidFill>
                            <a:srgbClr val="000000"/>
                          </a:solidFill>
                          <a:effectLst/>
                          <a:latin typeface="+mn-lt"/>
                          <a:cs typeface="Arial" panose="020B0604020202020204" pitchFamily="34" charset="0"/>
                        </a:rPr>
                        <a:t>2024</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ctr"/>
                      <a:r>
                        <a:rPr lang="es-CO" sz="1400" b="0" i="0" u="none" strike="noStrike">
                          <a:solidFill>
                            <a:srgbClr val="000000"/>
                          </a:solidFill>
                          <a:effectLst/>
                          <a:latin typeface="+mn-lt"/>
                          <a:cs typeface="Arial" panose="020B0604020202020204" pitchFamily="34" charset="0"/>
                        </a:rPr>
                        <a:t>$ 51.000</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ctr"/>
                      <a:r>
                        <a:rPr lang="es-CO" sz="1400" b="0" i="0" u="none" strike="noStrike" dirty="0">
                          <a:solidFill>
                            <a:srgbClr val="000000"/>
                          </a:solidFill>
                          <a:effectLst/>
                          <a:latin typeface="+mn-lt"/>
                          <a:cs typeface="Arial" panose="020B0604020202020204" pitchFamily="34" charset="0"/>
                        </a:rPr>
                        <a:t>$ 430.483</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637010778"/>
                  </a:ext>
                </a:extLst>
              </a:tr>
              <a:tr h="324000">
                <a:tc>
                  <a:txBody>
                    <a:bodyPr/>
                    <a:lstStyle/>
                    <a:p>
                      <a:pPr algn="ctr" fontAlgn="ctr"/>
                      <a:r>
                        <a:rPr lang="es-CO" sz="1400" b="0" i="0" u="none" strike="noStrike" dirty="0">
                          <a:solidFill>
                            <a:srgbClr val="000000"/>
                          </a:solidFill>
                          <a:effectLst/>
                          <a:latin typeface="+mn-lt"/>
                          <a:cs typeface="Arial" panose="020B0604020202020204" pitchFamily="34" charset="0"/>
                        </a:rPr>
                        <a:t>2025</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r" fontAlgn="ctr"/>
                      <a:r>
                        <a:rPr lang="es-CO" sz="1400" b="0" i="0" u="none" strike="noStrike">
                          <a:solidFill>
                            <a:srgbClr val="000000"/>
                          </a:solidFill>
                          <a:effectLst/>
                          <a:latin typeface="+mn-lt"/>
                          <a:cs typeface="Arial" panose="020B0604020202020204" pitchFamily="34" charset="0"/>
                        </a:rPr>
                        <a:t>$ 190.695</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FFFFFF"/>
                      </a:solidFill>
                      <a:prstDash val="dot"/>
                      <a:round/>
                      <a:headEnd type="none" w="med" len="med"/>
                      <a:tailEnd type="none" w="med" len="med"/>
                    </a:lnB>
                  </a:tcPr>
                </a:tc>
                <a:tc>
                  <a:txBody>
                    <a:bodyPr/>
                    <a:lstStyle/>
                    <a:p>
                      <a:pPr algn="r" fontAlgn="ctr"/>
                      <a:r>
                        <a:rPr lang="es-CO" sz="1400" b="0" i="0" u="none" strike="noStrike" dirty="0">
                          <a:solidFill>
                            <a:srgbClr val="000000"/>
                          </a:solidFill>
                          <a:effectLst/>
                          <a:latin typeface="+mn-lt"/>
                          <a:cs typeface="Arial" panose="020B0604020202020204" pitchFamily="34" charset="0"/>
                        </a:rPr>
                        <a:t>$ 210.533</a:t>
                      </a:r>
                    </a:p>
                  </a:txBody>
                  <a:tcPr marL="7620" marR="7620" marT="762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FFFFFF"/>
                      </a:solidFill>
                      <a:prstDash val="dot"/>
                      <a:round/>
                      <a:headEnd type="none" w="med" len="med"/>
                      <a:tailEnd type="none" w="med" len="med"/>
                    </a:lnB>
                  </a:tcPr>
                </a:tc>
                <a:extLst>
                  <a:ext uri="{0D108BD9-81ED-4DB2-BD59-A6C34878D82A}">
                    <a16:rowId xmlns:a16="http://schemas.microsoft.com/office/drawing/2014/main" val="1522885133"/>
                  </a:ext>
                </a:extLst>
              </a:tr>
              <a:tr h="324000">
                <a:tc>
                  <a:txBody>
                    <a:bodyPr/>
                    <a:lstStyle/>
                    <a:p>
                      <a:pPr algn="ctr" fontAlgn="ctr"/>
                      <a:r>
                        <a:rPr lang="es-CO" sz="1400" b="1" i="0" u="none" strike="noStrike" dirty="0">
                          <a:solidFill>
                            <a:srgbClr val="000000"/>
                          </a:solidFill>
                          <a:effectLst/>
                          <a:latin typeface="+mn-lt"/>
                          <a:cs typeface="Arial" panose="020B0604020202020204" pitchFamily="34" charset="0"/>
                        </a:rPr>
                        <a:t>TOTAL</a:t>
                      </a:r>
                    </a:p>
                  </a:txBody>
                  <a:tcPr marL="7620" marR="7620" marT="7620" marB="0" anchor="ctr">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DF79"/>
                    </a:solidFill>
                  </a:tcPr>
                </a:tc>
                <a:tc>
                  <a:txBody>
                    <a:bodyPr/>
                    <a:lstStyle/>
                    <a:p>
                      <a:pPr algn="r" fontAlgn="ctr"/>
                      <a:r>
                        <a:rPr lang="es-CO" sz="1400" b="1" i="0" u="none" strike="noStrike" dirty="0">
                          <a:solidFill>
                            <a:srgbClr val="000000"/>
                          </a:solidFill>
                          <a:effectLst/>
                          <a:latin typeface="+mn-lt"/>
                          <a:cs typeface="Arial" panose="020B0604020202020204" pitchFamily="34" charset="0"/>
                        </a:rPr>
                        <a:t>$ 1.398.841</a:t>
                      </a:r>
                    </a:p>
                  </a:txBody>
                  <a:tcPr marL="7620" marR="7620" marT="7620" marB="0" anchor="ctr">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DF79"/>
                    </a:solidFill>
                  </a:tcPr>
                </a:tc>
                <a:tc>
                  <a:txBody>
                    <a:bodyPr/>
                    <a:lstStyle/>
                    <a:p>
                      <a:pPr algn="r" fontAlgn="ctr"/>
                      <a:r>
                        <a:rPr lang="es-CO" sz="1400" b="1" i="0" u="none" strike="noStrike" dirty="0">
                          <a:solidFill>
                            <a:srgbClr val="000000"/>
                          </a:solidFill>
                          <a:effectLst/>
                          <a:latin typeface="+mn-lt"/>
                          <a:cs typeface="Arial" panose="020B0604020202020204" pitchFamily="34" charset="0"/>
                        </a:rPr>
                        <a:t>$ 1.361.060</a:t>
                      </a:r>
                    </a:p>
                  </a:txBody>
                  <a:tcPr marL="7620" marR="7620" marT="7620" marB="0" anchor="ctr">
                    <a:lnL w="6350" cap="flat" cmpd="sng" algn="ctr">
                      <a:solidFill>
                        <a:srgbClr val="FFFFFF"/>
                      </a:solidFill>
                      <a:prstDash val="dot"/>
                      <a:round/>
                      <a:headEnd type="none" w="med" len="med"/>
                      <a:tailEnd type="none" w="med" len="med"/>
                    </a:lnL>
                    <a:lnR w="6350" cap="flat" cmpd="sng" algn="ctr">
                      <a:solidFill>
                        <a:srgbClr val="FFFFFF"/>
                      </a:solidFill>
                      <a:prstDash val="dot"/>
                      <a:round/>
                      <a:headEnd type="none" w="med" len="med"/>
                      <a:tailEnd type="none" w="med" len="med"/>
                    </a:lnR>
                    <a:lnT w="6350" cap="flat" cmpd="sng" algn="ctr">
                      <a:solidFill>
                        <a:srgbClr val="FFFFFF"/>
                      </a:solidFill>
                      <a:prstDash val="dot"/>
                      <a:round/>
                      <a:headEnd type="none" w="med" len="med"/>
                      <a:tailEnd type="none" w="med" len="med"/>
                    </a:lnT>
                    <a:lnB w="6350" cap="flat" cmpd="sng" algn="ctr">
                      <a:solidFill>
                        <a:srgbClr val="FFFFFF"/>
                      </a:solidFill>
                      <a:prstDash val="dot"/>
                      <a:round/>
                      <a:headEnd type="none" w="med" len="med"/>
                      <a:tailEnd type="none" w="med" len="med"/>
                    </a:lnB>
                    <a:solidFill>
                      <a:srgbClr val="FFDF79"/>
                    </a:solidFill>
                  </a:tcPr>
                </a:tc>
                <a:extLst>
                  <a:ext uri="{0D108BD9-81ED-4DB2-BD59-A6C34878D82A}">
                    <a16:rowId xmlns:a16="http://schemas.microsoft.com/office/drawing/2014/main" val="3728889917"/>
                  </a:ext>
                </a:extLst>
              </a:tr>
            </a:tbl>
          </a:graphicData>
        </a:graphic>
      </p:graphicFrame>
      <p:sp>
        <p:nvSpPr>
          <p:cNvPr id="9" name="CuadroTexto 8">
            <a:extLst>
              <a:ext uri="{FF2B5EF4-FFF2-40B4-BE49-F238E27FC236}">
                <a16:creationId xmlns:a16="http://schemas.microsoft.com/office/drawing/2014/main" id="{2491F11C-B674-4750-9D05-AFD8CB9D93AB}"/>
              </a:ext>
            </a:extLst>
          </p:cNvPr>
          <p:cNvSpPr txBox="1"/>
          <p:nvPr/>
        </p:nvSpPr>
        <p:spPr>
          <a:xfrm>
            <a:off x="1964828" y="5574923"/>
            <a:ext cx="7512725" cy="886205"/>
          </a:xfrm>
          <a:prstGeom prst="rect">
            <a:avLst/>
          </a:prstGeom>
          <a:noFill/>
        </p:spPr>
        <p:txBody>
          <a:bodyPr wrap="square">
            <a:spAutoFit/>
          </a:bodyPr>
          <a:lstStyle/>
          <a:p>
            <a:pPr algn="ctr">
              <a:lnSpc>
                <a:spcPct val="120000"/>
              </a:lnSpc>
            </a:pPr>
            <a:r>
              <a:rPr lang="es-CO" sz="1100" dirty="0"/>
              <a:t>* Recursos asignados inicialmente $687.000 millones ($633.000 inversión + $54.000 funcionamiento).</a:t>
            </a:r>
          </a:p>
          <a:p>
            <a:pPr algn="ctr">
              <a:lnSpc>
                <a:spcPct val="120000"/>
              </a:lnSpc>
            </a:pPr>
            <a:r>
              <a:rPr lang="es-CO" sz="1100" dirty="0"/>
              <a:t>De los $633.000 millones de inversión, se presentó una desapropiación de $297.955 millones, quedando $335.045 millones comprometidos sin respaldo presupuestal al no constituirse el valor líquido cero, sin afectar los $54.000 millones de funcionamiento para un total asignado de $389.045 millones.</a:t>
            </a:r>
          </a:p>
        </p:txBody>
      </p:sp>
      <p:sp>
        <p:nvSpPr>
          <p:cNvPr id="10" name="Rectángulo: esquinas redondeadas 9">
            <a:extLst>
              <a:ext uri="{FF2B5EF4-FFF2-40B4-BE49-F238E27FC236}">
                <a16:creationId xmlns:a16="http://schemas.microsoft.com/office/drawing/2014/main" id="{CD0AD5E6-55DB-4AA6-BA82-B151D22DD437}"/>
              </a:ext>
            </a:extLst>
          </p:cNvPr>
          <p:cNvSpPr/>
          <p:nvPr/>
        </p:nvSpPr>
        <p:spPr>
          <a:xfrm>
            <a:off x="2070340" y="5478053"/>
            <a:ext cx="7407213" cy="1060767"/>
          </a:xfrm>
          <a:prstGeom prst="roundRect">
            <a:avLst/>
          </a:prstGeom>
          <a:noFill/>
          <a:ln w="19050">
            <a:solidFill>
              <a:schemeClr val="accent4">
                <a:lumMod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accent4">
                  <a:lumMod val="50000"/>
                </a:schemeClr>
              </a:solidFill>
            </a:endParaRPr>
          </a:p>
        </p:txBody>
      </p:sp>
      <p:sp>
        <p:nvSpPr>
          <p:cNvPr id="11" name="CuadroTexto 10">
            <a:extLst>
              <a:ext uri="{FF2B5EF4-FFF2-40B4-BE49-F238E27FC236}">
                <a16:creationId xmlns:a16="http://schemas.microsoft.com/office/drawing/2014/main" id="{8F342167-9851-4FC5-BCA8-8B9576360C12}"/>
              </a:ext>
            </a:extLst>
          </p:cNvPr>
          <p:cNvSpPr txBox="1"/>
          <p:nvPr/>
        </p:nvSpPr>
        <p:spPr>
          <a:xfrm>
            <a:off x="3154794" y="5197188"/>
            <a:ext cx="1786703" cy="369332"/>
          </a:xfrm>
          <a:prstGeom prst="rect">
            <a:avLst/>
          </a:prstGeom>
          <a:noFill/>
        </p:spPr>
        <p:txBody>
          <a:bodyPr wrap="square" rtlCol="0">
            <a:spAutoFit/>
          </a:bodyPr>
          <a:lstStyle/>
          <a:p>
            <a:r>
              <a:rPr lang="es-ES" sz="800" dirty="0"/>
              <a:t>Corte 31 de diciembre de 2025 </a:t>
            </a:r>
            <a:endParaRPr lang="es-CO" sz="800" dirty="0">
              <a:latin typeface="Arial" panose="020B0604020202020204" pitchFamily="34" charset="0"/>
              <a:cs typeface="Arial" panose="020B0604020202020204" pitchFamily="34" charset="0"/>
            </a:endParaRPr>
          </a:p>
          <a:p>
            <a:endParaRPr lang="es-CO" sz="1000" dirty="0">
              <a:latin typeface="Arial" panose="020B0604020202020204" pitchFamily="34" charset="0"/>
              <a:cs typeface="Arial" panose="020B0604020202020204" pitchFamily="34" charset="0"/>
            </a:endParaRPr>
          </a:p>
        </p:txBody>
      </p:sp>
      <p:sp>
        <p:nvSpPr>
          <p:cNvPr id="12" name="CuadroTexto 11">
            <a:extLst>
              <a:ext uri="{FF2B5EF4-FFF2-40B4-BE49-F238E27FC236}">
                <a16:creationId xmlns:a16="http://schemas.microsoft.com/office/drawing/2014/main" id="{6129C287-9912-4C54-9FA1-848EBD2E4C5E}"/>
              </a:ext>
            </a:extLst>
          </p:cNvPr>
          <p:cNvSpPr txBox="1"/>
          <p:nvPr/>
        </p:nvSpPr>
        <p:spPr>
          <a:xfrm>
            <a:off x="7812655" y="5197188"/>
            <a:ext cx="1664898" cy="369332"/>
          </a:xfrm>
          <a:prstGeom prst="rect">
            <a:avLst/>
          </a:prstGeom>
          <a:noFill/>
        </p:spPr>
        <p:txBody>
          <a:bodyPr wrap="square" rtlCol="0">
            <a:spAutoFit/>
          </a:bodyPr>
          <a:lstStyle/>
          <a:p>
            <a:r>
              <a:rPr lang="es-CO" sz="800" dirty="0">
                <a:latin typeface="Arial" panose="020B0604020202020204" pitchFamily="34" charset="0"/>
                <a:cs typeface="Arial" panose="020B0604020202020204" pitchFamily="34" charset="0"/>
              </a:rPr>
              <a:t>Cifras en millones de pesos</a:t>
            </a:r>
          </a:p>
          <a:p>
            <a:endParaRPr lang="es-CO"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7809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7">
            <a:extLst>
              <a:ext uri="{FF2B5EF4-FFF2-40B4-BE49-F238E27FC236}">
                <a16:creationId xmlns:a16="http://schemas.microsoft.com/office/drawing/2014/main" id="{B8DB0837-5E61-4BDD-93F7-E7BB77E98F0A}"/>
              </a:ext>
            </a:extLst>
          </p:cNvPr>
          <p:cNvGrpSpPr/>
          <p:nvPr/>
        </p:nvGrpSpPr>
        <p:grpSpPr>
          <a:xfrm>
            <a:off x="0" y="200758"/>
            <a:ext cx="9939838" cy="400110"/>
            <a:chOff x="1702016" y="452961"/>
            <a:chExt cx="10380241" cy="400110"/>
          </a:xfrm>
        </p:grpSpPr>
        <p:sp>
          <p:nvSpPr>
            <p:cNvPr id="11" name="CuadroTexto 10">
              <a:extLst>
                <a:ext uri="{FF2B5EF4-FFF2-40B4-BE49-F238E27FC236}">
                  <a16:creationId xmlns:a16="http://schemas.microsoft.com/office/drawing/2014/main" id="{DF95DAF5-1322-4381-94C0-9B8ECFC2C0AD}"/>
                </a:ext>
              </a:extLst>
            </p:cNvPr>
            <p:cNvSpPr txBox="1"/>
            <p:nvPr/>
          </p:nvSpPr>
          <p:spPr>
            <a:xfrm>
              <a:off x="2774705" y="452961"/>
              <a:ext cx="9307552" cy="400110"/>
            </a:xfrm>
            <a:prstGeom prst="rect">
              <a:avLst/>
            </a:prstGeom>
            <a:noFill/>
          </p:spPr>
          <p:txBody>
            <a:bodyPr wrap="square">
              <a:spAutoFit/>
            </a:bodyPr>
            <a:lstStyle/>
            <a:p>
              <a:pPr algn="ctr" defTabSz="685783">
                <a:defRPr/>
              </a:pPr>
              <a:r>
                <a:rPr lang="es-CO" sz="2000" b="1" dirty="0">
                  <a:solidFill>
                    <a:srgbClr val="1C1033"/>
                  </a:solidFill>
                  <a:latin typeface="Helvetica"/>
                </a:rPr>
                <a:t>DIFICULTADES FINANCIERAS – SUBCUENTA PDET</a:t>
              </a:r>
            </a:p>
          </p:txBody>
        </p:sp>
        <p:cxnSp>
          <p:nvCxnSpPr>
            <p:cNvPr id="12" name="Conector recto 11">
              <a:extLst>
                <a:ext uri="{FF2B5EF4-FFF2-40B4-BE49-F238E27FC236}">
                  <a16:creationId xmlns:a16="http://schemas.microsoft.com/office/drawing/2014/main" id="{F073F101-7567-4304-96C3-F01EE51C909A}"/>
                </a:ext>
              </a:extLst>
            </p:cNvPr>
            <p:cNvCxnSpPr>
              <a:cxnSpLocks/>
            </p:cNvCxnSpPr>
            <p:nvPr/>
          </p:nvCxnSpPr>
          <p:spPr>
            <a:xfrm>
              <a:off x="1702016" y="841620"/>
              <a:ext cx="891806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6" name="CuadroTexto 5">
            <a:extLst>
              <a:ext uri="{FF2B5EF4-FFF2-40B4-BE49-F238E27FC236}">
                <a16:creationId xmlns:a16="http://schemas.microsoft.com/office/drawing/2014/main" id="{0DC5BB65-7797-4BF2-8535-BD9443BF8F82}"/>
              </a:ext>
            </a:extLst>
          </p:cNvPr>
          <p:cNvSpPr txBox="1"/>
          <p:nvPr/>
        </p:nvSpPr>
        <p:spPr>
          <a:xfrm>
            <a:off x="914401" y="989527"/>
            <a:ext cx="10514222" cy="5216813"/>
          </a:xfrm>
          <a:prstGeom prst="rect">
            <a:avLst/>
          </a:prstGeom>
          <a:solidFill>
            <a:schemeClr val="bg1"/>
          </a:solidFill>
        </p:spPr>
        <p:txBody>
          <a:bodyPr wrap="square" rtlCol="0">
            <a:spAutoFit/>
          </a:bodyPr>
          <a:lstStyle/>
          <a:p>
            <a:pPr algn="just"/>
            <a:r>
              <a:rPr lang="es-ES" sz="1600" dirty="0">
                <a:latin typeface="Helvetica (Cuerpo)"/>
              </a:rPr>
              <a:t>En los últimos años, los recursos que tradicionalmente han financiado a la Agencia de Renovación del Territorio – ART, a través de la </a:t>
            </a:r>
            <a:r>
              <a:rPr lang="es-ES" sz="1600" b="1" dirty="0">
                <a:latin typeface="Helvetica (Cuerpo)"/>
              </a:rPr>
              <a:t>Subcuenta PDET del Fondo Colombia en Paz</a:t>
            </a:r>
            <a:r>
              <a:rPr lang="es-ES" sz="1600" dirty="0">
                <a:latin typeface="Helvetica (Cuerpo)"/>
              </a:rPr>
              <a:t>, se han visto </a:t>
            </a:r>
            <a:r>
              <a:rPr lang="es-ES" sz="1600" b="1" dirty="0">
                <a:latin typeface="Helvetica (Cuerpo)"/>
              </a:rPr>
              <a:t>gravemente afectados</a:t>
            </a:r>
            <a:r>
              <a:rPr lang="es-ES" sz="1600" dirty="0">
                <a:latin typeface="Helvetica (Cuerpo)"/>
              </a:rPr>
              <a:t>, comprometiendo la sostenibilidad operativa y la ejecución de proyectos estratégicos del Acuerdo de Paz.</a:t>
            </a:r>
          </a:p>
          <a:p>
            <a:pPr algn="just"/>
            <a:endParaRPr lang="es-ES" sz="1600" dirty="0">
              <a:latin typeface="Helvetica (Cuerpo)"/>
              <a:cs typeface="Arial" panose="020B0604020202020204" pitchFamily="34" charset="0"/>
            </a:endParaRPr>
          </a:p>
          <a:p>
            <a:r>
              <a:rPr lang="es-ES" b="1" dirty="0">
                <a:latin typeface="Helvetica (Cuerpo)"/>
              </a:rPr>
              <a:t>Hechos Críticos</a:t>
            </a:r>
          </a:p>
          <a:p>
            <a:endParaRPr lang="es-ES" b="1" dirty="0">
              <a:latin typeface="Helvetica (Cuerpo)"/>
            </a:endParaRPr>
          </a:p>
          <a:p>
            <a:pPr lvl="1" algn="just">
              <a:spcAft>
                <a:spcPts val="200"/>
              </a:spcAft>
            </a:pPr>
            <a:r>
              <a:rPr lang="es-ES" sz="1600" b="1" u="sng" dirty="0">
                <a:latin typeface="Helvetica (Cuerpo)"/>
              </a:rPr>
              <a:t>No se asignaron recursos de inversión para la subcuenta PDET</a:t>
            </a:r>
            <a:r>
              <a:rPr lang="es-ES" sz="1600" dirty="0">
                <a:latin typeface="Helvetica (Cuerpo)"/>
              </a:rPr>
              <a:t>, respecto de recursos para la línea de acción “Apoyo a la Gestión Territorial”, se asignaron </a:t>
            </a:r>
            <a:r>
              <a:rPr lang="es-CO" sz="1600" b="1" dirty="0">
                <a:solidFill>
                  <a:srgbClr val="000000"/>
                </a:solidFill>
                <a:latin typeface="Helvetica (Cuerpo)"/>
                <a:ea typeface="Arial Narrow" panose="020B0606020202030204" pitchFamily="34" charset="0"/>
                <a:cs typeface="Arial Narrow" panose="020B0606020202030204" pitchFamily="34" charset="0"/>
              </a:rPr>
              <a:t>$59.000 millones.</a:t>
            </a:r>
            <a:endParaRPr lang="es-CO" sz="1600" dirty="0">
              <a:latin typeface="Helvetica (Cuerpo)"/>
              <a:cs typeface="Arial" panose="020B0604020202020204" pitchFamily="34" charset="0"/>
            </a:endParaRPr>
          </a:p>
          <a:p>
            <a:pPr algn="just"/>
            <a:endParaRPr lang="es-ES" b="1" dirty="0">
              <a:latin typeface="Helvetica (Cuerpo)"/>
            </a:endParaRPr>
          </a:p>
          <a:p>
            <a:pPr lvl="1" algn="just">
              <a:spcAft>
                <a:spcPts val="200"/>
              </a:spcAft>
            </a:pPr>
            <a:r>
              <a:rPr lang="es-ES" sz="1600" dirty="0">
                <a:latin typeface="Helvetica (Cuerpo)"/>
              </a:rPr>
              <a:t>Ausencia de apropiaciones de inversión en el Presupuesto General de la Nación 2025, particularmente en el proyecto </a:t>
            </a:r>
            <a:r>
              <a:rPr lang="es-ES" sz="1600" i="1" dirty="0">
                <a:latin typeface="Helvetica (Cuerpo)"/>
              </a:rPr>
              <a:t>“Apoyo a proyectos de inversión a nivel nacional – Distribución Previo Concepto MHCP”</a:t>
            </a:r>
            <a:r>
              <a:rPr lang="es-ES" sz="1600" dirty="0">
                <a:latin typeface="Helvetica (Cuerpo)"/>
              </a:rPr>
              <a:t>, fuente histórica de financiación para la implementación del Acuerdo de Paz.</a:t>
            </a:r>
          </a:p>
          <a:p>
            <a:pPr algn="just"/>
            <a:endParaRPr lang="es-ES" b="1" dirty="0">
              <a:latin typeface="Helvetica (Cuerpo)"/>
            </a:endParaRPr>
          </a:p>
          <a:p>
            <a:pPr lvl="1" algn="just">
              <a:spcAft>
                <a:spcPts val="200"/>
              </a:spcAft>
            </a:pPr>
            <a:r>
              <a:rPr lang="es-ES" sz="1600" b="1" u="sng" dirty="0">
                <a:latin typeface="Helvetica (Cuerpo)"/>
              </a:rPr>
              <a:t>No priorización ni giro de recursos</a:t>
            </a:r>
            <a:r>
              <a:rPr lang="es-ES" sz="1600" b="1" dirty="0">
                <a:latin typeface="Helvetica (Cuerpo)"/>
              </a:rPr>
              <a:t> anunciados</a:t>
            </a:r>
            <a:r>
              <a:rPr lang="es-ES" sz="1600" dirty="0">
                <a:latin typeface="Helvetica (Cuerpo)"/>
              </a:rPr>
              <a:t> por </a:t>
            </a:r>
            <a:r>
              <a:rPr lang="es-ES" sz="1600" b="1" dirty="0">
                <a:latin typeface="Helvetica (Cuerpo)"/>
              </a:rPr>
              <a:t>$480.000 millones</a:t>
            </a:r>
            <a:r>
              <a:rPr lang="es-ES" sz="1600" dirty="0">
                <a:latin typeface="Helvetica (Cuerpo)"/>
              </a:rPr>
              <a:t>, los cuales, aunque fueron comunicados formalmente, </a:t>
            </a:r>
            <a:r>
              <a:rPr lang="es-ES" sz="1600" b="1" dirty="0">
                <a:latin typeface="Helvetica (Cuerpo)"/>
              </a:rPr>
              <a:t>nunca ingresaron a la Subcuenta PDET – ART</a:t>
            </a:r>
            <a:r>
              <a:rPr lang="es-ES" sz="1600" dirty="0">
                <a:latin typeface="Helvetica (Cuerpo)"/>
              </a:rPr>
              <a:t>.</a:t>
            </a:r>
          </a:p>
          <a:p>
            <a:pPr algn="just"/>
            <a:endParaRPr lang="es-ES" b="1" dirty="0">
              <a:latin typeface="Helvetica (Cuerpo)"/>
            </a:endParaRPr>
          </a:p>
          <a:p>
            <a:pPr lvl="1" algn="just"/>
            <a:r>
              <a:rPr lang="es-ES" sz="1600" b="1" u="sng" dirty="0">
                <a:latin typeface="Helvetica (Cuerpo)"/>
              </a:rPr>
              <a:t>No constitución del Valor Líquido Cero</a:t>
            </a:r>
            <a:r>
              <a:rPr lang="es-ES" sz="1600" b="1" dirty="0">
                <a:latin typeface="Helvetica (Cuerpo)"/>
              </a:rPr>
              <a:t> para vigencias 2023 y anteriores</a:t>
            </a:r>
            <a:r>
              <a:rPr lang="es-ES" sz="1600" dirty="0">
                <a:latin typeface="Helvetica (Cuerpo)"/>
              </a:rPr>
              <a:t>, lo que ocasionó la afectación de </a:t>
            </a:r>
            <a:r>
              <a:rPr lang="es-ES" sz="1600" b="1" dirty="0">
                <a:latin typeface="Helvetica (Cuerpo)"/>
              </a:rPr>
              <a:t>$633.000 millones</a:t>
            </a:r>
            <a:r>
              <a:rPr lang="es-ES" sz="1600" dirty="0">
                <a:latin typeface="Helvetica (Cuerpo)"/>
              </a:rPr>
              <a:t>, así:</a:t>
            </a:r>
          </a:p>
          <a:p>
            <a:pPr marL="742950" lvl="1" indent="-285750" algn="just">
              <a:buFont typeface="Arial" panose="020B0604020202020204" pitchFamily="34" charset="0"/>
              <a:buChar char="•"/>
            </a:pPr>
            <a:r>
              <a:rPr lang="es-ES" sz="1500" dirty="0">
                <a:latin typeface="Helvetica (Cuerpo)"/>
              </a:rPr>
              <a:t>Desfinanciamiento de proyectos concertados con comunidades y autoridades PDET, por </a:t>
            </a:r>
            <a:r>
              <a:rPr lang="es-ES" sz="1500" b="1" dirty="0">
                <a:latin typeface="Helvetica (Cuerpo)"/>
              </a:rPr>
              <a:t>$297.955 millones</a:t>
            </a:r>
            <a:r>
              <a:rPr lang="es-ES" sz="1500" dirty="0">
                <a:latin typeface="Helvetica (Cuerpo)"/>
              </a:rPr>
              <a:t>.</a:t>
            </a:r>
          </a:p>
          <a:p>
            <a:pPr marL="742950" lvl="1" indent="-285750" algn="just">
              <a:buFont typeface="Arial" panose="020B0604020202020204" pitchFamily="34" charset="0"/>
              <a:buChar char="•"/>
            </a:pPr>
            <a:r>
              <a:rPr lang="es-ES" sz="1500" dirty="0">
                <a:latin typeface="Helvetica (Cuerpo)"/>
              </a:rPr>
              <a:t>Recursos comprometidos sin respaldo presupuestal para el pago por aproximadamente </a:t>
            </a:r>
            <a:r>
              <a:rPr lang="es-ES" sz="1500" b="1" dirty="0">
                <a:latin typeface="Helvetica (Cuerpo)"/>
              </a:rPr>
              <a:t>$335.045 millones.</a:t>
            </a:r>
            <a:endParaRPr lang="es-ES" sz="1500" dirty="0">
              <a:latin typeface="Helvetica (Cuerpo)"/>
            </a:endParaRPr>
          </a:p>
        </p:txBody>
      </p:sp>
      <p:sp>
        <p:nvSpPr>
          <p:cNvPr id="2" name="Rectángulo 1">
            <a:extLst>
              <a:ext uri="{FF2B5EF4-FFF2-40B4-BE49-F238E27FC236}">
                <a16:creationId xmlns:a16="http://schemas.microsoft.com/office/drawing/2014/main" id="{E648C14B-EAB5-036A-88CE-3F3040635587}"/>
              </a:ext>
            </a:extLst>
          </p:cNvPr>
          <p:cNvSpPr/>
          <p:nvPr/>
        </p:nvSpPr>
        <p:spPr>
          <a:xfrm>
            <a:off x="224447" y="2660069"/>
            <a:ext cx="1105593" cy="349135"/>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CuadroTexto 2">
            <a:extLst>
              <a:ext uri="{FF2B5EF4-FFF2-40B4-BE49-F238E27FC236}">
                <a16:creationId xmlns:a16="http://schemas.microsoft.com/office/drawing/2014/main" id="{3BF8658A-0E3F-53DE-C6B4-8A40FEA3DCC8}"/>
              </a:ext>
            </a:extLst>
          </p:cNvPr>
          <p:cNvSpPr txBox="1"/>
          <p:nvPr/>
        </p:nvSpPr>
        <p:spPr>
          <a:xfrm>
            <a:off x="440578" y="2651756"/>
            <a:ext cx="814648" cy="369332"/>
          </a:xfrm>
          <a:prstGeom prst="rect">
            <a:avLst/>
          </a:prstGeom>
          <a:noFill/>
        </p:spPr>
        <p:txBody>
          <a:bodyPr wrap="square" rtlCol="0">
            <a:spAutoFit/>
          </a:bodyPr>
          <a:lstStyle/>
          <a:p>
            <a:r>
              <a:rPr lang="es-ES" b="1" dirty="0">
                <a:solidFill>
                  <a:schemeClr val="bg1"/>
                </a:solidFill>
              </a:rPr>
              <a:t>2026</a:t>
            </a:r>
            <a:endParaRPr lang="es-CO" b="1" dirty="0">
              <a:solidFill>
                <a:schemeClr val="bg1"/>
              </a:solidFill>
            </a:endParaRPr>
          </a:p>
        </p:txBody>
      </p:sp>
      <p:sp>
        <p:nvSpPr>
          <p:cNvPr id="4" name="Rectángulo 3">
            <a:extLst>
              <a:ext uri="{FF2B5EF4-FFF2-40B4-BE49-F238E27FC236}">
                <a16:creationId xmlns:a16="http://schemas.microsoft.com/office/drawing/2014/main" id="{46758A7F-2C09-8262-EAF5-11B57BF6471B}"/>
              </a:ext>
            </a:extLst>
          </p:cNvPr>
          <p:cNvSpPr/>
          <p:nvPr/>
        </p:nvSpPr>
        <p:spPr>
          <a:xfrm>
            <a:off x="224447" y="3568930"/>
            <a:ext cx="1105593" cy="349135"/>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CuadroTexto 4">
            <a:extLst>
              <a:ext uri="{FF2B5EF4-FFF2-40B4-BE49-F238E27FC236}">
                <a16:creationId xmlns:a16="http://schemas.microsoft.com/office/drawing/2014/main" id="{27A22953-71DF-0A50-84BD-2B9FD5395720}"/>
              </a:ext>
            </a:extLst>
          </p:cNvPr>
          <p:cNvSpPr txBox="1"/>
          <p:nvPr/>
        </p:nvSpPr>
        <p:spPr>
          <a:xfrm>
            <a:off x="440578" y="3560617"/>
            <a:ext cx="814648" cy="369332"/>
          </a:xfrm>
          <a:prstGeom prst="rect">
            <a:avLst/>
          </a:prstGeom>
          <a:noFill/>
        </p:spPr>
        <p:txBody>
          <a:bodyPr wrap="square" rtlCol="0">
            <a:spAutoFit/>
          </a:bodyPr>
          <a:lstStyle/>
          <a:p>
            <a:r>
              <a:rPr lang="es-ES" b="1" dirty="0">
                <a:solidFill>
                  <a:schemeClr val="bg1"/>
                </a:solidFill>
              </a:rPr>
              <a:t>2025</a:t>
            </a:r>
            <a:endParaRPr lang="es-CO" b="1" dirty="0">
              <a:solidFill>
                <a:schemeClr val="bg1"/>
              </a:solidFill>
            </a:endParaRPr>
          </a:p>
        </p:txBody>
      </p:sp>
      <p:sp>
        <p:nvSpPr>
          <p:cNvPr id="7" name="Rectángulo 6">
            <a:extLst>
              <a:ext uri="{FF2B5EF4-FFF2-40B4-BE49-F238E27FC236}">
                <a16:creationId xmlns:a16="http://schemas.microsoft.com/office/drawing/2014/main" id="{1FB2B64F-BF12-6FBB-1F46-DF0DF43C25D6}"/>
              </a:ext>
            </a:extLst>
          </p:cNvPr>
          <p:cNvSpPr/>
          <p:nvPr/>
        </p:nvSpPr>
        <p:spPr>
          <a:xfrm>
            <a:off x="226804" y="4456424"/>
            <a:ext cx="1105593" cy="349135"/>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CuadroTexto 8">
            <a:extLst>
              <a:ext uri="{FF2B5EF4-FFF2-40B4-BE49-F238E27FC236}">
                <a16:creationId xmlns:a16="http://schemas.microsoft.com/office/drawing/2014/main" id="{3D381CF5-DAE8-50C8-E1BD-9ED224CCAF22}"/>
              </a:ext>
            </a:extLst>
          </p:cNvPr>
          <p:cNvSpPr txBox="1"/>
          <p:nvPr/>
        </p:nvSpPr>
        <p:spPr>
          <a:xfrm>
            <a:off x="442935" y="4448111"/>
            <a:ext cx="814648" cy="369332"/>
          </a:xfrm>
          <a:prstGeom prst="rect">
            <a:avLst/>
          </a:prstGeom>
          <a:noFill/>
        </p:spPr>
        <p:txBody>
          <a:bodyPr wrap="square" rtlCol="0">
            <a:spAutoFit/>
          </a:bodyPr>
          <a:lstStyle/>
          <a:p>
            <a:r>
              <a:rPr lang="es-ES" b="1" dirty="0">
                <a:solidFill>
                  <a:schemeClr val="bg1"/>
                </a:solidFill>
              </a:rPr>
              <a:t>2024</a:t>
            </a:r>
            <a:endParaRPr lang="es-CO" b="1" dirty="0">
              <a:solidFill>
                <a:schemeClr val="bg1"/>
              </a:solidFill>
            </a:endParaRPr>
          </a:p>
        </p:txBody>
      </p:sp>
      <p:sp>
        <p:nvSpPr>
          <p:cNvPr id="10" name="Rectángulo 9">
            <a:extLst>
              <a:ext uri="{FF2B5EF4-FFF2-40B4-BE49-F238E27FC236}">
                <a16:creationId xmlns:a16="http://schemas.microsoft.com/office/drawing/2014/main" id="{7CFA076B-EAA8-F948-1D3E-1B241F064DBA}"/>
              </a:ext>
            </a:extLst>
          </p:cNvPr>
          <p:cNvSpPr/>
          <p:nvPr/>
        </p:nvSpPr>
        <p:spPr>
          <a:xfrm>
            <a:off x="232761" y="5437792"/>
            <a:ext cx="1105593" cy="349135"/>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68D5CD61-4C28-AF76-9390-7AA06D99675B}"/>
              </a:ext>
            </a:extLst>
          </p:cNvPr>
          <p:cNvSpPr txBox="1"/>
          <p:nvPr/>
        </p:nvSpPr>
        <p:spPr>
          <a:xfrm>
            <a:off x="448892" y="5429479"/>
            <a:ext cx="814648" cy="369332"/>
          </a:xfrm>
          <a:prstGeom prst="rect">
            <a:avLst/>
          </a:prstGeom>
          <a:noFill/>
        </p:spPr>
        <p:txBody>
          <a:bodyPr wrap="square" rtlCol="0">
            <a:spAutoFit/>
          </a:bodyPr>
          <a:lstStyle/>
          <a:p>
            <a:r>
              <a:rPr lang="es-ES" b="1" dirty="0">
                <a:solidFill>
                  <a:schemeClr val="bg1"/>
                </a:solidFill>
              </a:rPr>
              <a:t>2023</a:t>
            </a:r>
            <a:endParaRPr lang="es-CO" b="1" dirty="0">
              <a:solidFill>
                <a:schemeClr val="bg1"/>
              </a:solidFill>
            </a:endParaRPr>
          </a:p>
        </p:txBody>
      </p:sp>
    </p:spTree>
    <p:extLst>
      <p:ext uri="{BB962C8B-B14F-4D97-AF65-F5344CB8AC3E}">
        <p14:creationId xmlns:p14="http://schemas.microsoft.com/office/powerpoint/2010/main" val="20961546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E69EC-FA02-CDE2-DCEC-8502A43973DD}"/>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32533068-63EF-5D4A-8725-F3F6E80452BC}"/>
              </a:ext>
            </a:extLst>
          </p:cNvPr>
          <p:cNvSpPr txBox="1"/>
          <p:nvPr/>
        </p:nvSpPr>
        <p:spPr>
          <a:xfrm>
            <a:off x="1690254" y="3095351"/>
            <a:ext cx="8811491" cy="923330"/>
          </a:xfrm>
          <a:prstGeom prst="rect">
            <a:avLst/>
          </a:prstGeom>
          <a:noFill/>
        </p:spPr>
        <p:txBody>
          <a:bodyPr wrap="square">
            <a:spAutoFit/>
          </a:bodyPr>
          <a:lstStyle/>
          <a:p>
            <a:pPr marL="12065" marR="5080" lvl="1" algn="ctr">
              <a:lnSpc>
                <a:spcPct val="90000"/>
              </a:lnSpc>
              <a:spcBef>
                <a:spcPct val="0"/>
              </a:spcBef>
              <a:defRPr/>
            </a:pPr>
            <a:r>
              <a:rPr lang="es-ES" sz="3000" dirty="0">
                <a:solidFill>
                  <a:prstClr val="black"/>
                </a:solidFill>
                <a:latin typeface="+mj-lt"/>
                <a:ea typeface="Verdana" panose="020B0604030504040204" pitchFamily="34" charset="0"/>
                <a:cs typeface="Arial" panose="020B0604020202020204" pitchFamily="34" charset="0"/>
              </a:rPr>
              <a:t>CUMPLIMIENTO DE </a:t>
            </a:r>
          </a:p>
          <a:p>
            <a:pPr marL="12065" marR="5080" lvl="1" algn="ctr">
              <a:lnSpc>
                <a:spcPct val="90000"/>
              </a:lnSpc>
              <a:spcBef>
                <a:spcPct val="0"/>
              </a:spcBef>
              <a:defRPr/>
            </a:pPr>
            <a:r>
              <a:rPr lang="es-ES" sz="3000" dirty="0">
                <a:solidFill>
                  <a:prstClr val="black"/>
                </a:solidFill>
                <a:latin typeface="+mj-lt"/>
                <a:ea typeface="Verdana" panose="020B0604030504040204" pitchFamily="34" charset="0"/>
                <a:cs typeface="Arial" panose="020B0604020202020204" pitchFamily="34" charset="0"/>
              </a:rPr>
              <a:t>INDICADORES Y METAS</a:t>
            </a:r>
            <a:endParaRPr lang="es-CO" sz="3000" dirty="0">
              <a:solidFill>
                <a:prstClr val="black"/>
              </a:solidFill>
              <a:latin typeface="+mj-lt"/>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624258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22A5A-876D-3C8B-C243-573D0C02D6BE}"/>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09BE147F-139C-BB78-127A-AF1DF50DA8C0}"/>
              </a:ext>
            </a:extLst>
          </p:cNvPr>
          <p:cNvSpPr txBox="1"/>
          <p:nvPr/>
        </p:nvSpPr>
        <p:spPr>
          <a:xfrm>
            <a:off x="965410" y="109987"/>
            <a:ext cx="9965093" cy="400110"/>
          </a:xfrm>
          <a:prstGeom prst="rect">
            <a:avLst/>
          </a:prstGeom>
          <a:noFill/>
        </p:spPr>
        <p:txBody>
          <a:bodyPr wrap="square">
            <a:spAutoFit/>
          </a:bodyPr>
          <a:lstStyle/>
          <a:p>
            <a:pPr algn="ctr"/>
            <a:r>
              <a:rPr lang="es-CO" sz="2000" b="1" dirty="0">
                <a:cs typeface="Arial" panose="020B0604020202020204" pitchFamily="34" charset="0"/>
              </a:rPr>
              <a:t>MEDICIÓN DE LA BRECHA DE POBREZA MULTIDIMENSIONAL</a:t>
            </a:r>
          </a:p>
        </p:txBody>
      </p:sp>
      <p:cxnSp>
        <p:nvCxnSpPr>
          <p:cNvPr id="10" name="Conector recto 1">
            <a:extLst>
              <a:ext uri="{FF2B5EF4-FFF2-40B4-BE49-F238E27FC236}">
                <a16:creationId xmlns:a16="http://schemas.microsoft.com/office/drawing/2014/main" id="{733861D8-7115-B3CD-18C3-A1467F579611}"/>
              </a:ext>
            </a:extLst>
          </p:cNvPr>
          <p:cNvCxnSpPr/>
          <p:nvPr/>
        </p:nvCxnSpPr>
        <p:spPr>
          <a:xfrm>
            <a:off x="0" y="541197"/>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E7C9A82B-0CB5-73DD-FFD1-D1071F8E457F}"/>
              </a:ext>
            </a:extLst>
          </p:cNvPr>
          <p:cNvPicPr>
            <a:picLocks noChangeAspect="1"/>
          </p:cNvPicPr>
          <p:nvPr/>
        </p:nvPicPr>
        <p:blipFill>
          <a:blip r:embed="rId2"/>
          <a:stretch>
            <a:fillRect/>
          </a:stretch>
        </p:blipFill>
        <p:spPr>
          <a:xfrm>
            <a:off x="322456" y="70105"/>
            <a:ext cx="914528" cy="333422"/>
          </a:xfrm>
          <a:prstGeom prst="rect">
            <a:avLst/>
          </a:prstGeom>
        </p:spPr>
      </p:pic>
      <p:sp>
        <p:nvSpPr>
          <p:cNvPr id="12" name="Rectangle 11">
            <a:extLst>
              <a:ext uri="{FF2B5EF4-FFF2-40B4-BE49-F238E27FC236}">
                <a16:creationId xmlns:a16="http://schemas.microsoft.com/office/drawing/2014/main" id="{D9285499-A238-807B-B6EF-765079C1FEE7}"/>
              </a:ext>
            </a:extLst>
          </p:cNvPr>
          <p:cNvSpPr/>
          <p:nvPr/>
        </p:nvSpPr>
        <p:spPr>
          <a:xfrm>
            <a:off x="5475767" y="6134986"/>
            <a:ext cx="1584252" cy="7230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CuadroTexto 4">
            <a:extLst>
              <a:ext uri="{FF2B5EF4-FFF2-40B4-BE49-F238E27FC236}">
                <a16:creationId xmlns:a16="http://schemas.microsoft.com/office/drawing/2014/main" id="{EBB7A74A-B09F-A83C-922C-ECC988CC0CE4}"/>
              </a:ext>
            </a:extLst>
          </p:cNvPr>
          <p:cNvSpPr txBox="1"/>
          <p:nvPr/>
        </p:nvSpPr>
        <p:spPr>
          <a:xfrm>
            <a:off x="856211" y="3995419"/>
            <a:ext cx="9663636" cy="1754326"/>
          </a:xfrm>
          <a:prstGeom prst="rect">
            <a:avLst/>
          </a:prstGeom>
          <a:noFill/>
        </p:spPr>
        <p:txBody>
          <a:bodyPr wrap="square" rtlCol="0">
            <a:spAutoFit/>
          </a:bodyPr>
          <a:lstStyle/>
          <a:p>
            <a:pPr algn="just"/>
            <a:r>
              <a:rPr lang="es-ES" dirty="0"/>
              <a:t>A partir del análisis comparativo de la medición de pobreza multidimensional en los municipios PDET entre los años 2018 y 2024, se observa una reducción de 15,4 puntos, atribuibles al mejoramiento de las privaciones estructurales de la pobreza, concentradas principalmente en las dimensiones de logro educativo, acceso efectivo a los servicios de salud, condiciones sanitarias básicas, permanencia y avance en el sistema educativo, acceso a fuentes de agua mejorada y aseguramiento en salud.</a:t>
            </a:r>
            <a:endParaRPr lang="es-ES" dirty="0">
              <a:solidFill>
                <a:srgbClr val="FF0000"/>
              </a:solidFill>
            </a:endParaRPr>
          </a:p>
        </p:txBody>
      </p:sp>
      <p:graphicFrame>
        <p:nvGraphicFramePr>
          <p:cNvPr id="14" name="Tabla 6">
            <a:extLst>
              <a:ext uri="{FF2B5EF4-FFF2-40B4-BE49-F238E27FC236}">
                <a16:creationId xmlns:a16="http://schemas.microsoft.com/office/drawing/2014/main" id="{D5434FDF-6398-8C84-8E89-9E94A13E5421}"/>
              </a:ext>
            </a:extLst>
          </p:cNvPr>
          <p:cNvGraphicFramePr>
            <a:graphicFrameLocks noGrp="1"/>
          </p:cNvGraphicFramePr>
          <p:nvPr/>
        </p:nvGraphicFramePr>
        <p:xfrm>
          <a:off x="2496000" y="1108255"/>
          <a:ext cx="7200000" cy="1901100"/>
        </p:xfrm>
        <a:graphic>
          <a:graphicData uri="http://schemas.openxmlformats.org/drawingml/2006/table">
            <a:tbl>
              <a:tblPr/>
              <a:tblGrid>
                <a:gridCol w="2520000">
                  <a:extLst>
                    <a:ext uri="{9D8B030D-6E8A-4147-A177-3AD203B41FA5}">
                      <a16:colId xmlns:a16="http://schemas.microsoft.com/office/drawing/2014/main" val="2451778951"/>
                    </a:ext>
                  </a:extLst>
                </a:gridCol>
                <a:gridCol w="1440000">
                  <a:extLst>
                    <a:ext uri="{9D8B030D-6E8A-4147-A177-3AD203B41FA5}">
                      <a16:colId xmlns:a16="http://schemas.microsoft.com/office/drawing/2014/main" val="448844728"/>
                    </a:ext>
                  </a:extLst>
                </a:gridCol>
                <a:gridCol w="1440000">
                  <a:extLst>
                    <a:ext uri="{9D8B030D-6E8A-4147-A177-3AD203B41FA5}">
                      <a16:colId xmlns:a16="http://schemas.microsoft.com/office/drawing/2014/main" val="3482481227"/>
                    </a:ext>
                  </a:extLst>
                </a:gridCol>
                <a:gridCol w="1800000">
                  <a:extLst>
                    <a:ext uri="{9D8B030D-6E8A-4147-A177-3AD203B41FA5}">
                      <a16:colId xmlns:a16="http://schemas.microsoft.com/office/drawing/2014/main" val="2951465963"/>
                    </a:ext>
                  </a:extLst>
                </a:gridCol>
              </a:tblGrid>
              <a:tr h="596900">
                <a:tc>
                  <a:txBody>
                    <a:bodyPr/>
                    <a:lstStyle/>
                    <a:p>
                      <a:pPr algn="ctr" rtl="0" fontAlgn="ctr">
                        <a:buNone/>
                      </a:pPr>
                      <a:r>
                        <a:rPr lang="es-CO" sz="1800" b="1" i="0" u="none" strike="noStrike" dirty="0">
                          <a:solidFill>
                            <a:srgbClr val="000000"/>
                          </a:solidFill>
                          <a:effectLst/>
                          <a:latin typeface="Aptos Narrow" panose="020B0004020202020204" pitchFamily="34" charset="0"/>
                        </a:rPr>
                        <a:t>Cobertura Territorial</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19"/>
                    </a:solidFill>
                  </a:tcPr>
                </a:tc>
                <a:tc>
                  <a:txBody>
                    <a:bodyPr/>
                    <a:lstStyle/>
                    <a:p>
                      <a:pPr algn="ctr" rtl="0" fontAlgn="ctr">
                        <a:buNone/>
                      </a:pPr>
                      <a:r>
                        <a:rPr lang="es-CO" sz="1800" b="1" i="0" u="none" strike="noStrike" dirty="0">
                          <a:solidFill>
                            <a:srgbClr val="000000"/>
                          </a:solidFill>
                          <a:effectLst/>
                          <a:latin typeface="Aptos Narrow" panose="020B0004020202020204" pitchFamily="34" charset="0"/>
                        </a:rPr>
                        <a:t>2018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19"/>
                    </a:solidFill>
                  </a:tcPr>
                </a:tc>
                <a:tc>
                  <a:txBody>
                    <a:bodyPr/>
                    <a:lstStyle/>
                    <a:p>
                      <a:pPr algn="ctr" rtl="0" fontAlgn="ctr">
                        <a:buNone/>
                      </a:pPr>
                      <a:r>
                        <a:rPr lang="es-CO" sz="1800" b="1" i="0" u="none" strike="noStrike" dirty="0">
                          <a:solidFill>
                            <a:srgbClr val="000000"/>
                          </a:solidFill>
                          <a:effectLst/>
                          <a:latin typeface="Aptos Narrow" panose="020B0004020202020204" pitchFamily="34" charset="0"/>
                        </a:rPr>
                        <a:t>2024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19"/>
                    </a:solidFill>
                  </a:tcPr>
                </a:tc>
                <a:tc>
                  <a:txBody>
                    <a:bodyPr/>
                    <a:lstStyle/>
                    <a:p>
                      <a:pPr algn="ctr" rtl="0" fontAlgn="ctr">
                        <a:buNone/>
                      </a:pPr>
                      <a:r>
                        <a:rPr lang="es-ES" sz="1800" b="1" i="0" u="none" strike="noStrike" dirty="0">
                          <a:solidFill>
                            <a:srgbClr val="FFFFFF"/>
                          </a:solidFill>
                          <a:effectLst/>
                          <a:latin typeface="Aptos Narrow" panose="020B0004020202020204" pitchFamily="34" charset="0"/>
                        </a:rPr>
                        <a:t>Meta en brecha PDET – nacional*</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722884505"/>
                  </a:ext>
                </a:extLst>
              </a:tr>
              <a:tr h="360000">
                <a:tc>
                  <a:txBody>
                    <a:bodyPr/>
                    <a:lstStyle/>
                    <a:p>
                      <a:pPr algn="ctr" rtl="0" fontAlgn="ctr">
                        <a:buNone/>
                      </a:pPr>
                      <a:r>
                        <a:rPr lang="es-CO" sz="1800" b="0" i="0" u="none" strike="noStrike" dirty="0">
                          <a:solidFill>
                            <a:srgbClr val="000000"/>
                          </a:solidFill>
                          <a:effectLst/>
                          <a:latin typeface="Arial MT"/>
                        </a:rPr>
                        <a:t>Nacional</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800" b="0" i="0" u="none" strike="noStrike" dirty="0">
                          <a:solidFill>
                            <a:srgbClr val="000000"/>
                          </a:solidFill>
                          <a:effectLst/>
                          <a:latin typeface="Arial MT"/>
                        </a:rPr>
                        <a:t>19,1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800" b="0" i="0" u="none" strike="noStrike" dirty="0">
                          <a:solidFill>
                            <a:srgbClr val="000000"/>
                          </a:solidFill>
                          <a:effectLst/>
                          <a:latin typeface="Arial MT"/>
                        </a:rPr>
                        <a:t>11,5 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3">
                  <a:txBody>
                    <a:bodyPr/>
                    <a:lstStyle/>
                    <a:p>
                      <a:pPr algn="ctr" rtl="0" fontAlgn="ctr">
                        <a:buNone/>
                      </a:pPr>
                      <a:r>
                        <a:rPr lang="es-CO" sz="1800" b="1" i="0" u="none" strike="noStrike" dirty="0">
                          <a:solidFill>
                            <a:srgbClr val="000000"/>
                          </a:solidFill>
                          <a:effectLst/>
                          <a:latin typeface="Aptos Narrow" panose="020B0004020202020204" pitchFamily="34" charset="0"/>
                        </a:rPr>
                        <a:t>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91531289"/>
                  </a:ext>
                </a:extLst>
              </a:tr>
              <a:tr h="360000">
                <a:tc>
                  <a:txBody>
                    <a:bodyPr/>
                    <a:lstStyle/>
                    <a:p>
                      <a:pPr algn="ctr" rtl="0" fontAlgn="ctr">
                        <a:buNone/>
                      </a:pPr>
                      <a:r>
                        <a:rPr lang="es-CO" sz="1800" b="0" i="0" u="none" strike="noStrike">
                          <a:solidFill>
                            <a:srgbClr val="000000"/>
                          </a:solidFill>
                          <a:effectLst/>
                          <a:latin typeface="Arial MT"/>
                        </a:rPr>
                        <a:t>PDET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800" b="0" i="0" u="none" strike="noStrike">
                          <a:solidFill>
                            <a:srgbClr val="000000"/>
                          </a:solidFill>
                          <a:effectLst/>
                          <a:latin typeface="Arial MT"/>
                        </a:rPr>
                        <a:t>39,8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s-CO" sz="1800" b="0" i="0" u="none" strike="noStrike" dirty="0">
                          <a:solidFill>
                            <a:srgbClr val="000000"/>
                          </a:solidFill>
                          <a:effectLst/>
                          <a:latin typeface="Aptos Narrow" panose="020B0004020202020204" pitchFamily="34" charset="0"/>
                        </a:rPr>
                        <a:t> 24,4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es-CO"/>
                    </a:p>
                  </a:txBody>
                  <a:tcPr/>
                </a:tc>
                <a:extLst>
                  <a:ext uri="{0D108BD9-81ED-4DB2-BD59-A6C34878D82A}">
                    <a16:rowId xmlns:a16="http://schemas.microsoft.com/office/drawing/2014/main" val="2864849492"/>
                  </a:ext>
                </a:extLst>
              </a:tr>
              <a:tr h="584200">
                <a:tc>
                  <a:txBody>
                    <a:bodyPr/>
                    <a:lstStyle/>
                    <a:p>
                      <a:pPr algn="ctr" rtl="0" fontAlgn="ctr">
                        <a:buNone/>
                      </a:pPr>
                      <a:r>
                        <a:rPr lang="es-CO" sz="1800" b="1" i="0" u="none" strike="noStrike" dirty="0">
                          <a:solidFill>
                            <a:srgbClr val="000000"/>
                          </a:solidFill>
                          <a:effectLst/>
                          <a:latin typeface="Arial MT"/>
                        </a:rPr>
                        <a:t>Brecha (PDET – Nacional)</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19"/>
                    </a:solidFill>
                  </a:tcPr>
                </a:tc>
                <a:tc>
                  <a:txBody>
                    <a:bodyPr/>
                    <a:lstStyle/>
                    <a:p>
                      <a:pPr algn="ctr" rtl="0" fontAlgn="ctr">
                        <a:buNone/>
                      </a:pPr>
                      <a:r>
                        <a:rPr lang="es-CO" sz="1800" b="1" i="0" u="none" strike="noStrike">
                          <a:solidFill>
                            <a:srgbClr val="000000"/>
                          </a:solidFill>
                          <a:effectLst/>
                          <a:latin typeface="Arial" panose="020B0604020202020204" pitchFamily="34" charset="0"/>
                        </a:rPr>
                        <a:t>20,7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19"/>
                    </a:solidFill>
                  </a:tcPr>
                </a:tc>
                <a:tc>
                  <a:txBody>
                    <a:bodyPr/>
                    <a:lstStyle/>
                    <a:p>
                      <a:pPr algn="ctr" rtl="0" fontAlgn="ctr">
                        <a:buNone/>
                      </a:pPr>
                      <a:r>
                        <a:rPr lang="es-CO" sz="1800" b="1" i="0" u="none" strike="noStrike" dirty="0">
                          <a:solidFill>
                            <a:srgbClr val="000000"/>
                          </a:solidFill>
                          <a:effectLst/>
                          <a:latin typeface="Aptos Narrow" panose="020B0004020202020204" pitchFamily="34" charset="0"/>
                        </a:rPr>
                        <a:t>12,9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19"/>
                    </a:solidFill>
                  </a:tcPr>
                </a:tc>
                <a:tc vMerge="1">
                  <a:txBody>
                    <a:bodyPr/>
                    <a:lstStyle/>
                    <a:p>
                      <a:endParaRPr lang="es-CO"/>
                    </a:p>
                  </a:txBody>
                  <a:tcPr/>
                </a:tc>
                <a:extLst>
                  <a:ext uri="{0D108BD9-81ED-4DB2-BD59-A6C34878D82A}">
                    <a16:rowId xmlns:a16="http://schemas.microsoft.com/office/drawing/2014/main" val="444900750"/>
                  </a:ext>
                </a:extLst>
              </a:tr>
            </a:tbl>
          </a:graphicData>
        </a:graphic>
      </p:graphicFrame>
      <p:graphicFrame>
        <p:nvGraphicFramePr>
          <p:cNvPr id="15" name="Tabla 8">
            <a:extLst>
              <a:ext uri="{FF2B5EF4-FFF2-40B4-BE49-F238E27FC236}">
                <a16:creationId xmlns:a16="http://schemas.microsoft.com/office/drawing/2014/main" id="{DD92F7AF-B227-84EB-FE97-AB1DEB0F9BB7}"/>
              </a:ext>
            </a:extLst>
          </p:cNvPr>
          <p:cNvGraphicFramePr>
            <a:graphicFrameLocks noGrp="1"/>
          </p:cNvGraphicFramePr>
          <p:nvPr/>
        </p:nvGraphicFramePr>
        <p:xfrm>
          <a:off x="2496000" y="3092873"/>
          <a:ext cx="1752600" cy="184150"/>
        </p:xfrm>
        <a:graphic>
          <a:graphicData uri="http://schemas.openxmlformats.org/drawingml/2006/table">
            <a:tbl>
              <a:tblPr/>
              <a:tblGrid>
                <a:gridCol w="1752600">
                  <a:extLst>
                    <a:ext uri="{9D8B030D-6E8A-4147-A177-3AD203B41FA5}">
                      <a16:colId xmlns:a16="http://schemas.microsoft.com/office/drawing/2014/main" val="3000482073"/>
                    </a:ext>
                  </a:extLst>
                </a:gridCol>
              </a:tblGrid>
              <a:tr h="184150">
                <a:tc>
                  <a:txBody>
                    <a:bodyPr/>
                    <a:lstStyle/>
                    <a:p>
                      <a:pPr algn="l" fontAlgn="ctr">
                        <a:buNone/>
                      </a:pPr>
                      <a:r>
                        <a:rPr lang="es-CO" sz="1100" b="0" i="0" u="none" strike="noStrike" dirty="0">
                          <a:solidFill>
                            <a:srgbClr val="000000"/>
                          </a:solidFill>
                          <a:effectLst/>
                          <a:latin typeface="Aptos Narrow" panose="020B0004020202020204" pitchFamily="34" charset="0"/>
                        </a:rPr>
                        <a:t>* (PND 2022- 2026)</a:t>
                      </a:r>
                    </a:p>
                  </a:txBody>
                  <a:tcPr marL="6350" marR="6350" marT="6350" marB="0" anchor="ctr">
                    <a:lnL>
                      <a:noFill/>
                    </a:lnL>
                    <a:lnR>
                      <a:noFill/>
                    </a:lnR>
                    <a:lnT>
                      <a:noFill/>
                    </a:lnT>
                    <a:lnB>
                      <a:noFill/>
                    </a:lnB>
                    <a:noFill/>
                  </a:tcPr>
                </a:tc>
                <a:extLst>
                  <a:ext uri="{0D108BD9-81ED-4DB2-BD59-A6C34878D82A}">
                    <a16:rowId xmlns:a16="http://schemas.microsoft.com/office/drawing/2014/main" val="78893330"/>
                  </a:ext>
                </a:extLst>
              </a:tr>
            </a:tbl>
          </a:graphicData>
        </a:graphic>
      </p:graphicFrame>
    </p:spTree>
    <p:extLst>
      <p:ext uri="{BB962C8B-B14F-4D97-AF65-F5344CB8AC3E}">
        <p14:creationId xmlns:p14="http://schemas.microsoft.com/office/powerpoint/2010/main" val="1217643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uadroTexto 15">
            <a:extLst>
              <a:ext uri="{FF2B5EF4-FFF2-40B4-BE49-F238E27FC236}">
                <a16:creationId xmlns:a16="http://schemas.microsoft.com/office/drawing/2014/main" id="{5F6EDC66-61EE-8D4A-6FCE-0286849DA56E}"/>
              </a:ext>
            </a:extLst>
          </p:cNvPr>
          <p:cNvSpPr txBox="1"/>
          <p:nvPr/>
        </p:nvSpPr>
        <p:spPr>
          <a:xfrm>
            <a:off x="1903687" y="184882"/>
            <a:ext cx="9450113" cy="400110"/>
          </a:xfrm>
          <a:prstGeom prst="rect">
            <a:avLst/>
          </a:prstGeom>
          <a:noFill/>
        </p:spPr>
        <p:txBody>
          <a:bodyPr wrap="square">
            <a:spAutoFit/>
          </a:bodyPr>
          <a:lstStyle/>
          <a:p>
            <a:pPr lvl="0" algn="ctr"/>
            <a:r>
              <a:rPr lang="es-ES" sz="2000" b="1" dirty="0">
                <a:latin typeface="+mj-lt"/>
                <a:ea typeface="Calibri" panose="020F0502020204030204" pitchFamily="34" charset="0"/>
                <a:cs typeface="Times New Roman" panose="02020603050405020304" pitchFamily="18" charset="0"/>
              </a:rPr>
              <a:t>R</a:t>
            </a:r>
            <a:r>
              <a:rPr lang="es-CO" sz="2000" b="1" dirty="0">
                <a:latin typeface="+mj-lt"/>
                <a:ea typeface="Calibri" panose="020F0502020204030204" pitchFamily="34" charset="0"/>
                <a:cs typeface="Times New Roman" panose="02020603050405020304" pitchFamily="18" charset="0"/>
              </a:rPr>
              <a:t>ESULTADOS INDICADORES PLAN ESTRATÉGICO 2023-2026</a:t>
            </a:r>
          </a:p>
        </p:txBody>
      </p:sp>
      <p:graphicFrame>
        <p:nvGraphicFramePr>
          <p:cNvPr id="19" name="Tabla 18">
            <a:extLst>
              <a:ext uri="{FF2B5EF4-FFF2-40B4-BE49-F238E27FC236}">
                <a16:creationId xmlns:a16="http://schemas.microsoft.com/office/drawing/2014/main" id="{EB7D4E56-A0B3-6A6E-A7D2-C20F88788707}"/>
              </a:ext>
            </a:extLst>
          </p:cNvPr>
          <p:cNvGraphicFramePr>
            <a:graphicFrameLocks noGrp="1"/>
          </p:cNvGraphicFramePr>
          <p:nvPr/>
        </p:nvGraphicFramePr>
        <p:xfrm>
          <a:off x="446567" y="1757528"/>
          <a:ext cx="10478439" cy="3918063"/>
        </p:xfrm>
        <a:graphic>
          <a:graphicData uri="http://schemas.openxmlformats.org/drawingml/2006/table">
            <a:tbl>
              <a:tblPr firstRow="1" bandRow="1">
                <a:tableStyleId>{ED083AE6-46FA-4A59-8FB0-9F97EB10719F}</a:tableStyleId>
              </a:tblPr>
              <a:tblGrid>
                <a:gridCol w="1980927">
                  <a:extLst>
                    <a:ext uri="{9D8B030D-6E8A-4147-A177-3AD203B41FA5}">
                      <a16:colId xmlns:a16="http://schemas.microsoft.com/office/drawing/2014/main" val="1927353975"/>
                    </a:ext>
                  </a:extLst>
                </a:gridCol>
                <a:gridCol w="1915072">
                  <a:extLst>
                    <a:ext uri="{9D8B030D-6E8A-4147-A177-3AD203B41FA5}">
                      <a16:colId xmlns:a16="http://schemas.microsoft.com/office/drawing/2014/main" val="1649313325"/>
                    </a:ext>
                  </a:extLst>
                </a:gridCol>
                <a:gridCol w="850536">
                  <a:extLst>
                    <a:ext uri="{9D8B030D-6E8A-4147-A177-3AD203B41FA5}">
                      <a16:colId xmlns:a16="http://schemas.microsoft.com/office/drawing/2014/main" val="3608410234"/>
                    </a:ext>
                  </a:extLst>
                </a:gridCol>
                <a:gridCol w="949464">
                  <a:extLst>
                    <a:ext uri="{9D8B030D-6E8A-4147-A177-3AD203B41FA5}">
                      <a16:colId xmlns:a16="http://schemas.microsoft.com/office/drawing/2014/main" val="3504881606"/>
                    </a:ext>
                  </a:extLst>
                </a:gridCol>
                <a:gridCol w="900000">
                  <a:extLst>
                    <a:ext uri="{9D8B030D-6E8A-4147-A177-3AD203B41FA5}">
                      <a16:colId xmlns:a16="http://schemas.microsoft.com/office/drawing/2014/main" val="325700576"/>
                    </a:ext>
                  </a:extLst>
                </a:gridCol>
                <a:gridCol w="1206475">
                  <a:extLst>
                    <a:ext uri="{9D8B030D-6E8A-4147-A177-3AD203B41FA5}">
                      <a16:colId xmlns:a16="http://schemas.microsoft.com/office/drawing/2014/main" val="2192616225"/>
                    </a:ext>
                  </a:extLst>
                </a:gridCol>
                <a:gridCol w="1380693">
                  <a:extLst>
                    <a:ext uri="{9D8B030D-6E8A-4147-A177-3AD203B41FA5}">
                      <a16:colId xmlns:a16="http://schemas.microsoft.com/office/drawing/2014/main" val="1490569176"/>
                    </a:ext>
                  </a:extLst>
                </a:gridCol>
                <a:gridCol w="1295272">
                  <a:extLst>
                    <a:ext uri="{9D8B030D-6E8A-4147-A177-3AD203B41FA5}">
                      <a16:colId xmlns:a16="http://schemas.microsoft.com/office/drawing/2014/main" val="2655602268"/>
                    </a:ext>
                  </a:extLst>
                </a:gridCol>
              </a:tblGrid>
              <a:tr h="939047">
                <a:tc>
                  <a:txBody>
                    <a:bodyPr/>
                    <a:lstStyle/>
                    <a:p>
                      <a:pPr algn="ctr"/>
                      <a:r>
                        <a:rPr lang="es-ES" sz="1400" dirty="0">
                          <a:latin typeface="+mj-lt"/>
                          <a:cs typeface="Calibri" panose="020F0502020204030204" pitchFamily="34" charset="0"/>
                        </a:rPr>
                        <a:t>Producto estratégico</a:t>
                      </a:r>
                      <a:endParaRPr lang="es-CO" sz="1400" dirty="0">
                        <a:latin typeface="+mj-lt"/>
                        <a:ea typeface="Calibri" panose="020F0502020204030204" pitchFamily="34" charset="0"/>
                        <a:cs typeface="Calibri" panose="020F0502020204030204" pitchFamily="34" charset="0"/>
                      </a:endParaRPr>
                    </a:p>
                  </a:txBody>
                  <a:tcPr anchor="ctr"/>
                </a:tc>
                <a:tc>
                  <a:txBody>
                    <a:bodyPr/>
                    <a:lstStyle/>
                    <a:p>
                      <a:pPr algn="ctr"/>
                      <a:r>
                        <a:rPr lang="es-CO" sz="1400" dirty="0">
                          <a:latin typeface="+mj-lt"/>
                          <a:cs typeface="Calibri" panose="020F0502020204030204" pitchFamily="34" charset="0"/>
                        </a:rPr>
                        <a:t>Indicador</a:t>
                      </a:r>
                      <a:endParaRPr lang="es-CO" sz="1400" dirty="0">
                        <a:latin typeface="+mj-lt"/>
                        <a:ea typeface="Calibri" panose="020F0502020204030204" pitchFamily="34" charset="0"/>
                        <a:cs typeface="Calibri" panose="020F0502020204030204" pitchFamily="34" charset="0"/>
                      </a:endParaRPr>
                    </a:p>
                  </a:txBody>
                  <a:tcPr anchor="ctr"/>
                </a:tc>
                <a:tc>
                  <a:txBody>
                    <a:bodyPr/>
                    <a:lstStyle/>
                    <a:p>
                      <a:pPr algn="ctr"/>
                      <a:r>
                        <a:rPr lang="es-CO" sz="1200" dirty="0">
                          <a:latin typeface="+mj-lt"/>
                          <a:cs typeface="Calibri" panose="020F0502020204030204" pitchFamily="34" charset="0"/>
                        </a:rPr>
                        <a:t>Meta 2025</a:t>
                      </a:r>
                      <a:endParaRPr lang="es-CO" sz="1200" dirty="0">
                        <a:latin typeface="+mj-lt"/>
                        <a:ea typeface="Calibri" panose="020F0502020204030204" pitchFamily="34" charset="0"/>
                        <a:cs typeface="Calibri" panose="020F050202020403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dirty="0">
                          <a:latin typeface="+mj-lt"/>
                          <a:cs typeface="Calibri" panose="020F0502020204030204" pitchFamily="34" charset="0"/>
                        </a:rPr>
                        <a:t>Logro 2025</a:t>
                      </a:r>
                      <a:endParaRPr lang="es-CO" sz="1200" b="0" dirty="0">
                        <a:latin typeface="+mj-lt"/>
                        <a:ea typeface="Calibri" panose="020F0502020204030204" pitchFamily="34" charset="0"/>
                        <a:cs typeface="Calibri" panose="020F050202020403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100" b="1" kern="1200" dirty="0">
                          <a:solidFill>
                            <a:schemeClr val="tx1"/>
                          </a:solidFill>
                          <a:latin typeface="+mj-lt"/>
                          <a:ea typeface="+mn-ea"/>
                          <a:cs typeface="Calibri" panose="020F0502020204030204" pitchFamily="34" charset="0"/>
                        </a:rPr>
                        <a:t>% cumplimiento</a:t>
                      </a:r>
                    </a:p>
                    <a:p>
                      <a:pPr marL="0" marR="0" lvl="0" indent="0" algn="ctr" defTabSz="914400" rtl="0" eaLnBrk="1" fontAlgn="auto" latinLnBrk="0" hangingPunct="1">
                        <a:lnSpc>
                          <a:spcPct val="100000"/>
                        </a:lnSpc>
                        <a:spcBef>
                          <a:spcPts val="0"/>
                        </a:spcBef>
                        <a:spcAft>
                          <a:spcPts val="0"/>
                        </a:spcAft>
                        <a:buClrTx/>
                        <a:buSzTx/>
                        <a:buFontTx/>
                        <a:buNone/>
                        <a:tabLst/>
                        <a:defRPr/>
                      </a:pPr>
                      <a:r>
                        <a:rPr lang="es-MX" sz="1100" b="1" kern="1200" dirty="0">
                          <a:solidFill>
                            <a:schemeClr val="tx1"/>
                          </a:solidFill>
                          <a:latin typeface="+mj-lt"/>
                          <a:ea typeface="+mn-ea"/>
                          <a:cs typeface="Calibri" panose="020F0502020204030204" pitchFamily="34" charset="0"/>
                        </a:rPr>
                        <a:t> al cierre meta 2025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b="1" kern="1200" dirty="0">
                          <a:solidFill>
                            <a:schemeClr val="tx1"/>
                          </a:solidFill>
                          <a:latin typeface="+mj-lt"/>
                          <a:ea typeface="+mn-ea"/>
                          <a:cs typeface="Calibri" panose="020F0502020204030204" pitchFamily="34" charset="0"/>
                        </a:rPr>
                        <a:t>Meta Cuatrienio 2023-2026</a:t>
                      </a:r>
                      <a:endParaRPr lang="es-CO" sz="1400" b="1" kern="1200" dirty="0">
                        <a:solidFill>
                          <a:schemeClr val="tx1"/>
                        </a:solidFill>
                        <a:latin typeface="+mj-lt"/>
                        <a:ea typeface="+mn-ea"/>
                        <a:cs typeface="Calibri" panose="020F0502020204030204" pitchFamily="34" charset="0"/>
                      </a:endParaRP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300" b="1" kern="1200" dirty="0">
                          <a:solidFill>
                            <a:schemeClr val="tx1"/>
                          </a:solidFill>
                          <a:latin typeface="+mj-lt"/>
                          <a:ea typeface="+mn-ea"/>
                          <a:cs typeface="Calibri" panose="020F0502020204030204" pitchFamily="34" charset="0"/>
                        </a:rPr>
                        <a:t>Cumplimiento esperado 2023-2026</a:t>
                      </a:r>
                      <a:endParaRPr lang="es-CO" sz="1300" b="1" kern="1200" dirty="0">
                        <a:solidFill>
                          <a:schemeClr val="tx1"/>
                        </a:solidFill>
                        <a:latin typeface="+mj-lt"/>
                        <a:ea typeface="+mn-ea"/>
                        <a:cs typeface="Calibri" panose="020F0502020204030204" pitchFamily="34" charset="0"/>
                      </a:endParaRP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300" b="1" kern="1200" dirty="0">
                          <a:solidFill>
                            <a:schemeClr val="tx1"/>
                          </a:solidFill>
                          <a:latin typeface="+mj-lt"/>
                          <a:ea typeface="+mn-ea"/>
                          <a:cs typeface="Calibri" panose="020F0502020204030204" pitchFamily="34" charset="0"/>
                        </a:rPr>
                        <a:t>% Cumplimiento</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1300" b="1" kern="1200" dirty="0">
                          <a:solidFill>
                            <a:schemeClr val="tx1"/>
                          </a:solidFill>
                          <a:latin typeface="+mj-lt"/>
                          <a:ea typeface="+mn-ea"/>
                          <a:cs typeface="Calibri" panose="020F0502020204030204" pitchFamily="34" charset="0"/>
                        </a:rPr>
                        <a:t> 2023-2026</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300" b="1" kern="1200" dirty="0">
                        <a:solidFill>
                          <a:schemeClr val="tx1"/>
                        </a:solidFill>
                        <a:latin typeface="+mj-lt"/>
                        <a:ea typeface="+mn-ea"/>
                        <a:cs typeface="Calibri" panose="020F0502020204030204" pitchFamily="34" charset="0"/>
                      </a:endParaRPr>
                    </a:p>
                  </a:txBody>
                  <a:tcPr anchor="ctr">
                    <a:solidFill>
                      <a:schemeClr val="bg1"/>
                    </a:solidFill>
                  </a:tcPr>
                </a:tc>
                <a:extLst>
                  <a:ext uri="{0D108BD9-81ED-4DB2-BD59-A6C34878D82A}">
                    <a16:rowId xmlns:a16="http://schemas.microsoft.com/office/drawing/2014/main" val="3671836661"/>
                  </a:ext>
                </a:extLst>
              </a:tr>
              <a:tr h="1016872">
                <a:tc rowSpan="3">
                  <a:txBody>
                    <a:bodyPr/>
                    <a:lstStyle/>
                    <a:p>
                      <a:pPr algn="ctr" fontAlgn="ctr"/>
                      <a:r>
                        <a:rPr lang="es-ES" sz="1200" b="0" u="none" strike="noStrike" kern="1200" dirty="0">
                          <a:solidFill>
                            <a:srgbClr val="000000"/>
                          </a:solidFill>
                          <a:effectLst/>
                          <a:latin typeface="Helvetica (Cuerpo)"/>
                          <a:cs typeface="Calibri" panose="020F0502020204030204" pitchFamily="34" charset="0"/>
                        </a:rPr>
                        <a:t>Acumulado de Iniciativas estratégicas con ruta de implementación activa</a:t>
                      </a:r>
                      <a:endParaRPr lang="es-ES" sz="1200" b="0" i="0" u="none" strike="noStrike" kern="1200"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noFill/>
                  </a:tcPr>
                </a:tc>
                <a:tc>
                  <a:txBody>
                    <a:bodyPr/>
                    <a:lstStyle/>
                    <a:p>
                      <a:pPr algn="ctr" fontAlgn="ctr"/>
                      <a:r>
                        <a:rPr lang="es-ES" sz="1400" b="0" u="none" strike="noStrike" dirty="0">
                          <a:solidFill>
                            <a:srgbClr val="000000"/>
                          </a:solidFill>
                          <a:effectLst/>
                          <a:latin typeface="Helvetica (Cuerpo)"/>
                          <a:cs typeface="Calibri" panose="020F0502020204030204" pitchFamily="34" charset="0"/>
                        </a:rPr>
                        <a:t># de Iniciativas PATR con ruta de implementación activada</a:t>
                      </a:r>
                      <a:endParaRPr lang="es-ES" sz="14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200" b="0" u="none" strike="noStrike" kern="1200" dirty="0">
                          <a:solidFill>
                            <a:srgbClr val="000000"/>
                          </a:solidFill>
                          <a:effectLst/>
                          <a:latin typeface="Helvetica (Cuerpo)"/>
                          <a:ea typeface="+mn-ea"/>
                          <a:cs typeface="Calibri" panose="020F0502020204030204" pitchFamily="34" charset="0"/>
                        </a:rPr>
                        <a:t>20.916</a:t>
                      </a:r>
                      <a:endParaRPr lang="es-CO" sz="1200" b="0" i="0" u="none" strike="noStrike" kern="1200" dirty="0">
                        <a:solidFill>
                          <a:srgbClr val="000000"/>
                        </a:solidFill>
                        <a:effectLst/>
                        <a:latin typeface="Helvetica (Cuerpo)"/>
                        <a:cs typeface="Calibri" panose="020F0502020204030204" pitchFamily="34" charset="0"/>
                      </a:endParaRPr>
                    </a:p>
                  </a:txBody>
                  <a:tcPr marL="9525" marR="9525" marT="9525" marB="0" anchor="ctr"/>
                </a:tc>
                <a:tc>
                  <a:txBody>
                    <a:bodyPr/>
                    <a:lstStyle/>
                    <a:p>
                      <a:pPr marL="0" algn="ctr" defTabSz="914400" rtl="0" eaLnBrk="1" fontAlgn="ctr" latinLnBrk="0" hangingPunct="1"/>
                      <a:r>
                        <a:rPr lang="es-MX" sz="1200" b="0" u="none" strike="noStrike" kern="1200" dirty="0">
                          <a:solidFill>
                            <a:schemeClr val="tx1"/>
                          </a:solidFill>
                          <a:effectLst/>
                          <a:latin typeface="Helvetica (Cuerpo)"/>
                          <a:ea typeface="+mn-ea"/>
                          <a:cs typeface="Calibri" panose="020F0502020204030204" pitchFamily="34" charset="0"/>
                        </a:rPr>
                        <a:t>2</a:t>
                      </a:r>
                      <a:r>
                        <a:rPr lang="es-CO" sz="1200" b="0" u="none" strike="noStrike" kern="1200" dirty="0">
                          <a:solidFill>
                            <a:schemeClr val="tx1"/>
                          </a:solidFill>
                          <a:effectLst/>
                          <a:latin typeface="Helvetica (Cuerpo)"/>
                          <a:ea typeface="+mn-ea"/>
                          <a:cs typeface="Calibri" panose="020F0502020204030204" pitchFamily="34" charset="0"/>
                        </a:rPr>
                        <a:t>0.998</a:t>
                      </a:r>
                    </a:p>
                  </a:txBody>
                  <a:tcPr marL="6350" marR="6350" marT="6350" marB="0" anchor="ctr"/>
                </a:tc>
                <a:tc>
                  <a:txBody>
                    <a:bodyPr/>
                    <a:lstStyle/>
                    <a:p>
                      <a:pPr marL="0" marR="0" lvl="0" indent="0" algn="l" defTabSz="914400" rtl="0" eaLnBrk="1" fontAlgn="auto" latinLnBrk="0" hangingPunct="1">
                        <a:lnSpc>
                          <a:spcPts val="1100"/>
                        </a:lnSpc>
                        <a:spcBef>
                          <a:spcPts val="0"/>
                        </a:spcBef>
                        <a:spcAft>
                          <a:spcPts val="0"/>
                        </a:spcAft>
                        <a:buClrTx/>
                        <a:buSzTx/>
                        <a:buFontTx/>
                        <a:buNone/>
                        <a:tabLst/>
                        <a:defRPr/>
                      </a:pPr>
                      <a:r>
                        <a:rPr lang="es-ES" sz="1200" b="1" u="none" strike="noStrike" kern="1200" dirty="0">
                          <a:solidFill>
                            <a:srgbClr val="000000"/>
                          </a:solidFill>
                          <a:effectLst/>
                          <a:latin typeface="Helvetica (Cuerpo)"/>
                          <a:ea typeface="+mn-ea"/>
                          <a:cs typeface="Calibri" panose="020F0502020204030204" pitchFamily="34" charset="0"/>
                        </a:rPr>
                        <a:t>104%</a:t>
                      </a:r>
                      <a:endParaRPr lang="es-CO" sz="1200" b="1" kern="1200" dirty="0">
                        <a:solidFill>
                          <a:schemeClr val="tx1"/>
                        </a:solidFill>
                        <a:effectLst/>
                        <a:latin typeface="Helvetica (Cuerpo)"/>
                        <a:ea typeface="+mn-ea"/>
                        <a:cs typeface="Calibri" panose="020F0502020204030204" pitchFamily="34" charset="0"/>
                      </a:endParaRPr>
                    </a:p>
                  </a:txBody>
                  <a:tcPr marL="44450" marR="4445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400" b="0" u="none" strike="noStrike" kern="1200" dirty="0">
                          <a:solidFill>
                            <a:srgbClr val="000000"/>
                          </a:solidFill>
                          <a:effectLst/>
                          <a:latin typeface="Helvetica (Cuerpo)"/>
                          <a:ea typeface="+mn-ea"/>
                          <a:cs typeface="Calibri" panose="020F0502020204030204" pitchFamily="34" charset="0"/>
                        </a:rPr>
                        <a:t>32.808</a:t>
                      </a:r>
                      <a:endParaRPr lang="es-CO" sz="1400" b="0" u="none" strike="noStrike" kern="1200" dirty="0">
                        <a:solidFill>
                          <a:srgbClr val="000000"/>
                        </a:solidFill>
                        <a:effectLst/>
                        <a:latin typeface="Helvetica (Cuerpo)"/>
                        <a:ea typeface="+mn-ea"/>
                        <a:cs typeface="Calibri" panose="020F0502020204030204" pitchFamily="34" charset="0"/>
                      </a:endParaRPr>
                    </a:p>
                  </a:txBody>
                  <a:tcPr marL="9525" marR="9525" marT="9525" marB="0" anchor="ctr"/>
                </a:tc>
                <a:tc>
                  <a:txBody>
                    <a:bodyPr/>
                    <a:lstStyle/>
                    <a:p>
                      <a:pPr marL="0" algn="ctr" defTabSz="914400" rtl="0" eaLnBrk="1" fontAlgn="ctr" latinLnBrk="0" hangingPunct="1"/>
                      <a:r>
                        <a:rPr lang="es-ES" sz="1400" b="0" u="none" strike="noStrike" kern="1200" dirty="0">
                          <a:solidFill>
                            <a:srgbClr val="000000"/>
                          </a:solidFill>
                          <a:effectLst/>
                          <a:latin typeface="Helvetica (Cuerpo)"/>
                          <a:ea typeface="+mn-ea"/>
                          <a:cs typeface="Calibri" panose="020F0502020204030204" pitchFamily="34" charset="0"/>
                        </a:rPr>
                        <a:t> 24.617</a:t>
                      </a:r>
                    </a:p>
                  </a:txBody>
                  <a:tcPr marL="6350" marR="6350" marT="6350" marB="0" anchor="ctr"/>
                </a:tc>
                <a:tc>
                  <a:txBody>
                    <a:bodyPr/>
                    <a:lstStyle/>
                    <a:p>
                      <a:pPr algn="l" fontAlgn="ctr"/>
                      <a:r>
                        <a:rPr lang="es-MX" sz="1800" b="1" i="0" u="none" strike="noStrike" dirty="0">
                          <a:solidFill>
                            <a:schemeClr val="tx1"/>
                          </a:solidFill>
                          <a:effectLst/>
                          <a:latin typeface="Helvetica (Cuerpo)"/>
                          <a:ea typeface="Calibri" panose="020F0502020204030204" pitchFamily="34" charset="0"/>
                          <a:cs typeface="Calibri" panose="020F0502020204030204" pitchFamily="34" charset="0"/>
                        </a:rPr>
                        <a:t> 75%  </a:t>
                      </a:r>
                      <a:endParaRPr lang="es-CO" sz="1800" b="1" i="0" u="none" strike="noStrike" dirty="0">
                        <a:solidFill>
                          <a:schemeClr val="tx1"/>
                        </a:solidFill>
                        <a:effectLst/>
                        <a:latin typeface="Helvetica (Cuerpo)"/>
                        <a:ea typeface="Calibri" panose="020F0502020204030204" pitchFamily="34" charset="0"/>
                        <a:cs typeface="Calibri" panose="020F0502020204030204" pitchFamily="34" charset="0"/>
                      </a:endParaRPr>
                    </a:p>
                  </a:txBody>
                  <a:tcPr marL="6350" marR="6350" marT="6350" marB="0" anchor="ctr"/>
                </a:tc>
                <a:extLst>
                  <a:ext uri="{0D108BD9-81ED-4DB2-BD59-A6C34878D82A}">
                    <a16:rowId xmlns:a16="http://schemas.microsoft.com/office/drawing/2014/main" val="4250222877"/>
                  </a:ext>
                </a:extLst>
              </a:tr>
              <a:tr h="981072">
                <a:tc vMerge="1">
                  <a:txBody>
                    <a:bodyPr/>
                    <a:lstStyle/>
                    <a:p>
                      <a:pPr algn="ctr" fontAlgn="ctr"/>
                      <a:endParaRPr lang="es-E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5">
                        <a:lumMod val="60000"/>
                        <a:lumOff val="40000"/>
                      </a:schemeClr>
                    </a:solidFill>
                  </a:tcPr>
                </a:tc>
                <a:tc>
                  <a:txBody>
                    <a:bodyPr/>
                    <a:lstStyle/>
                    <a:p>
                      <a:pPr algn="ctr" fontAlgn="ctr"/>
                      <a:r>
                        <a:rPr lang="es-ES" sz="1400" b="0" u="none" strike="noStrike" dirty="0">
                          <a:solidFill>
                            <a:srgbClr val="000000"/>
                          </a:solidFill>
                          <a:effectLst/>
                          <a:latin typeface="Helvetica (Cuerpo)"/>
                          <a:cs typeface="Calibri" panose="020F0502020204030204" pitchFamily="34" charset="0"/>
                        </a:rPr>
                        <a:t># de Iniciativas propias étnicas con ruta de implementación activada</a:t>
                      </a:r>
                      <a:endParaRPr lang="es-ES" sz="14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200" b="0" u="none" strike="noStrike" kern="1200" dirty="0">
                          <a:solidFill>
                            <a:srgbClr val="000000"/>
                          </a:solidFill>
                          <a:effectLst/>
                          <a:latin typeface="Helvetica (Cuerpo)"/>
                          <a:ea typeface="+mn-ea"/>
                          <a:cs typeface="Calibri" panose="020F0502020204030204" pitchFamily="34" charset="0"/>
                        </a:rPr>
                        <a:t>4.922</a:t>
                      </a:r>
                      <a:endParaRPr lang="es-CO" sz="1200" b="0" u="none" strike="noStrike" kern="1200" dirty="0">
                        <a:solidFill>
                          <a:srgbClr val="000000"/>
                        </a:solidFill>
                        <a:effectLst/>
                        <a:latin typeface="Helvetica (Cuerpo)"/>
                        <a:ea typeface="+mn-ea"/>
                        <a:cs typeface="Calibri" panose="020F0502020204030204" pitchFamily="34" charset="0"/>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200" b="0" i="0" u="none" strike="noStrike" kern="1200" dirty="0">
                          <a:solidFill>
                            <a:srgbClr val="000000"/>
                          </a:solidFill>
                          <a:effectLst/>
                          <a:latin typeface="Helvetica (Cuerpo)"/>
                          <a:cs typeface="Calibri" panose="020F0502020204030204" pitchFamily="34" charset="0"/>
                        </a:rPr>
                        <a:t>4.458</a:t>
                      </a:r>
                      <a:endParaRPr lang="es-CO" sz="1200" b="0" u="none" strike="noStrike" kern="1200" dirty="0">
                        <a:solidFill>
                          <a:schemeClr val="tx1"/>
                        </a:solidFill>
                        <a:effectLst/>
                        <a:latin typeface="Helvetica (Cuerpo)"/>
                        <a:ea typeface="+mn-ea"/>
                        <a:cs typeface="Calibri" panose="020F0502020204030204" pitchFamily="34" charset="0"/>
                      </a:endParaRPr>
                    </a:p>
                  </a:txBody>
                  <a:tcPr marL="6350" marR="6350" marT="6350" marB="0" anchor="ctr"/>
                </a:tc>
                <a:tc>
                  <a:txBody>
                    <a:bodyPr/>
                    <a:lstStyle/>
                    <a:p>
                      <a:pPr marL="0" marR="0" lvl="0" indent="0" algn="l" defTabSz="914400" rtl="0" eaLnBrk="1" fontAlgn="auto" latinLnBrk="0" hangingPunct="1">
                        <a:lnSpc>
                          <a:spcPts val="1100"/>
                        </a:lnSpc>
                        <a:spcBef>
                          <a:spcPts val="0"/>
                        </a:spcBef>
                        <a:spcAft>
                          <a:spcPts val="0"/>
                        </a:spcAft>
                        <a:buClrTx/>
                        <a:buSzTx/>
                        <a:buFontTx/>
                        <a:buNone/>
                        <a:tabLst/>
                        <a:defRPr/>
                      </a:pPr>
                      <a:r>
                        <a:rPr lang="es-MX" sz="1200" b="1" u="none" strike="noStrike" kern="1200" dirty="0">
                          <a:solidFill>
                            <a:srgbClr val="000000"/>
                          </a:solidFill>
                          <a:effectLst/>
                          <a:latin typeface="Helvetica (Cuerpo)"/>
                          <a:ea typeface="+mn-ea"/>
                          <a:cs typeface="Calibri" panose="020F0502020204030204" pitchFamily="34" charset="0"/>
                        </a:rPr>
                        <a:t>90%</a:t>
                      </a:r>
                      <a:endParaRPr lang="es-CO" sz="1200" b="1" dirty="0">
                        <a:solidFill>
                          <a:schemeClr val="tx1"/>
                        </a:solidFill>
                        <a:effectLst/>
                        <a:latin typeface="Helvetica (Cuerpo)"/>
                        <a:ea typeface="+mn-ea"/>
                        <a:cs typeface="Calibri" panose="020F0502020204030204" pitchFamily="34" charset="0"/>
                      </a:endParaRPr>
                    </a:p>
                  </a:txBody>
                  <a:tcPr marL="44450" marR="4445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400" b="0" u="none" strike="noStrike" kern="1200" dirty="0">
                          <a:solidFill>
                            <a:srgbClr val="000000"/>
                          </a:solidFill>
                          <a:effectLst/>
                          <a:latin typeface="Helvetica (Cuerpo)"/>
                          <a:ea typeface="+mn-ea"/>
                          <a:cs typeface="Calibri" panose="020F0502020204030204" pitchFamily="34" charset="0"/>
                        </a:rPr>
                        <a:t>8.381</a:t>
                      </a:r>
                      <a:endParaRPr lang="es-CO" sz="1400" b="0" u="none" strike="noStrike" kern="1200" dirty="0">
                        <a:solidFill>
                          <a:srgbClr val="000000"/>
                        </a:solidFill>
                        <a:effectLst/>
                        <a:latin typeface="Helvetica (Cuerpo)"/>
                        <a:ea typeface="+mn-ea"/>
                        <a:cs typeface="Calibri" panose="020F0502020204030204" pitchFamily="34" charset="0"/>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400" b="0" u="none" strike="noStrike" kern="1200" dirty="0">
                          <a:solidFill>
                            <a:srgbClr val="000000"/>
                          </a:solidFill>
                          <a:effectLst/>
                          <a:latin typeface="Helvetica (Cuerpo)"/>
                          <a:ea typeface="+mn-ea"/>
                          <a:cs typeface="Calibri" panose="020F0502020204030204" pitchFamily="34" charset="0"/>
                        </a:rPr>
                        <a:t>5.447</a:t>
                      </a:r>
                      <a:endParaRPr lang="es-ES" sz="1400" b="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algn="l" fontAlgn="ctr"/>
                      <a:r>
                        <a:rPr lang="es-MX" sz="1800" b="1" i="0" u="none" strike="noStrike" dirty="0">
                          <a:solidFill>
                            <a:schemeClr val="tx1"/>
                          </a:solidFill>
                          <a:effectLst/>
                          <a:latin typeface="Helvetica (Cuerpo)"/>
                          <a:ea typeface="Calibri" panose="020F0502020204030204" pitchFamily="34" charset="0"/>
                          <a:cs typeface="Calibri" panose="020F0502020204030204" pitchFamily="34" charset="0"/>
                        </a:rPr>
                        <a:t> 65% </a:t>
                      </a:r>
                      <a:endParaRPr lang="es-CO" sz="1800" b="1" i="0" u="none" strike="noStrike" dirty="0">
                        <a:solidFill>
                          <a:schemeClr val="tx1"/>
                        </a:solidFill>
                        <a:effectLst/>
                        <a:latin typeface="Helvetica (Cuerpo)"/>
                        <a:ea typeface="Calibri" panose="020F0502020204030204" pitchFamily="34" charset="0"/>
                        <a:cs typeface="Calibri" panose="020F0502020204030204" pitchFamily="34" charset="0"/>
                      </a:endParaRPr>
                    </a:p>
                  </a:txBody>
                  <a:tcPr marL="6350" marR="6350" marT="6350" marB="0" anchor="ctr"/>
                </a:tc>
                <a:extLst>
                  <a:ext uri="{0D108BD9-81ED-4DB2-BD59-A6C34878D82A}">
                    <a16:rowId xmlns:a16="http://schemas.microsoft.com/office/drawing/2014/main" val="758836384"/>
                  </a:ext>
                </a:extLst>
              </a:tr>
              <a:tr h="981072">
                <a:tc vMerge="1">
                  <a:txBody>
                    <a:bodyPr/>
                    <a:lstStyle/>
                    <a:p>
                      <a:pPr algn="ctr" fontAlgn="ctr"/>
                      <a:endParaRPr lang="es-E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5">
                        <a:lumMod val="60000"/>
                        <a:lumOff val="40000"/>
                      </a:schemeClr>
                    </a:solidFill>
                  </a:tcPr>
                </a:tc>
                <a:tc>
                  <a:txBody>
                    <a:bodyPr/>
                    <a:lstStyle/>
                    <a:p>
                      <a:pPr algn="ctr" fontAlgn="ctr"/>
                      <a:r>
                        <a:rPr lang="es-ES" sz="1400" b="0" u="none" strike="noStrike" dirty="0">
                          <a:solidFill>
                            <a:srgbClr val="000000"/>
                          </a:solidFill>
                          <a:effectLst/>
                          <a:latin typeface="Helvetica (Cuerpo)"/>
                          <a:cs typeface="Calibri" panose="020F0502020204030204" pitchFamily="34" charset="0"/>
                        </a:rPr>
                        <a:t># de proyectos de los PATR con enfoque de género o étnico implementados</a:t>
                      </a:r>
                      <a:endParaRPr lang="es-ES" sz="14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algn="ctr" defTabSz="914400" rtl="0" eaLnBrk="1" fontAlgn="ctr" latinLnBrk="0" hangingPunct="1"/>
                      <a:r>
                        <a:rPr lang="es-ES" sz="1200" b="0" u="none" strike="noStrike" kern="1200" dirty="0">
                          <a:solidFill>
                            <a:srgbClr val="000000"/>
                          </a:solidFill>
                          <a:effectLst/>
                          <a:latin typeface="Helvetica (Cuerpo)"/>
                          <a:ea typeface="+mn-ea"/>
                          <a:cs typeface="Calibri" panose="020F0502020204030204" pitchFamily="34" charset="0"/>
                        </a:rPr>
                        <a:t>436</a:t>
                      </a:r>
                    </a:p>
                    <a:p>
                      <a:pPr marL="0" algn="ctr" defTabSz="914400" rtl="0" eaLnBrk="1" fontAlgn="ctr" latinLnBrk="0" hangingPunct="1"/>
                      <a:r>
                        <a:rPr lang="es-MX" sz="1200" b="0" u="none" strike="noStrike" kern="1200" dirty="0">
                          <a:solidFill>
                            <a:srgbClr val="000000"/>
                          </a:solidFill>
                          <a:effectLst/>
                          <a:latin typeface="Helvetica (Cuerpo)"/>
                          <a:ea typeface="+mn-ea"/>
                          <a:cs typeface="Calibri" panose="020F0502020204030204" pitchFamily="34" charset="0"/>
                        </a:rPr>
                        <a:t>(20 nuevos para 2025)</a:t>
                      </a:r>
                      <a:endParaRPr lang="es-CO" sz="1200" b="0" u="none" strike="noStrike" kern="1200" dirty="0">
                        <a:solidFill>
                          <a:srgbClr val="000000"/>
                        </a:solidFill>
                        <a:effectLst/>
                        <a:latin typeface="Helvetica (Cuerpo)"/>
                        <a:ea typeface="+mn-ea"/>
                        <a:cs typeface="Calibri" panose="020F0502020204030204" pitchFamily="34" charset="0"/>
                      </a:endParaRPr>
                    </a:p>
                    <a:p>
                      <a:pPr marL="0" algn="ctr" defTabSz="914400" rtl="0" eaLnBrk="1" fontAlgn="ctr" latinLnBrk="0" hangingPunct="1"/>
                      <a:endParaRPr lang="es-CO" sz="1200" b="0" i="0" u="none" strike="noStrike" kern="1200" dirty="0">
                        <a:solidFill>
                          <a:srgbClr val="000000"/>
                        </a:solidFill>
                        <a:effectLst/>
                        <a:latin typeface="Helvetica (Cuerpo)"/>
                        <a:cs typeface="Calibri" panose="020F0502020204030204" pitchFamily="34" charset="0"/>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200" b="0" u="none" strike="noStrike" kern="1200" dirty="0">
                          <a:solidFill>
                            <a:srgbClr val="000000"/>
                          </a:solidFill>
                          <a:effectLst/>
                          <a:latin typeface="Helvetica (Cuerpo)"/>
                          <a:ea typeface="+mn-ea"/>
                          <a:cs typeface="Calibri" panose="020F0502020204030204" pitchFamily="34" charset="0"/>
                        </a:rPr>
                        <a:t>457</a:t>
                      </a:r>
                    </a:p>
                  </a:txBody>
                  <a:tcPr marL="6350" marR="6350" marT="6350" marB="0" anchor="ctr"/>
                </a:tc>
                <a:tc>
                  <a:txBody>
                    <a:bodyPr/>
                    <a:lstStyle/>
                    <a:p>
                      <a:pPr marL="0" marR="0" lvl="0" indent="0" algn="l" defTabSz="914400" rtl="0" eaLnBrk="1" fontAlgn="auto" latinLnBrk="0" hangingPunct="1">
                        <a:lnSpc>
                          <a:spcPts val="1100"/>
                        </a:lnSpc>
                        <a:spcBef>
                          <a:spcPts val="0"/>
                        </a:spcBef>
                        <a:spcAft>
                          <a:spcPts val="0"/>
                        </a:spcAft>
                        <a:buClrTx/>
                        <a:buSzTx/>
                        <a:buFontTx/>
                        <a:buNone/>
                        <a:tabLst/>
                        <a:defRPr/>
                      </a:pPr>
                      <a:r>
                        <a:rPr lang="es-MX" sz="1200" b="1" u="none" strike="noStrike" kern="1200" dirty="0">
                          <a:solidFill>
                            <a:srgbClr val="000000"/>
                          </a:solidFill>
                          <a:effectLst/>
                          <a:latin typeface="Helvetica (Cuerpo)"/>
                          <a:ea typeface="+mn-ea"/>
                          <a:cs typeface="Calibri" panose="020F0502020204030204" pitchFamily="34" charset="0"/>
                        </a:rPr>
                        <a:t>104%</a:t>
                      </a:r>
                      <a:endParaRPr lang="es-CO" sz="1200" b="1" dirty="0">
                        <a:effectLst/>
                        <a:latin typeface="Helvetica (Cuerpo)"/>
                        <a:ea typeface="Calibri" panose="020F0502020204030204" pitchFamily="34" charset="0"/>
                        <a:cs typeface="Calibri" panose="020F0502020204030204" pitchFamily="34" charset="0"/>
                      </a:endParaRPr>
                    </a:p>
                  </a:txBody>
                  <a:tcPr marL="44450" marR="4445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400" b="0" u="none" strike="noStrike" kern="1200" dirty="0">
                          <a:solidFill>
                            <a:srgbClr val="000000"/>
                          </a:solidFill>
                          <a:effectLst/>
                          <a:latin typeface="Helvetica (Cuerpo)"/>
                          <a:ea typeface="+mn-ea"/>
                          <a:cs typeface="Calibri" panose="020F0502020204030204" pitchFamily="34" charset="0"/>
                        </a:rPr>
                        <a:t>464</a:t>
                      </a:r>
                      <a:endParaRPr lang="es-CO" sz="1400" b="0" u="none" strike="noStrike" kern="1200" dirty="0">
                        <a:solidFill>
                          <a:srgbClr val="000000"/>
                        </a:solidFill>
                        <a:effectLst/>
                        <a:latin typeface="Helvetica (Cuerpo)"/>
                        <a:ea typeface="+mn-ea"/>
                        <a:cs typeface="Calibri" panose="020F0502020204030204" pitchFamily="34" charset="0"/>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400" b="0" u="none" strike="noStrike" kern="1200" dirty="0">
                          <a:solidFill>
                            <a:srgbClr val="000000"/>
                          </a:solidFill>
                          <a:effectLst/>
                          <a:latin typeface="Helvetica (Cuerpo)"/>
                          <a:ea typeface="+mn-ea"/>
                          <a:cs typeface="Calibri" panose="020F0502020204030204" pitchFamily="34" charset="0"/>
                        </a:rPr>
                        <a:t>464</a:t>
                      </a:r>
                      <a:endParaRPr lang="es-CO" sz="14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algn="l" fontAlgn="ctr"/>
                      <a:r>
                        <a:rPr lang="es-MX" sz="1800" b="1" i="0" u="none" strike="noStrike" dirty="0">
                          <a:solidFill>
                            <a:srgbClr val="000000"/>
                          </a:solidFill>
                          <a:effectLst/>
                          <a:latin typeface="Helvetica (Cuerpo)"/>
                          <a:ea typeface="Calibri" panose="020F0502020204030204" pitchFamily="34" charset="0"/>
                          <a:cs typeface="Calibri" panose="020F0502020204030204" pitchFamily="34" charset="0"/>
                        </a:rPr>
                        <a:t> 100% </a:t>
                      </a:r>
                      <a:endParaRPr lang="es-CO" sz="1800" b="1"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extLst>
                  <a:ext uri="{0D108BD9-81ED-4DB2-BD59-A6C34878D82A}">
                    <a16:rowId xmlns:a16="http://schemas.microsoft.com/office/drawing/2014/main" val="121406526"/>
                  </a:ext>
                </a:extLst>
              </a:tr>
            </a:tbl>
          </a:graphicData>
        </a:graphic>
      </p:graphicFrame>
      <p:grpSp>
        <p:nvGrpSpPr>
          <p:cNvPr id="24" name="Grupo 23">
            <a:extLst>
              <a:ext uri="{FF2B5EF4-FFF2-40B4-BE49-F238E27FC236}">
                <a16:creationId xmlns:a16="http://schemas.microsoft.com/office/drawing/2014/main" id="{ED5F5640-D8AE-B465-648C-B4C94AC42464}"/>
              </a:ext>
            </a:extLst>
          </p:cNvPr>
          <p:cNvGrpSpPr/>
          <p:nvPr/>
        </p:nvGrpSpPr>
        <p:grpSpPr>
          <a:xfrm>
            <a:off x="2153748" y="5176948"/>
            <a:ext cx="507316" cy="256430"/>
            <a:chOff x="10909827" y="3429000"/>
            <a:chExt cx="403473" cy="218128"/>
          </a:xfrm>
        </p:grpSpPr>
        <p:sp>
          <p:nvSpPr>
            <p:cNvPr id="20" name="Estrella: 7 puntas 19">
              <a:extLst>
                <a:ext uri="{FF2B5EF4-FFF2-40B4-BE49-F238E27FC236}">
                  <a16:creationId xmlns:a16="http://schemas.microsoft.com/office/drawing/2014/main" id="{FE863794-60A5-2E1D-61A4-DE05C2A29B0B}"/>
                </a:ext>
              </a:extLst>
            </p:cNvPr>
            <p:cNvSpPr/>
            <p:nvPr/>
          </p:nvSpPr>
          <p:spPr>
            <a:xfrm>
              <a:off x="10982326" y="3429000"/>
              <a:ext cx="251917" cy="218128"/>
            </a:xfrm>
            <a:prstGeom prst="star7">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sz="700" b="1">
                <a:latin typeface="+mj-lt"/>
              </a:endParaRPr>
            </a:p>
          </p:txBody>
        </p:sp>
        <p:sp>
          <p:nvSpPr>
            <p:cNvPr id="21" name="CuadroTexto 20">
              <a:extLst>
                <a:ext uri="{FF2B5EF4-FFF2-40B4-BE49-F238E27FC236}">
                  <a16:creationId xmlns:a16="http://schemas.microsoft.com/office/drawing/2014/main" id="{2068B0DC-AA3F-E059-4BBA-4883ECAE2AA1}"/>
                </a:ext>
              </a:extLst>
            </p:cNvPr>
            <p:cNvSpPr txBox="1"/>
            <p:nvPr/>
          </p:nvSpPr>
          <p:spPr>
            <a:xfrm>
              <a:off x="10909827" y="3463539"/>
              <a:ext cx="403473" cy="181939"/>
            </a:xfrm>
            <a:prstGeom prst="rect">
              <a:avLst/>
            </a:prstGeom>
            <a:noFill/>
          </p:spPr>
          <p:txBody>
            <a:bodyPr wrap="square" rtlCol="0">
              <a:spAutoFit/>
            </a:bodyPr>
            <a:lstStyle/>
            <a:p>
              <a:pPr algn="ctr"/>
              <a:r>
                <a:rPr lang="es-ES" sz="800" b="1" dirty="0">
                  <a:solidFill>
                    <a:schemeClr val="bg1"/>
                  </a:solidFill>
                  <a:latin typeface="+mj-lt"/>
                </a:rPr>
                <a:t>PND</a:t>
              </a:r>
              <a:endParaRPr lang="es-CO" sz="800" b="1" dirty="0">
                <a:solidFill>
                  <a:schemeClr val="bg1"/>
                </a:solidFill>
                <a:latin typeface="+mj-lt"/>
              </a:endParaRPr>
            </a:p>
          </p:txBody>
        </p:sp>
      </p:grpSp>
      <p:grpSp>
        <p:nvGrpSpPr>
          <p:cNvPr id="22" name="Grupo 21">
            <a:extLst>
              <a:ext uri="{FF2B5EF4-FFF2-40B4-BE49-F238E27FC236}">
                <a16:creationId xmlns:a16="http://schemas.microsoft.com/office/drawing/2014/main" id="{CBA7E809-3816-F102-9CC7-EF73742D9890}"/>
              </a:ext>
            </a:extLst>
          </p:cNvPr>
          <p:cNvGrpSpPr/>
          <p:nvPr/>
        </p:nvGrpSpPr>
        <p:grpSpPr>
          <a:xfrm>
            <a:off x="2172972" y="3334778"/>
            <a:ext cx="438486" cy="264920"/>
            <a:chOff x="10987361" y="3534829"/>
            <a:chExt cx="399041" cy="317837"/>
          </a:xfrm>
        </p:grpSpPr>
        <p:sp>
          <p:nvSpPr>
            <p:cNvPr id="28" name="Estrella: 7 puntas 27">
              <a:extLst>
                <a:ext uri="{FF2B5EF4-FFF2-40B4-BE49-F238E27FC236}">
                  <a16:creationId xmlns:a16="http://schemas.microsoft.com/office/drawing/2014/main" id="{AE406116-6191-FE4F-6336-407C3E4EA42E}"/>
                </a:ext>
              </a:extLst>
            </p:cNvPr>
            <p:cNvSpPr/>
            <p:nvPr/>
          </p:nvSpPr>
          <p:spPr>
            <a:xfrm>
              <a:off x="11041099" y="3534829"/>
              <a:ext cx="291565" cy="317837"/>
            </a:xfrm>
            <a:prstGeom prst="star7">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sz="700" b="1">
                <a:latin typeface="+mj-lt"/>
              </a:endParaRPr>
            </a:p>
          </p:txBody>
        </p:sp>
        <p:sp>
          <p:nvSpPr>
            <p:cNvPr id="29" name="CuadroTexto 28">
              <a:extLst>
                <a:ext uri="{FF2B5EF4-FFF2-40B4-BE49-F238E27FC236}">
                  <a16:creationId xmlns:a16="http://schemas.microsoft.com/office/drawing/2014/main" id="{003243C6-2D67-2E82-004B-BA42A5BA63F4}"/>
                </a:ext>
              </a:extLst>
            </p:cNvPr>
            <p:cNvSpPr txBox="1"/>
            <p:nvPr/>
          </p:nvSpPr>
          <p:spPr>
            <a:xfrm>
              <a:off x="10987361" y="3586759"/>
              <a:ext cx="399041" cy="258480"/>
            </a:xfrm>
            <a:prstGeom prst="rect">
              <a:avLst/>
            </a:prstGeom>
            <a:noFill/>
          </p:spPr>
          <p:txBody>
            <a:bodyPr wrap="square" rtlCol="0">
              <a:spAutoFit/>
            </a:bodyPr>
            <a:lstStyle/>
            <a:p>
              <a:pPr algn="ctr"/>
              <a:r>
                <a:rPr lang="es-CO" sz="800" b="1" dirty="0">
                  <a:solidFill>
                    <a:schemeClr val="bg1"/>
                  </a:solidFill>
                  <a:latin typeface="+mj-lt"/>
                </a:rPr>
                <a:t>PMI</a:t>
              </a:r>
            </a:p>
          </p:txBody>
        </p:sp>
      </p:grpSp>
      <p:grpSp>
        <p:nvGrpSpPr>
          <p:cNvPr id="23" name="Grupo 22">
            <a:extLst>
              <a:ext uri="{FF2B5EF4-FFF2-40B4-BE49-F238E27FC236}">
                <a16:creationId xmlns:a16="http://schemas.microsoft.com/office/drawing/2014/main" id="{3692B6FE-3F82-A4CB-291E-1BB9F7F54CF7}"/>
              </a:ext>
            </a:extLst>
          </p:cNvPr>
          <p:cNvGrpSpPr/>
          <p:nvPr/>
        </p:nvGrpSpPr>
        <p:grpSpPr>
          <a:xfrm>
            <a:off x="519281" y="973244"/>
            <a:ext cx="10405725" cy="643164"/>
            <a:chOff x="145080" y="838472"/>
            <a:chExt cx="8046744" cy="767420"/>
          </a:xfrm>
        </p:grpSpPr>
        <p:sp>
          <p:nvSpPr>
            <p:cNvPr id="30" name="Rectángulo: esquinas redondeadas 29">
              <a:extLst>
                <a:ext uri="{FF2B5EF4-FFF2-40B4-BE49-F238E27FC236}">
                  <a16:creationId xmlns:a16="http://schemas.microsoft.com/office/drawing/2014/main" id="{9E125963-EE31-23D1-640E-279AAB05E63B}"/>
                </a:ext>
              </a:extLst>
            </p:cNvPr>
            <p:cNvSpPr/>
            <p:nvPr/>
          </p:nvSpPr>
          <p:spPr>
            <a:xfrm>
              <a:off x="540514" y="1019261"/>
              <a:ext cx="7581522" cy="463403"/>
            </a:xfrm>
            <a:prstGeom prst="roundRect">
              <a:avLst/>
            </a:prstGeom>
            <a:solidFill>
              <a:srgbClr val="006666">
                <a:alpha val="1100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sz="1400" b="1">
                <a:solidFill>
                  <a:srgbClr val="006666"/>
                </a:solidFill>
                <a:latin typeface="+mj-lt"/>
                <a:cs typeface="Helvetica"/>
              </a:endParaRPr>
            </a:p>
          </p:txBody>
        </p:sp>
        <p:pic>
          <p:nvPicPr>
            <p:cNvPr id="31" name="Imagen 30" descr="Imagen que contiene objeto, burbuja, foto, cd&#10;&#10;Descripción generada automáticamente">
              <a:extLst>
                <a:ext uri="{FF2B5EF4-FFF2-40B4-BE49-F238E27FC236}">
                  <a16:creationId xmlns:a16="http://schemas.microsoft.com/office/drawing/2014/main" id="{AE06DE1C-4BE9-58BA-3072-EF2A56F31745}"/>
                </a:ext>
              </a:extLst>
            </p:cNvPr>
            <p:cNvPicPr>
              <a:picLocks noChangeAspect="1"/>
            </p:cNvPicPr>
            <p:nvPr/>
          </p:nvPicPr>
          <p:blipFill>
            <a:blip r:embed="rId2"/>
            <a:stretch>
              <a:fillRect/>
            </a:stretch>
          </p:blipFill>
          <p:spPr>
            <a:xfrm>
              <a:off x="145080" y="838472"/>
              <a:ext cx="637138" cy="767420"/>
            </a:xfrm>
            <a:prstGeom prst="rect">
              <a:avLst/>
            </a:prstGeom>
          </p:spPr>
        </p:pic>
        <p:sp>
          <p:nvSpPr>
            <p:cNvPr id="32" name="CuadroTexto 31">
              <a:extLst>
                <a:ext uri="{FF2B5EF4-FFF2-40B4-BE49-F238E27FC236}">
                  <a16:creationId xmlns:a16="http://schemas.microsoft.com/office/drawing/2014/main" id="{AFA7DFC3-A8ED-558E-82F2-48A995EEAD37}"/>
                </a:ext>
              </a:extLst>
            </p:cNvPr>
            <p:cNvSpPr txBox="1"/>
            <p:nvPr/>
          </p:nvSpPr>
          <p:spPr>
            <a:xfrm>
              <a:off x="782218" y="1051042"/>
              <a:ext cx="7409606" cy="3672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_tradnl" sz="1400" b="1" dirty="0">
                  <a:solidFill>
                    <a:schemeClr val="accent4">
                      <a:lumMod val="50000"/>
                    </a:schemeClr>
                  </a:solidFill>
                  <a:latin typeface="+mj-lt"/>
                  <a:ea typeface="Calibri" panose="020F0502020204030204" pitchFamily="34" charset="0"/>
                  <a:cs typeface="Calibri" panose="020F0502020204030204" pitchFamily="34" charset="0"/>
                </a:rPr>
                <a:t>LÍNEA 1: Transformación territorial para la vida, la PAZ TOTAL y el cierre de brechas</a:t>
              </a:r>
            </a:p>
          </p:txBody>
        </p:sp>
      </p:grpSp>
      <p:sp>
        <p:nvSpPr>
          <p:cNvPr id="25" name="CuadroTexto 24">
            <a:extLst>
              <a:ext uri="{FF2B5EF4-FFF2-40B4-BE49-F238E27FC236}">
                <a16:creationId xmlns:a16="http://schemas.microsoft.com/office/drawing/2014/main" id="{08443678-9CFC-4308-8C36-B50C5B52498F}"/>
              </a:ext>
            </a:extLst>
          </p:cNvPr>
          <p:cNvSpPr txBox="1"/>
          <p:nvPr/>
        </p:nvSpPr>
        <p:spPr>
          <a:xfrm>
            <a:off x="510988" y="5879842"/>
            <a:ext cx="8511988" cy="560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168910" marR="2602865" indent="-91440" algn="just" defTabSz="1223963">
              <a:lnSpc>
                <a:spcPct val="101000"/>
              </a:lnSpc>
              <a:spcBef>
                <a:spcPts val="350"/>
              </a:spcBef>
              <a:buNone/>
              <a:tabLst>
                <a:tab pos="4216400" algn="l"/>
              </a:tabLst>
            </a:pPr>
            <a:r>
              <a:rPr lang="es-ES" sz="800" b="1" dirty="0">
                <a:solidFill>
                  <a:schemeClr val="accent6">
                    <a:lumMod val="75000"/>
                  </a:schemeClr>
                </a:solidFill>
                <a:effectLst/>
                <a:latin typeface="+mj-lt"/>
                <a:ea typeface="Calibri" panose="020F0502020204030204" pitchFamily="34" charset="0"/>
                <a:cs typeface="Calibri" panose="020F0502020204030204" pitchFamily="34" charset="0"/>
              </a:rPr>
              <a:t>VERDE. NORMAL – EFECTIVO</a:t>
            </a:r>
            <a:r>
              <a:rPr lang="es-ES" sz="800" dirty="0">
                <a:effectLst/>
                <a:latin typeface="+mj-lt"/>
                <a:ea typeface="Calibri" panose="020F0502020204030204" pitchFamily="34" charset="0"/>
                <a:cs typeface="Calibri" panose="020F0502020204030204" pitchFamily="34" charset="0"/>
              </a:rPr>
              <a:t>. Ejecución igual o superior a lo programado, entre 85% a 100%</a:t>
            </a:r>
          </a:p>
          <a:p>
            <a:pPr marL="168910" marR="2602865" indent="-91440" algn="just">
              <a:lnSpc>
                <a:spcPct val="101000"/>
              </a:lnSpc>
              <a:spcBef>
                <a:spcPts val="350"/>
              </a:spcBef>
              <a:buNone/>
            </a:pPr>
            <a:r>
              <a:rPr lang="es-ES" sz="800" spc="-170" dirty="0">
                <a:solidFill>
                  <a:schemeClr val="accent4">
                    <a:lumMod val="75000"/>
                  </a:schemeClr>
                </a:solidFill>
                <a:effectLst/>
                <a:latin typeface="+mj-lt"/>
                <a:ea typeface="Calibri" panose="020F0502020204030204" pitchFamily="34" charset="0"/>
                <a:cs typeface="Calibri" panose="020F0502020204030204" pitchFamily="34" charset="0"/>
              </a:rPr>
              <a:t> </a:t>
            </a:r>
            <a:r>
              <a:rPr lang="es-ES" sz="800" b="1" dirty="0">
                <a:solidFill>
                  <a:schemeClr val="accent4">
                    <a:lumMod val="75000"/>
                  </a:schemeClr>
                </a:solidFill>
                <a:effectLst/>
                <a:latin typeface="+mj-lt"/>
                <a:ea typeface="Calibri" panose="020F0502020204030204" pitchFamily="34" charset="0"/>
                <a:cs typeface="Calibri" panose="020F0502020204030204" pitchFamily="34" charset="0"/>
              </a:rPr>
              <a:t>AMARILLO. MODERADO -CON RIESGO</a:t>
            </a:r>
            <a:r>
              <a:rPr lang="es-ES" sz="800" dirty="0">
                <a:solidFill>
                  <a:schemeClr val="accent4">
                    <a:lumMod val="75000"/>
                  </a:schemeClr>
                </a:solidFill>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Ejecución menor a lo programado, entre 65% a 84%</a:t>
            </a:r>
            <a:r>
              <a:rPr lang="es-ES" sz="800" spc="5" dirty="0">
                <a:effectLst/>
                <a:latin typeface="+mj-lt"/>
                <a:ea typeface="Calibri" panose="020F0502020204030204" pitchFamily="34" charset="0"/>
                <a:cs typeface="Calibri" panose="020F0502020204030204" pitchFamily="34" charset="0"/>
              </a:rPr>
              <a:t> </a:t>
            </a:r>
          </a:p>
          <a:p>
            <a:pPr marL="168910" marR="2602865" indent="-91440" algn="just">
              <a:lnSpc>
                <a:spcPct val="101000"/>
              </a:lnSpc>
              <a:spcBef>
                <a:spcPts val="350"/>
              </a:spcBef>
              <a:buNone/>
            </a:pPr>
            <a:r>
              <a:rPr lang="es-ES" sz="800" b="1" dirty="0">
                <a:solidFill>
                  <a:srgbClr val="C00000"/>
                </a:solidFill>
                <a:effectLst/>
                <a:latin typeface="+mj-lt"/>
                <a:ea typeface="Calibri" panose="020F0502020204030204" pitchFamily="34" charset="0"/>
                <a:cs typeface="Calibri" panose="020F0502020204030204" pitchFamily="34" charset="0"/>
              </a:rPr>
              <a:t>ROJO.</a:t>
            </a:r>
            <a:r>
              <a:rPr lang="es-ES" sz="800" b="1" spc="-5" dirty="0">
                <a:solidFill>
                  <a:srgbClr val="C00000"/>
                </a:solidFill>
                <a:effectLst/>
                <a:latin typeface="+mj-lt"/>
                <a:ea typeface="Calibri" panose="020F0502020204030204" pitchFamily="34" charset="0"/>
                <a:cs typeface="Calibri" panose="020F0502020204030204" pitchFamily="34" charset="0"/>
              </a:rPr>
              <a:t> </a:t>
            </a:r>
            <a:r>
              <a:rPr lang="es-ES" sz="800" b="1" dirty="0">
                <a:solidFill>
                  <a:srgbClr val="C00000"/>
                </a:solidFill>
                <a:effectLst/>
                <a:latin typeface="+mj-lt"/>
                <a:ea typeface="Calibri" panose="020F0502020204030204" pitchFamily="34" charset="0"/>
                <a:cs typeface="Calibri" panose="020F0502020204030204" pitchFamily="34" charset="0"/>
              </a:rPr>
              <a:t>BAJO-</a:t>
            </a:r>
            <a:r>
              <a:rPr lang="es-ES" sz="800" b="1" spc="5" dirty="0">
                <a:solidFill>
                  <a:srgbClr val="C00000"/>
                </a:solidFill>
                <a:effectLst/>
                <a:latin typeface="+mj-lt"/>
                <a:ea typeface="Calibri" panose="020F0502020204030204" pitchFamily="34" charset="0"/>
                <a:cs typeface="Calibri" panose="020F0502020204030204" pitchFamily="34" charset="0"/>
              </a:rPr>
              <a:t> </a:t>
            </a:r>
            <a:r>
              <a:rPr lang="es-ES" sz="800" b="1" dirty="0">
                <a:solidFill>
                  <a:srgbClr val="C00000"/>
                </a:solidFill>
                <a:effectLst/>
                <a:latin typeface="+mj-lt"/>
                <a:ea typeface="Calibri" panose="020F0502020204030204" pitchFamily="34" charset="0"/>
                <a:cs typeface="Calibri" panose="020F0502020204030204" pitchFamily="34" charset="0"/>
              </a:rPr>
              <a:t>CRÍTICO</a:t>
            </a:r>
            <a:r>
              <a:rPr lang="es-ES" sz="800" dirty="0">
                <a:solidFill>
                  <a:srgbClr val="C00000"/>
                </a:solidFill>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Ejecución</a:t>
            </a:r>
            <a:r>
              <a:rPr lang="es-ES" sz="800" spc="-10"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inferior</a:t>
            </a:r>
            <a:r>
              <a:rPr lang="es-ES" sz="800" spc="-5"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al</a:t>
            </a:r>
            <a:r>
              <a:rPr lang="es-ES" sz="800" spc="5"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64% de</a:t>
            </a:r>
            <a:r>
              <a:rPr lang="es-ES" sz="800" spc="-10"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lo</a:t>
            </a:r>
            <a:r>
              <a:rPr lang="es-ES" sz="800" spc="-5"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programado</a:t>
            </a:r>
            <a:endParaRPr lang="es-CO" sz="800" dirty="0">
              <a:effectLst/>
              <a:latin typeface="+mj-lt"/>
              <a:ea typeface="Calibri" panose="020F0502020204030204" pitchFamily="34" charset="0"/>
              <a:cs typeface="Calibri" panose="020F0502020204030204" pitchFamily="34" charset="0"/>
            </a:endParaRPr>
          </a:p>
        </p:txBody>
      </p:sp>
      <p:grpSp>
        <p:nvGrpSpPr>
          <p:cNvPr id="4" name="Grupo 3">
            <a:extLst>
              <a:ext uri="{FF2B5EF4-FFF2-40B4-BE49-F238E27FC236}">
                <a16:creationId xmlns:a16="http://schemas.microsoft.com/office/drawing/2014/main" id="{9BDDD744-8D9C-40F9-BCCE-B55547BB308E}"/>
              </a:ext>
            </a:extLst>
          </p:cNvPr>
          <p:cNvGrpSpPr/>
          <p:nvPr/>
        </p:nvGrpSpPr>
        <p:grpSpPr>
          <a:xfrm>
            <a:off x="6657733" y="3062754"/>
            <a:ext cx="236400" cy="2178838"/>
            <a:chOff x="6165749" y="2255814"/>
            <a:chExt cx="137207" cy="1504596"/>
          </a:xfrm>
        </p:grpSpPr>
        <p:sp>
          <p:nvSpPr>
            <p:cNvPr id="27" name="Elipse 26">
              <a:extLst>
                <a:ext uri="{FF2B5EF4-FFF2-40B4-BE49-F238E27FC236}">
                  <a16:creationId xmlns:a16="http://schemas.microsoft.com/office/drawing/2014/main" id="{04A569FB-BFE1-48BD-B7A8-DCFB953E750C}"/>
                </a:ext>
              </a:extLst>
            </p:cNvPr>
            <p:cNvSpPr/>
            <p:nvPr/>
          </p:nvSpPr>
          <p:spPr>
            <a:xfrm>
              <a:off x="6182119" y="2255814"/>
              <a:ext cx="120837" cy="147117"/>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s-CO"/>
            </a:p>
          </p:txBody>
        </p:sp>
        <p:sp>
          <p:nvSpPr>
            <p:cNvPr id="33" name="Elipse 32">
              <a:extLst>
                <a:ext uri="{FF2B5EF4-FFF2-40B4-BE49-F238E27FC236}">
                  <a16:creationId xmlns:a16="http://schemas.microsoft.com/office/drawing/2014/main" id="{94D5698E-C102-448D-A833-10C68B905729}"/>
                </a:ext>
              </a:extLst>
            </p:cNvPr>
            <p:cNvSpPr/>
            <p:nvPr/>
          </p:nvSpPr>
          <p:spPr>
            <a:xfrm>
              <a:off x="6165749" y="2923540"/>
              <a:ext cx="120842" cy="144910"/>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35" name="Elipse 34">
              <a:extLst>
                <a:ext uri="{FF2B5EF4-FFF2-40B4-BE49-F238E27FC236}">
                  <a16:creationId xmlns:a16="http://schemas.microsoft.com/office/drawing/2014/main" id="{1486AA5D-5AD5-4A0C-BB1B-75E445B2CFE1}"/>
                </a:ext>
              </a:extLst>
            </p:cNvPr>
            <p:cNvSpPr/>
            <p:nvPr/>
          </p:nvSpPr>
          <p:spPr>
            <a:xfrm>
              <a:off x="6165750" y="3613293"/>
              <a:ext cx="120839" cy="147117"/>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grpSp>
      <p:cxnSp>
        <p:nvCxnSpPr>
          <p:cNvPr id="6" name="Conector recto 5">
            <a:extLst>
              <a:ext uri="{FF2B5EF4-FFF2-40B4-BE49-F238E27FC236}">
                <a16:creationId xmlns:a16="http://schemas.microsoft.com/office/drawing/2014/main" id="{AF867B92-67C5-42BD-9D72-7CFE904FD77E}"/>
              </a:ext>
            </a:extLst>
          </p:cNvPr>
          <p:cNvCxnSpPr>
            <a:cxnSpLocks/>
          </p:cNvCxnSpPr>
          <p:nvPr/>
        </p:nvCxnSpPr>
        <p:spPr>
          <a:xfrm>
            <a:off x="7037294" y="1757528"/>
            <a:ext cx="0" cy="3918063"/>
          </a:xfrm>
          <a:prstGeom prst="line">
            <a:avLst/>
          </a:prstGeom>
          <a:ln w="41275">
            <a:solidFill>
              <a:schemeClr val="accent5">
                <a:lumMod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5" name="Grupo 4">
            <a:extLst>
              <a:ext uri="{FF2B5EF4-FFF2-40B4-BE49-F238E27FC236}">
                <a16:creationId xmlns:a16="http://schemas.microsoft.com/office/drawing/2014/main" id="{48502C34-0735-4AFC-A8AA-6802CABA427C}"/>
              </a:ext>
            </a:extLst>
          </p:cNvPr>
          <p:cNvGrpSpPr/>
          <p:nvPr/>
        </p:nvGrpSpPr>
        <p:grpSpPr>
          <a:xfrm>
            <a:off x="10346576" y="3065951"/>
            <a:ext cx="320223" cy="2267828"/>
            <a:chOff x="11331657" y="2872296"/>
            <a:chExt cx="320223" cy="2267828"/>
          </a:xfrm>
        </p:grpSpPr>
        <p:sp>
          <p:nvSpPr>
            <p:cNvPr id="26" name="Elipse 25">
              <a:extLst>
                <a:ext uri="{FF2B5EF4-FFF2-40B4-BE49-F238E27FC236}">
                  <a16:creationId xmlns:a16="http://schemas.microsoft.com/office/drawing/2014/main" id="{8A22E03E-A65D-4C44-9754-E155386328CC}"/>
                </a:ext>
              </a:extLst>
            </p:cNvPr>
            <p:cNvSpPr/>
            <p:nvPr/>
          </p:nvSpPr>
          <p:spPr>
            <a:xfrm>
              <a:off x="11349320" y="2872296"/>
              <a:ext cx="302560" cy="305231"/>
            </a:xfrm>
            <a:prstGeom prst="ellipse">
              <a:avLst/>
            </a:prstGeom>
            <a:solidFill>
              <a:schemeClr val="accent4"/>
            </a:solidFill>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34" name="Elipse 33">
              <a:extLst>
                <a:ext uri="{FF2B5EF4-FFF2-40B4-BE49-F238E27FC236}">
                  <a16:creationId xmlns:a16="http://schemas.microsoft.com/office/drawing/2014/main" id="{818F6228-4B56-4531-89D8-2891CD91A009}"/>
                </a:ext>
              </a:extLst>
            </p:cNvPr>
            <p:cNvSpPr/>
            <p:nvPr/>
          </p:nvSpPr>
          <p:spPr>
            <a:xfrm>
              <a:off x="11331657" y="3826590"/>
              <a:ext cx="302560" cy="305231"/>
            </a:xfrm>
            <a:prstGeom prst="ellipse">
              <a:avLst/>
            </a:prstGeom>
            <a:solidFill>
              <a:schemeClr val="accent4"/>
            </a:solidFill>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36" name="Elipse 35">
              <a:extLst>
                <a:ext uri="{FF2B5EF4-FFF2-40B4-BE49-F238E27FC236}">
                  <a16:creationId xmlns:a16="http://schemas.microsoft.com/office/drawing/2014/main" id="{09FB0ED7-B8A3-492C-91BE-1C05F9C3614C}"/>
                </a:ext>
              </a:extLst>
            </p:cNvPr>
            <p:cNvSpPr/>
            <p:nvPr/>
          </p:nvSpPr>
          <p:spPr>
            <a:xfrm>
              <a:off x="11345104" y="4834893"/>
              <a:ext cx="297784" cy="305231"/>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grpSp>
      <p:cxnSp>
        <p:nvCxnSpPr>
          <p:cNvPr id="2" name="Conector recto 1">
            <a:extLst>
              <a:ext uri="{FF2B5EF4-FFF2-40B4-BE49-F238E27FC236}">
                <a16:creationId xmlns:a16="http://schemas.microsoft.com/office/drawing/2014/main" id="{EA5A72F7-E84E-2A94-4E8F-85B25EB142D7}"/>
              </a:ext>
            </a:extLst>
          </p:cNvPr>
          <p:cNvCxnSpPr/>
          <p:nvPr/>
        </p:nvCxnSpPr>
        <p:spPr>
          <a:xfrm>
            <a:off x="0" y="785752"/>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5445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esquinas redondeadas 9">
            <a:extLst>
              <a:ext uri="{FF2B5EF4-FFF2-40B4-BE49-F238E27FC236}">
                <a16:creationId xmlns:a16="http://schemas.microsoft.com/office/drawing/2014/main" id="{A84D01F4-4229-2675-0001-8803D28FB4F2}"/>
              </a:ext>
            </a:extLst>
          </p:cNvPr>
          <p:cNvSpPr/>
          <p:nvPr/>
        </p:nvSpPr>
        <p:spPr>
          <a:xfrm>
            <a:off x="288870" y="6040366"/>
            <a:ext cx="1113640" cy="70408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esquinas redondeadas 8">
            <a:extLst>
              <a:ext uri="{FF2B5EF4-FFF2-40B4-BE49-F238E27FC236}">
                <a16:creationId xmlns:a16="http://schemas.microsoft.com/office/drawing/2014/main" id="{6C90C936-24AC-2DB0-2FF7-860DBE0E7460}"/>
              </a:ext>
            </a:extLst>
          </p:cNvPr>
          <p:cNvSpPr/>
          <p:nvPr/>
        </p:nvSpPr>
        <p:spPr>
          <a:xfrm>
            <a:off x="9674352" y="5806440"/>
            <a:ext cx="2396158" cy="70408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esquinas redondeadas 12">
            <a:extLst>
              <a:ext uri="{FF2B5EF4-FFF2-40B4-BE49-F238E27FC236}">
                <a16:creationId xmlns:a16="http://schemas.microsoft.com/office/drawing/2014/main" id="{14A26081-91A8-9462-7089-474BF7727F62}"/>
              </a:ext>
            </a:extLst>
          </p:cNvPr>
          <p:cNvSpPr/>
          <p:nvPr/>
        </p:nvSpPr>
        <p:spPr>
          <a:xfrm>
            <a:off x="9674352" y="5568784"/>
            <a:ext cx="2396158" cy="70408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7" name="Tabla 6">
            <a:extLst>
              <a:ext uri="{FF2B5EF4-FFF2-40B4-BE49-F238E27FC236}">
                <a16:creationId xmlns:a16="http://schemas.microsoft.com/office/drawing/2014/main" id="{168AA449-D5BA-1437-3AFB-5CA2B404AFF1}"/>
              </a:ext>
            </a:extLst>
          </p:cNvPr>
          <p:cNvGraphicFramePr>
            <a:graphicFrameLocks noGrp="1"/>
          </p:cNvGraphicFramePr>
          <p:nvPr>
            <p:extLst>
              <p:ext uri="{D42A27DB-BD31-4B8C-83A1-F6EECF244321}">
                <p14:modId xmlns:p14="http://schemas.microsoft.com/office/powerpoint/2010/main" val="4239930613"/>
              </p:ext>
            </p:extLst>
          </p:nvPr>
        </p:nvGraphicFramePr>
        <p:xfrm>
          <a:off x="457202" y="1779054"/>
          <a:ext cx="10515684" cy="3887016"/>
        </p:xfrm>
        <a:graphic>
          <a:graphicData uri="http://schemas.openxmlformats.org/drawingml/2006/table">
            <a:tbl>
              <a:tblPr firstRow="1" bandRow="1">
                <a:tableStyleId>{ED083AE6-46FA-4A59-8FB0-9F97EB10719F}</a:tableStyleId>
              </a:tblPr>
              <a:tblGrid>
                <a:gridCol w="1684514">
                  <a:extLst>
                    <a:ext uri="{9D8B030D-6E8A-4147-A177-3AD203B41FA5}">
                      <a16:colId xmlns:a16="http://schemas.microsoft.com/office/drawing/2014/main" val="2819695262"/>
                    </a:ext>
                  </a:extLst>
                </a:gridCol>
                <a:gridCol w="2175461">
                  <a:extLst>
                    <a:ext uri="{9D8B030D-6E8A-4147-A177-3AD203B41FA5}">
                      <a16:colId xmlns:a16="http://schemas.microsoft.com/office/drawing/2014/main" val="1649313325"/>
                    </a:ext>
                  </a:extLst>
                </a:gridCol>
                <a:gridCol w="699966">
                  <a:extLst>
                    <a:ext uri="{9D8B030D-6E8A-4147-A177-3AD203B41FA5}">
                      <a16:colId xmlns:a16="http://schemas.microsoft.com/office/drawing/2014/main" val="3642652348"/>
                    </a:ext>
                  </a:extLst>
                </a:gridCol>
                <a:gridCol w="654444">
                  <a:extLst>
                    <a:ext uri="{9D8B030D-6E8A-4147-A177-3AD203B41FA5}">
                      <a16:colId xmlns:a16="http://schemas.microsoft.com/office/drawing/2014/main" val="325700576"/>
                    </a:ext>
                  </a:extLst>
                </a:gridCol>
                <a:gridCol w="937448">
                  <a:extLst>
                    <a:ext uri="{9D8B030D-6E8A-4147-A177-3AD203B41FA5}">
                      <a16:colId xmlns:a16="http://schemas.microsoft.com/office/drawing/2014/main" val="1490569176"/>
                    </a:ext>
                  </a:extLst>
                </a:gridCol>
                <a:gridCol w="1468080">
                  <a:extLst>
                    <a:ext uri="{9D8B030D-6E8A-4147-A177-3AD203B41FA5}">
                      <a16:colId xmlns:a16="http://schemas.microsoft.com/office/drawing/2014/main" val="1257957719"/>
                    </a:ext>
                  </a:extLst>
                </a:gridCol>
                <a:gridCol w="1441548">
                  <a:extLst>
                    <a:ext uri="{9D8B030D-6E8A-4147-A177-3AD203B41FA5}">
                      <a16:colId xmlns:a16="http://schemas.microsoft.com/office/drawing/2014/main" val="1910977766"/>
                    </a:ext>
                  </a:extLst>
                </a:gridCol>
                <a:gridCol w="1454223">
                  <a:extLst>
                    <a:ext uri="{9D8B030D-6E8A-4147-A177-3AD203B41FA5}">
                      <a16:colId xmlns:a16="http://schemas.microsoft.com/office/drawing/2014/main" val="3092770675"/>
                    </a:ext>
                  </a:extLst>
                </a:gridCol>
              </a:tblGrid>
              <a:tr h="972542">
                <a:tc>
                  <a:txBody>
                    <a:bodyPr/>
                    <a:lstStyle/>
                    <a:p>
                      <a:pPr algn="ctr"/>
                      <a:r>
                        <a:rPr lang="es-ES" sz="1400" dirty="0">
                          <a:latin typeface="Helvetica (Titulo"/>
                          <a:cs typeface="Arial" panose="020B0604020202020204" pitchFamily="34" charset="0"/>
                        </a:rPr>
                        <a:t>Producto estratégico</a:t>
                      </a:r>
                      <a:endParaRPr lang="es-CO" sz="1400" dirty="0">
                        <a:latin typeface="Helvetica (Titulo"/>
                        <a:ea typeface="Calibri" panose="020F0502020204030204" pitchFamily="34" charset="0"/>
                        <a:cs typeface="Arial" panose="020B0604020202020204" pitchFamily="34" charset="0"/>
                      </a:endParaRPr>
                    </a:p>
                  </a:txBody>
                  <a:tcPr anchor="ctr"/>
                </a:tc>
                <a:tc>
                  <a:txBody>
                    <a:bodyPr/>
                    <a:lstStyle/>
                    <a:p>
                      <a:pPr algn="ctr"/>
                      <a:r>
                        <a:rPr lang="es-CO" sz="1400" dirty="0">
                          <a:latin typeface="Helvetica (Titulo"/>
                          <a:cs typeface="Arial" panose="020B0604020202020204" pitchFamily="34" charset="0"/>
                        </a:rPr>
                        <a:t>Indicador</a:t>
                      </a:r>
                      <a:endParaRPr lang="es-CO" sz="1400" dirty="0">
                        <a:latin typeface="Helvetica (Titulo"/>
                        <a:ea typeface="Calibri" panose="020F0502020204030204" pitchFamily="34" charset="0"/>
                        <a:cs typeface="Arial" panose="020B0604020202020204" pitchFamily="34" charset="0"/>
                      </a:endParaRPr>
                    </a:p>
                  </a:txBody>
                  <a:tcPr anchor="ctr"/>
                </a:tc>
                <a:tc>
                  <a:txBody>
                    <a:bodyPr/>
                    <a:lstStyle/>
                    <a:p>
                      <a:pPr algn="ctr"/>
                      <a:r>
                        <a:rPr lang="es-CO" sz="1200" dirty="0">
                          <a:latin typeface="+mn-lt"/>
                          <a:cs typeface="Arial" panose="020B0604020202020204" pitchFamily="34" charset="0"/>
                        </a:rPr>
                        <a:t>Meta 2025</a:t>
                      </a:r>
                      <a:endParaRPr lang="es-CO" sz="1200" dirty="0">
                        <a:latin typeface="+mn-lt"/>
                        <a:ea typeface="Calibri" panose="020F0502020204030204" pitchFamily="34" charset="0"/>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dirty="0">
                          <a:latin typeface="+mn-lt"/>
                          <a:cs typeface="Arial" panose="020B0604020202020204" pitchFamily="34" charset="0"/>
                        </a:rPr>
                        <a:t>Logro 2025</a:t>
                      </a:r>
                      <a:endParaRPr lang="es-CO" sz="1200" b="0" dirty="0">
                        <a:latin typeface="+mn-lt"/>
                        <a:ea typeface="Calibri" panose="020F0502020204030204" pitchFamily="34" charset="0"/>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100" b="1" kern="1200" dirty="0">
                          <a:solidFill>
                            <a:schemeClr val="tx1"/>
                          </a:solidFill>
                          <a:latin typeface="+mn-lt"/>
                          <a:ea typeface="+mn-ea"/>
                          <a:cs typeface="Arial" panose="020B0604020202020204" pitchFamily="34" charset="0"/>
                        </a:rPr>
                        <a:t>% cumplimiento al cierre meta 2025</a:t>
                      </a: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b="1" kern="1200" dirty="0">
                          <a:solidFill>
                            <a:schemeClr val="tx1"/>
                          </a:solidFill>
                          <a:latin typeface="Helvetica (Titulo"/>
                          <a:ea typeface="+mn-ea"/>
                          <a:cs typeface="Arial" panose="020B0604020202020204" pitchFamily="34" charset="0"/>
                        </a:rPr>
                        <a:t>Meta Cuatrienio 2023-2026</a:t>
                      </a:r>
                      <a:endParaRPr lang="es-CO" sz="1400" b="1" kern="1200" dirty="0">
                        <a:solidFill>
                          <a:schemeClr val="tx1"/>
                        </a:solidFill>
                        <a:latin typeface="Helvetica (Titulo"/>
                        <a:ea typeface="+mn-ea"/>
                        <a:cs typeface="Arial" panose="020B0604020202020204" pitchFamily="34" charset="0"/>
                      </a:endParaRP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300" b="1" kern="1200" dirty="0">
                          <a:solidFill>
                            <a:schemeClr val="tx1"/>
                          </a:solidFill>
                          <a:latin typeface="Helvetica (Titulo"/>
                          <a:ea typeface="+mn-ea"/>
                          <a:cs typeface="Arial" panose="020B0604020202020204" pitchFamily="34" charset="0"/>
                        </a:rPr>
                        <a:t>Cumplimiento esperado 2023-2026</a:t>
                      </a:r>
                      <a:endParaRPr lang="es-CO" sz="1300" b="1" kern="1200" dirty="0">
                        <a:solidFill>
                          <a:schemeClr val="tx1"/>
                        </a:solidFill>
                        <a:latin typeface="Helvetica (Titulo"/>
                        <a:ea typeface="+mn-ea"/>
                        <a:cs typeface="Arial" panose="020B0604020202020204" pitchFamily="34" charset="0"/>
                      </a:endParaRPr>
                    </a:p>
                  </a:txBody>
                  <a:tcPr anchor="c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300" b="1" kern="1200" dirty="0">
                          <a:solidFill>
                            <a:schemeClr val="tx1"/>
                          </a:solidFill>
                          <a:latin typeface="Helvetica (Titulo"/>
                          <a:ea typeface="+mn-ea"/>
                          <a:cs typeface="Arial" panose="020B0604020202020204" pitchFamily="34" charset="0"/>
                        </a:rPr>
                        <a:t>% Cumplimiento</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1300" b="1" kern="1200" dirty="0">
                          <a:solidFill>
                            <a:schemeClr val="tx1"/>
                          </a:solidFill>
                          <a:latin typeface="Helvetica (Titulo"/>
                          <a:ea typeface="+mn-ea"/>
                          <a:cs typeface="Arial" panose="020B0604020202020204" pitchFamily="34" charset="0"/>
                        </a:rPr>
                        <a:t> 2023-2026</a:t>
                      </a:r>
                    </a:p>
                  </a:txBody>
                  <a:tcPr anchor="ctr">
                    <a:solidFill>
                      <a:schemeClr val="bg1"/>
                    </a:solidFill>
                  </a:tcPr>
                </a:tc>
                <a:extLst>
                  <a:ext uri="{0D108BD9-81ED-4DB2-BD59-A6C34878D82A}">
                    <a16:rowId xmlns:a16="http://schemas.microsoft.com/office/drawing/2014/main" val="3671836661"/>
                  </a:ext>
                </a:extLst>
              </a:tr>
              <a:tr h="828557">
                <a:tc rowSpan="2">
                  <a:txBody>
                    <a:bodyPr/>
                    <a:lstStyle/>
                    <a:p>
                      <a:pPr algn="ctr" fontAlgn="ctr"/>
                      <a:r>
                        <a:rPr lang="es-CO" sz="1200" b="0" u="none" strike="noStrike" kern="1200" noProof="0" dirty="0">
                          <a:solidFill>
                            <a:srgbClr val="000000"/>
                          </a:solidFill>
                          <a:effectLst/>
                          <a:latin typeface="Helvetica (Cuerpo)"/>
                          <a:cs typeface="Calibri" panose="020F0502020204030204" pitchFamily="34" charset="0"/>
                        </a:rPr>
                        <a:t>Proyectos integradores estructurados y en implementación</a:t>
                      </a:r>
                      <a:endParaRPr lang="es-CO" sz="1200" b="0"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noFill/>
                  </a:tcPr>
                </a:tc>
                <a:tc>
                  <a:txBody>
                    <a:bodyPr/>
                    <a:lstStyle/>
                    <a:p>
                      <a:pPr algn="ctr" fontAlgn="ctr"/>
                      <a:r>
                        <a:rPr lang="es-CO" sz="1400" b="0" u="none" strike="noStrike" dirty="0">
                          <a:solidFill>
                            <a:srgbClr val="000000"/>
                          </a:solidFill>
                          <a:effectLst/>
                          <a:latin typeface="Helvetica (Cuerpo)"/>
                          <a:cs typeface="Calibri" panose="020F0502020204030204" pitchFamily="34" charset="0"/>
                        </a:rPr>
                        <a:t># de proyectos integradores estructurados</a:t>
                      </a:r>
                      <a:endParaRPr lang="es-CO" sz="14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200" b="0" u="none" strike="noStrike" kern="1200" dirty="0">
                          <a:solidFill>
                            <a:srgbClr val="000000"/>
                          </a:solidFill>
                          <a:effectLst/>
                          <a:latin typeface="Helvetica (Cuerpo)"/>
                          <a:ea typeface="+mn-ea"/>
                          <a:cs typeface="Calibri" panose="020F0502020204030204" pitchFamily="34" charset="0"/>
                        </a:rPr>
                        <a:t>12</a:t>
                      </a:r>
                      <a:endParaRPr lang="es-CO" sz="1200" b="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200" b="0" kern="1200" dirty="0">
                          <a:solidFill>
                            <a:schemeClr val="tx1"/>
                          </a:solidFill>
                          <a:effectLst/>
                          <a:latin typeface="Helvetica (Cuerpo)"/>
                          <a:ea typeface="Calibri" panose="020F0502020204030204" pitchFamily="34" charset="0"/>
                          <a:cs typeface="Calibri" panose="020F0502020204030204" pitchFamily="34" charset="0"/>
                        </a:rPr>
                        <a:t> 9</a:t>
                      </a:r>
                    </a:p>
                  </a:txBody>
                  <a:tcPr marL="6350" marR="6350" marT="635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MX" sz="1200" b="1" i="0" u="none" strike="noStrike" kern="1200" dirty="0">
                          <a:solidFill>
                            <a:srgbClr val="000000"/>
                          </a:solidFill>
                          <a:effectLst/>
                          <a:latin typeface="Helvetica (Cuerpo)"/>
                          <a:ea typeface="Calibri" panose="020F0502020204030204" pitchFamily="34" charset="0"/>
                          <a:cs typeface="Calibri" panose="020F0502020204030204" pitchFamily="34" charset="0"/>
                        </a:rPr>
                        <a:t>75%</a:t>
                      </a:r>
                      <a:endParaRPr lang="es-CO" sz="1200" b="1" i="0" u="none" strike="noStrike" kern="1200"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400" b="0" u="none" strike="noStrike" kern="1200" dirty="0">
                          <a:solidFill>
                            <a:srgbClr val="000000"/>
                          </a:solidFill>
                          <a:effectLst/>
                          <a:latin typeface="Helvetica (Cuerpo)"/>
                          <a:ea typeface="+mn-ea"/>
                          <a:cs typeface="Calibri" panose="020F0502020204030204" pitchFamily="34" charset="0"/>
                        </a:rPr>
                        <a:t>32</a:t>
                      </a:r>
                      <a:endParaRPr lang="es-CO" sz="1400" b="0" u="none" strike="noStrike" kern="1200" dirty="0">
                        <a:solidFill>
                          <a:srgbClr val="000000"/>
                        </a:solidFill>
                        <a:effectLst/>
                        <a:latin typeface="Helvetica (Cuerpo)"/>
                        <a:ea typeface="+mn-ea"/>
                        <a:cs typeface="Calibri" panose="020F0502020204030204" pitchFamily="34" charset="0"/>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400" b="0" i="0" u="none" strike="noStrike" kern="1200" dirty="0">
                          <a:solidFill>
                            <a:srgbClr val="000000"/>
                          </a:solidFill>
                          <a:effectLst/>
                          <a:latin typeface="Helvetica (Cuerpo)"/>
                          <a:ea typeface="Calibri" panose="020F0502020204030204" pitchFamily="34" charset="0"/>
                          <a:cs typeface="Calibri" panose="020F0502020204030204" pitchFamily="34" charset="0"/>
                        </a:rPr>
                        <a:t>32</a:t>
                      </a:r>
                      <a:endParaRPr lang="es-CO" sz="1400" b="0" i="0" u="none" strike="noStrike" kern="1200"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MX" sz="1800" b="1" i="0" u="none" strike="noStrike" kern="1200" dirty="0">
                          <a:solidFill>
                            <a:srgbClr val="000000"/>
                          </a:solidFill>
                          <a:effectLst/>
                          <a:latin typeface="Helvetica (Cuerpo)"/>
                          <a:ea typeface="Calibri" panose="020F0502020204030204" pitchFamily="34" charset="0"/>
                          <a:cs typeface="Calibri" panose="020F0502020204030204" pitchFamily="34" charset="0"/>
                        </a:rPr>
                        <a:t>100% </a:t>
                      </a:r>
                      <a:endParaRPr lang="es-CO" sz="1800" b="1" i="0" u="none" strike="noStrike" kern="1200"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extLst>
                  <a:ext uri="{0D108BD9-81ED-4DB2-BD59-A6C34878D82A}">
                    <a16:rowId xmlns:a16="http://schemas.microsoft.com/office/drawing/2014/main" val="2714900759"/>
                  </a:ext>
                </a:extLst>
              </a:tr>
              <a:tr h="1122675">
                <a:tc vMerge="1">
                  <a:txBody>
                    <a:bodyPr/>
                    <a:lstStyle/>
                    <a:p>
                      <a:pPr algn="just" fontAlgn="ctr"/>
                      <a:endParaRPr lang="es-ES" sz="11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solidFill>
                      <a:schemeClr val="accent5">
                        <a:lumMod val="60000"/>
                        <a:lumOff val="40000"/>
                      </a:schemeClr>
                    </a:solidFill>
                  </a:tcPr>
                </a:tc>
                <a:tc>
                  <a:txBody>
                    <a:bodyPr/>
                    <a:lstStyle/>
                    <a:p>
                      <a:pPr algn="ctr" fontAlgn="ctr"/>
                      <a:r>
                        <a:rPr lang="es-ES" sz="1400" b="0" u="none" strike="noStrike" dirty="0">
                          <a:solidFill>
                            <a:srgbClr val="000000"/>
                          </a:solidFill>
                          <a:effectLst/>
                          <a:latin typeface="Helvetica (Cuerpo)"/>
                          <a:cs typeface="Calibri" panose="020F0502020204030204" pitchFamily="34" charset="0"/>
                        </a:rPr>
                        <a:t>Proyectos integradores para la Transformación Regional en las subregiones PDET en ejecución</a:t>
                      </a:r>
                      <a:endParaRPr lang="es-ES" sz="14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algn="ctr" defTabSz="914400" rtl="0" eaLnBrk="1" fontAlgn="ctr" latinLnBrk="0" hangingPunct="1"/>
                      <a:r>
                        <a:rPr lang="es-MX" sz="1200" b="0" u="none" strike="noStrike" kern="1200" dirty="0">
                          <a:solidFill>
                            <a:srgbClr val="000000"/>
                          </a:solidFill>
                          <a:effectLst/>
                          <a:latin typeface="Helvetica (Cuerpo)"/>
                          <a:ea typeface="+mn-ea"/>
                          <a:cs typeface="Calibri" panose="020F0502020204030204" pitchFamily="34" charset="0"/>
                        </a:rPr>
                        <a:t>9</a:t>
                      </a:r>
                      <a:endParaRPr lang="es-CO" sz="1200" b="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marL="0" algn="ctr" defTabSz="914400" rtl="0" eaLnBrk="1" fontAlgn="ctr" latinLnBrk="0" hangingPunct="1"/>
                      <a:r>
                        <a:rPr lang="es-MX" sz="1200" b="0" i="0" u="none" strike="noStrike" kern="1200" dirty="0">
                          <a:solidFill>
                            <a:srgbClr val="000000"/>
                          </a:solidFill>
                          <a:effectLst/>
                          <a:latin typeface="Helvetica (Cuerpo)"/>
                          <a:cs typeface="Calibri" panose="020F0502020204030204" pitchFamily="34" charset="0"/>
                        </a:rPr>
                        <a:t>7</a:t>
                      </a:r>
                      <a:endParaRPr lang="es-CO" sz="1200" b="0" i="0" u="none" strike="noStrike" kern="1200" dirty="0">
                        <a:solidFill>
                          <a:srgbClr val="000000"/>
                        </a:solidFill>
                        <a:effectLst/>
                        <a:latin typeface="Helvetica (Cuerpo)"/>
                        <a:cs typeface="Calibri" panose="020F0502020204030204" pitchFamily="34" charset="0"/>
                      </a:endParaRPr>
                    </a:p>
                  </a:txBody>
                  <a:tcPr marL="6350" marR="6350" marT="635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MX" sz="1200" b="1" i="0" u="none" strike="noStrike" kern="1200" dirty="0">
                          <a:solidFill>
                            <a:srgbClr val="000000"/>
                          </a:solidFill>
                          <a:effectLst/>
                          <a:latin typeface="Helvetica (Cuerpo)"/>
                          <a:ea typeface="Calibri" panose="020F0502020204030204" pitchFamily="34" charset="0"/>
                          <a:cs typeface="Calibri" panose="020F0502020204030204" pitchFamily="34" charset="0"/>
                        </a:rPr>
                        <a:t>77%</a:t>
                      </a:r>
                      <a:endParaRPr lang="es-CO" sz="1200" b="1" i="0" u="none" strike="noStrike" kern="1200"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400" b="0" u="none" strike="noStrike" kern="1200" dirty="0">
                          <a:solidFill>
                            <a:srgbClr val="000000"/>
                          </a:solidFill>
                          <a:effectLst/>
                          <a:latin typeface="Helvetica (Cuerpo)"/>
                          <a:ea typeface="+mn-ea"/>
                          <a:cs typeface="Calibri" panose="020F0502020204030204" pitchFamily="34" charset="0"/>
                        </a:rPr>
                        <a:t>24</a:t>
                      </a:r>
                      <a:endParaRPr lang="es-CO" sz="1400" b="0" u="none" strike="noStrike" kern="1200" dirty="0">
                        <a:solidFill>
                          <a:srgbClr val="000000"/>
                        </a:solidFill>
                        <a:effectLst/>
                        <a:latin typeface="Helvetica (Cuerpo)"/>
                        <a:ea typeface="+mn-ea"/>
                        <a:cs typeface="Calibri" panose="020F0502020204030204" pitchFamily="34" charset="0"/>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400" b="0" i="0" u="none" strike="noStrike" kern="1200" dirty="0">
                          <a:solidFill>
                            <a:srgbClr val="000000"/>
                          </a:solidFill>
                          <a:effectLst/>
                          <a:latin typeface="Helvetica (Cuerpo)"/>
                          <a:ea typeface="Calibri" panose="020F0502020204030204" pitchFamily="34" charset="0"/>
                          <a:cs typeface="Calibri" panose="020F0502020204030204" pitchFamily="34" charset="0"/>
                        </a:rPr>
                        <a:t>24</a:t>
                      </a:r>
                      <a:endParaRPr lang="es-CO" sz="1400" b="0" i="0" u="none" strike="noStrike" kern="1200"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MX" sz="1800" b="1" i="0" u="none" strike="noStrike" kern="1200" dirty="0">
                          <a:solidFill>
                            <a:srgbClr val="000000"/>
                          </a:solidFill>
                          <a:effectLst/>
                          <a:latin typeface="Helvetica (Cuerpo)"/>
                          <a:ea typeface="Calibri" panose="020F0502020204030204" pitchFamily="34" charset="0"/>
                          <a:cs typeface="Calibri" panose="020F0502020204030204" pitchFamily="34" charset="0"/>
                        </a:rPr>
                        <a:t>100%</a:t>
                      </a:r>
                      <a:endParaRPr lang="es-CO" sz="1800" b="1" i="0" u="none" strike="noStrike" kern="1200"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extLst>
                  <a:ext uri="{0D108BD9-81ED-4DB2-BD59-A6C34878D82A}">
                    <a16:rowId xmlns:a16="http://schemas.microsoft.com/office/drawing/2014/main" val="966557099"/>
                  </a:ext>
                </a:extLst>
              </a:tr>
              <a:tr h="963242">
                <a:tc>
                  <a:txBody>
                    <a:bodyPr/>
                    <a:lstStyle/>
                    <a:p>
                      <a:pPr algn="ctr" fontAlgn="ctr"/>
                      <a:r>
                        <a:rPr lang="es-CO" sz="1200" b="0" u="none" strike="noStrike" kern="1200" noProof="0" dirty="0">
                          <a:solidFill>
                            <a:srgbClr val="000000"/>
                          </a:solidFill>
                          <a:effectLst/>
                          <a:latin typeface="Helvetica (Cuerpo)"/>
                          <a:cs typeface="Calibri" panose="020F0502020204030204" pitchFamily="34" charset="0"/>
                        </a:rPr>
                        <a:t>Proyectos PDET contratados y en ejecución con recursos propios de la ART asignados por el PGN</a:t>
                      </a:r>
                      <a:endParaRPr lang="es-CO" sz="1200" b="0"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noFill/>
                  </a:tcPr>
                </a:tc>
                <a:tc>
                  <a:txBody>
                    <a:bodyPr/>
                    <a:lstStyle/>
                    <a:p>
                      <a:pPr algn="ctr" fontAlgn="ctr"/>
                      <a:r>
                        <a:rPr lang="es-CO" sz="1400" b="0" u="none" strike="noStrike" dirty="0">
                          <a:solidFill>
                            <a:srgbClr val="000000"/>
                          </a:solidFill>
                          <a:effectLst/>
                          <a:latin typeface="Helvetica (Cuerpo)"/>
                          <a:cs typeface="Calibri" panose="020F0502020204030204" pitchFamily="34" charset="0"/>
                        </a:rPr>
                        <a:t># de proyectos PDET implementados</a:t>
                      </a:r>
                      <a:endParaRPr lang="es-CO" sz="14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algn="ctr" defTabSz="914400" rtl="0" eaLnBrk="1" fontAlgn="ctr" latinLnBrk="0" hangingPunct="1"/>
                      <a:r>
                        <a:rPr lang="es-MX" sz="1200" b="0" u="none" strike="noStrike" kern="1200" dirty="0">
                          <a:solidFill>
                            <a:srgbClr val="000000"/>
                          </a:solidFill>
                          <a:effectLst/>
                          <a:latin typeface="Helvetica (Cuerpo)"/>
                          <a:ea typeface="+mn-ea"/>
                          <a:cs typeface="Calibri" panose="020F0502020204030204" pitchFamily="34" charset="0"/>
                        </a:rPr>
                        <a:t>27</a:t>
                      </a:r>
                      <a:endParaRPr lang="es-CO" sz="1200" b="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ts val="1100"/>
                        </a:lnSpc>
                        <a:spcBef>
                          <a:spcPts val="0"/>
                        </a:spcBef>
                        <a:spcAft>
                          <a:spcPts val="0"/>
                        </a:spcAft>
                        <a:buClrTx/>
                        <a:buSzTx/>
                        <a:buFontTx/>
                        <a:buNone/>
                        <a:tabLst/>
                        <a:defRPr/>
                      </a:pPr>
                      <a:r>
                        <a:rPr lang="es-ES" sz="1200" b="0" kern="1200" dirty="0">
                          <a:solidFill>
                            <a:schemeClr val="tx1"/>
                          </a:solidFill>
                          <a:effectLst/>
                          <a:latin typeface="Helvetica (Cuerpo)"/>
                          <a:ea typeface="+mn-ea"/>
                          <a:cs typeface="Calibri" panose="020F0502020204030204" pitchFamily="34" charset="0"/>
                        </a:rPr>
                        <a:t>79</a:t>
                      </a:r>
                    </a:p>
                  </a:txBody>
                  <a:tcPr marL="6350" marR="6350" marT="635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MX" sz="1200" b="1" i="0" u="none" strike="noStrike" kern="1200" dirty="0">
                          <a:solidFill>
                            <a:srgbClr val="000000"/>
                          </a:solidFill>
                          <a:effectLst/>
                          <a:latin typeface="Helvetica (Cuerpo)"/>
                          <a:ea typeface="Calibri" panose="020F0502020204030204" pitchFamily="34" charset="0"/>
                          <a:cs typeface="Calibri" panose="020F0502020204030204" pitchFamily="34" charset="0"/>
                        </a:rPr>
                        <a:t>292% </a:t>
                      </a:r>
                      <a:endParaRPr lang="es-CO" sz="1200" b="1" i="0" u="none" strike="noStrike" kern="1200"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400" b="0" u="none" strike="noStrike" kern="1200" dirty="0">
                          <a:solidFill>
                            <a:srgbClr val="000000"/>
                          </a:solidFill>
                          <a:effectLst/>
                          <a:latin typeface="Helvetica (Cuerpo)"/>
                          <a:ea typeface="+mn-ea"/>
                          <a:cs typeface="Calibri" panose="020F0502020204030204" pitchFamily="34" charset="0"/>
                        </a:rPr>
                        <a:t>270</a:t>
                      </a:r>
                      <a:endParaRPr lang="es-CO" sz="1400" b="0" u="none" strike="noStrike" kern="1200" dirty="0">
                        <a:solidFill>
                          <a:srgbClr val="000000"/>
                        </a:solidFill>
                        <a:effectLst/>
                        <a:latin typeface="Helvetica (Cuerpo)"/>
                        <a:ea typeface="+mn-ea"/>
                        <a:cs typeface="Calibri" panose="020F0502020204030204" pitchFamily="34" charset="0"/>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400" b="0" i="0" u="none" strike="noStrike" kern="1200" dirty="0">
                          <a:solidFill>
                            <a:srgbClr val="000000"/>
                          </a:solidFill>
                          <a:effectLst/>
                          <a:latin typeface="Helvetica (Cuerpo)"/>
                          <a:ea typeface="Calibri" panose="020F0502020204030204" pitchFamily="34" charset="0"/>
                          <a:cs typeface="Calibri" panose="020F0502020204030204" pitchFamily="34" charset="0"/>
                        </a:rPr>
                        <a:t>270</a:t>
                      </a:r>
                      <a:endParaRPr lang="es-CO" sz="1400" b="0" i="0" u="none" strike="noStrike" kern="1200"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MX" sz="1800" b="1" i="0" u="none" strike="noStrike" kern="1200" dirty="0">
                          <a:solidFill>
                            <a:srgbClr val="000000"/>
                          </a:solidFill>
                          <a:effectLst/>
                          <a:latin typeface="Helvetica (Cuerpo)"/>
                          <a:ea typeface="Calibri" panose="020F0502020204030204" pitchFamily="34" charset="0"/>
                          <a:cs typeface="Calibri" panose="020F0502020204030204" pitchFamily="34" charset="0"/>
                        </a:rPr>
                        <a:t>100% </a:t>
                      </a:r>
                      <a:endParaRPr lang="es-CO" sz="1800" b="1" i="0" u="none" strike="noStrike" kern="1200"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extLst>
                  <a:ext uri="{0D108BD9-81ED-4DB2-BD59-A6C34878D82A}">
                    <a16:rowId xmlns:a16="http://schemas.microsoft.com/office/drawing/2014/main" val="425260370"/>
                  </a:ext>
                </a:extLst>
              </a:tr>
            </a:tbl>
          </a:graphicData>
        </a:graphic>
      </p:graphicFrame>
      <p:grpSp>
        <p:nvGrpSpPr>
          <p:cNvPr id="12" name="Grupo 11">
            <a:extLst>
              <a:ext uri="{FF2B5EF4-FFF2-40B4-BE49-F238E27FC236}">
                <a16:creationId xmlns:a16="http://schemas.microsoft.com/office/drawing/2014/main" id="{72D37824-DE75-389D-99C5-30BDF69FB714}"/>
              </a:ext>
            </a:extLst>
          </p:cNvPr>
          <p:cNvGrpSpPr/>
          <p:nvPr/>
        </p:nvGrpSpPr>
        <p:grpSpPr>
          <a:xfrm>
            <a:off x="1888381" y="4249831"/>
            <a:ext cx="600793" cy="256430"/>
            <a:chOff x="10861106" y="3429000"/>
            <a:chExt cx="477817" cy="218128"/>
          </a:xfrm>
        </p:grpSpPr>
        <p:sp>
          <p:nvSpPr>
            <p:cNvPr id="17" name="Estrella: 7 puntas 16">
              <a:extLst>
                <a:ext uri="{FF2B5EF4-FFF2-40B4-BE49-F238E27FC236}">
                  <a16:creationId xmlns:a16="http://schemas.microsoft.com/office/drawing/2014/main" id="{E04FE19E-F89E-AE16-1BEE-FCB3C9A20F41}"/>
                </a:ext>
              </a:extLst>
            </p:cNvPr>
            <p:cNvSpPr/>
            <p:nvPr/>
          </p:nvSpPr>
          <p:spPr>
            <a:xfrm>
              <a:off x="10982326" y="3429000"/>
              <a:ext cx="251917" cy="218128"/>
            </a:xfrm>
            <a:prstGeom prst="star7">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s-CO" sz="700" b="1"/>
            </a:p>
          </p:txBody>
        </p:sp>
        <p:sp>
          <p:nvSpPr>
            <p:cNvPr id="18" name="CuadroTexto 17">
              <a:extLst>
                <a:ext uri="{FF2B5EF4-FFF2-40B4-BE49-F238E27FC236}">
                  <a16:creationId xmlns:a16="http://schemas.microsoft.com/office/drawing/2014/main" id="{927EA548-D418-FDFD-A619-D812E11205F1}"/>
                </a:ext>
              </a:extLst>
            </p:cNvPr>
            <p:cNvSpPr txBox="1"/>
            <p:nvPr/>
          </p:nvSpPr>
          <p:spPr>
            <a:xfrm>
              <a:off x="10861106" y="3439048"/>
              <a:ext cx="477817" cy="183264"/>
            </a:xfrm>
            <a:prstGeom prst="rect">
              <a:avLst/>
            </a:prstGeom>
            <a:noFill/>
          </p:spPr>
          <p:txBody>
            <a:bodyPr wrap="square" rtlCol="0">
              <a:spAutoFit/>
            </a:bodyPr>
            <a:lstStyle/>
            <a:p>
              <a:pPr algn="ctr"/>
              <a:r>
                <a:rPr lang="es-ES" sz="800" b="1" dirty="0">
                  <a:solidFill>
                    <a:schemeClr val="bg1"/>
                  </a:solidFill>
                </a:rPr>
                <a:t>PND</a:t>
              </a:r>
              <a:endParaRPr lang="es-CO" sz="800" b="1" dirty="0">
                <a:solidFill>
                  <a:schemeClr val="bg1"/>
                </a:solidFill>
              </a:endParaRPr>
            </a:p>
          </p:txBody>
        </p:sp>
      </p:grpSp>
      <p:sp>
        <p:nvSpPr>
          <p:cNvPr id="23" name="Elipse 22">
            <a:extLst>
              <a:ext uri="{FF2B5EF4-FFF2-40B4-BE49-F238E27FC236}">
                <a16:creationId xmlns:a16="http://schemas.microsoft.com/office/drawing/2014/main" id="{9E7F8E51-B460-480A-B60E-FAE40F727225}"/>
              </a:ext>
            </a:extLst>
          </p:cNvPr>
          <p:cNvSpPr/>
          <p:nvPr/>
        </p:nvSpPr>
        <p:spPr>
          <a:xfrm>
            <a:off x="6227280" y="3293270"/>
            <a:ext cx="209331" cy="207320"/>
          </a:xfrm>
          <a:prstGeom prst="ellipse">
            <a:avLst/>
          </a:prstGeom>
          <a:solidFill>
            <a:schemeClr val="accent4"/>
          </a:solidFill>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25" name="Elipse 24">
            <a:extLst>
              <a:ext uri="{FF2B5EF4-FFF2-40B4-BE49-F238E27FC236}">
                <a16:creationId xmlns:a16="http://schemas.microsoft.com/office/drawing/2014/main" id="{DC2025CE-6218-4952-9019-9E8817289EC0}"/>
              </a:ext>
            </a:extLst>
          </p:cNvPr>
          <p:cNvSpPr/>
          <p:nvPr/>
        </p:nvSpPr>
        <p:spPr>
          <a:xfrm>
            <a:off x="10407042" y="3991068"/>
            <a:ext cx="285966" cy="312014"/>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26" name="Elipse 25">
            <a:extLst>
              <a:ext uri="{FF2B5EF4-FFF2-40B4-BE49-F238E27FC236}">
                <a16:creationId xmlns:a16="http://schemas.microsoft.com/office/drawing/2014/main" id="{87AABA14-881F-4C02-A6B3-99DC91E06DDC}"/>
              </a:ext>
            </a:extLst>
          </p:cNvPr>
          <p:cNvSpPr/>
          <p:nvPr/>
        </p:nvSpPr>
        <p:spPr>
          <a:xfrm>
            <a:off x="10382352" y="3021613"/>
            <a:ext cx="297907" cy="290281"/>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27" name="Elipse 26">
            <a:extLst>
              <a:ext uri="{FF2B5EF4-FFF2-40B4-BE49-F238E27FC236}">
                <a16:creationId xmlns:a16="http://schemas.microsoft.com/office/drawing/2014/main" id="{A685C3B3-7ADC-42ED-8E6F-ED7C33A237FD}"/>
              </a:ext>
            </a:extLst>
          </p:cNvPr>
          <p:cNvSpPr/>
          <p:nvPr/>
        </p:nvSpPr>
        <p:spPr>
          <a:xfrm>
            <a:off x="6244455" y="5300846"/>
            <a:ext cx="209329" cy="207320"/>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28" name="Elipse 27">
            <a:extLst>
              <a:ext uri="{FF2B5EF4-FFF2-40B4-BE49-F238E27FC236}">
                <a16:creationId xmlns:a16="http://schemas.microsoft.com/office/drawing/2014/main" id="{CDA83134-7458-4026-A68A-4F0E491E6B7F}"/>
              </a:ext>
            </a:extLst>
          </p:cNvPr>
          <p:cNvSpPr/>
          <p:nvPr/>
        </p:nvSpPr>
        <p:spPr>
          <a:xfrm>
            <a:off x="10407042" y="5027401"/>
            <a:ext cx="285970" cy="303727"/>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29" name="CuadroTexto 28">
            <a:extLst>
              <a:ext uri="{FF2B5EF4-FFF2-40B4-BE49-F238E27FC236}">
                <a16:creationId xmlns:a16="http://schemas.microsoft.com/office/drawing/2014/main" id="{15CA7393-4A8A-4DDF-AF73-67F7E47C45C8}"/>
              </a:ext>
            </a:extLst>
          </p:cNvPr>
          <p:cNvSpPr txBox="1"/>
          <p:nvPr/>
        </p:nvSpPr>
        <p:spPr>
          <a:xfrm>
            <a:off x="415989" y="5979360"/>
            <a:ext cx="8400589" cy="560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168910" marR="2602865" indent="-91440" algn="just" defTabSz="1223963">
              <a:lnSpc>
                <a:spcPct val="101000"/>
              </a:lnSpc>
              <a:spcBef>
                <a:spcPts val="350"/>
              </a:spcBef>
              <a:buNone/>
              <a:tabLst>
                <a:tab pos="4216400" algn="l"/>
              </a:tabLst>
            </a:pPr>
            <a:r>
              <a:rPr lang="es-ES" sz="800" b="1" dirty="0">
                <a:solidFill>
                  <a:schemeClr val="accent6">
                    <a:lumMod val="75000"/>
                  </a:schemeClr>
                </a:solidFill>
                <a:effectLst/>
                <a:latin typeface="+mj-lt"/>
                <a:ea typeface="Calibri" panose="020F0502020204030204" pitchFamily="34" charset="0"/>
                <a:cs typeface="Calibri" panose="020F0502020204030204" pitchFamily="34" charset="0"/>
              </a:rPr>
              <a:t>VERDE. NORMAL – EFECTIVO</a:t>
            </a:r>
            <a:r>
              <a:rPr lang="es-ES" sz="800" dirty="0">
                <a:effectLst/>
                <a:latin typeface="+mj-lt"/>
                <a:ea typeface="Calibri" panose="020F0502020204030204" pitchFamily="34" charset="0"/>
                <a:cs typeface="Calibri" panose="020F0502020204030204" pitchFamily="34" charset="0"/>
              </a:rPr>
              <a:t>. Ejecución igual o superior a lo programado, entre 85% a 100%</a:t>
            </a:r>
          </a:p>
          <a:p>
            <a:pPr marL="168910" marR="2602865" indent="-91440" algn="just">
              <a:lnSpc>
                <a:spcPct val="101000"/>
              </a:lnSpc>
              <a:spcBef>
                <a:spcPts val="350"/>
              </a:spcBef>
              <a:buNone/>
            </a:pPr>
            <a:r>
              <a:rPr lang="es-ES" sz="800" spc="-170" dirty="0">
                <a:solidFill>
                  <a:schemeClr val="accent4">
                    <a:lumMod val="75000"/>
                  </a:schemeClr>
                </a:solidFill>
                <a:effectLst/>
                <a:latin typeface="+mj-lt"/>
                <a:ea typeface="Calibri" panose="020F0502020204030204" pitchFamily="34" charset="0"/>
                <a:cs typeface="Calibri" panose="020F0502020204030204" pitchFamily="34" charset="0"/>
              </a:rPr>
              <a:t> </a:t>
            </a:r>
            <a:r>
              <a:rPr lang="es-ES" sz="800" b="1" dirty="0">
                <a:solidFill>
                  <a:schemeClr val="accent4">
                    <a:lumMod val="75000"/>
                  </a:schemeClr>
                </a:solidFill>
                <a:effectLst/>
                <a:latin typeface="+mj-lt"/>
                <a:ea typeface="Calibri" panose="020F0502020204030204" pitchFamily="34" charset="0"/>
                <a:cs typeface="Calibri" panose="020F0502020204030204" pitchFamily="34" charset="0"/>
              </a:rPr>
              <a:t>AMARILLO. MODERADO -CON RIESGO</a:t>
            </a:r>
            <a:r>
              <a:rPr lang="es-ES" sz="800" dirty="0">
                <a:solidFill>
                  <a:schemeClr val="accent4">
                    <a:lumMod val="75000"/>
                  </a:schemeClr>
                </a:solidFill>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Ejecución menor a lo programado, entre 65% a 84%</a:t>
            </a:r>
            <a:r>
              <a:rPr lang="es-ES" sz="800" spc="5" dirty="0">
                <a:effectLst/>
                <a:latin typeface="+mj-lt"/>
                <a:ea typeface="Calibri" panose="020F0502020204030204" pitchFamily="34" charset="0"/>
                <a:cs typeface="Calibri" panose="020F0502020204030204" pitchFamily="34" charset="0"/>
              </a:rPr>
              <a:t> </a:t>
            </a:r>
          </a:p>
          <a:p>
            <a:pPr marL="168910" marR="2602865" indent="-91440" algn="just">
              <a:lnSpc>
                <a:spcPct val="101000"/>
              </a:lnSpc>
              <a:spcBef>
                <a:spcPts val="350"/>
              </a:spcBef>
              <a:buNone/>
            </a:pPr>
            <a:r>
              <a:rPr lang="es-ES" sz="800" b="1" dirty="0">
                <a:solidFill>
                  <a:srgbClr val="C00000"/>
                </a:solidFill>
                <a:effectLst/>
                <a:latin typeface="+mj-lt"/>
                <a:ea typeface="Calibri" panose="020F0502020204030204" pitchFamily="34" charset="0"/>
                <a:cs typeface="Calibri" panose="020F0502020204030204" pitchFamily="34" charset="0"/>
              </a:rPr>
              <a:t>ROJO.</a:t>
            </a:r>
            <a:r>
              <a:rPr lang="es-ES" sz="800" b="1" spc="-5" dirty="0">
                <a:solidFill>
                  <a:srgbClr val="C00000"/>
                </a:solidFill>
                <a:effectLst/>
                <a:latin typeface="+mj-lt"/>
                <a:ea typeface="Calibri" panose="020F0502020204030204" pitchFamily="34" charset="0"/>
                <a:cs typeface="Calibri" panose="020F0502020204030204" pitchFamily="34" charset="0"/>
              </a:rPr>
              <a:t> </a:t>
            </a:r>
            <a:r>
              <a:rPr lang="es-ES" sz="800" b="1" dirty="0">
                <a:solidFill>
                  <a:srgbClr val="C00000"/>
                </a:solidFill>
                <a:effectLst/>
                <a:latin typeface="+mj-lt"/>
                <a:ea typeface="Calibri" panose="020F0502020204030204" pitchFamily="34" charset="0"/>
                <a:cs typeface="Calibri" panose="020F0502020204030204" pitchFamily="34" charset="0"/>
              </a:rPr>
              <a:t>BAJO-</a:t>
            </a:r>
            <a:r>
              <a:rPr lang="es-ES" sz="800" b="1" spc="5" dirty="0">
                <a:solidFill>
                  <a:srgbClr val="C00000"/>
                </a:solidFill>
                <a:effectLst/>
                <a:latin typeface="+mj-lt"/>
                <a:ea typeface="Calibri" panose="020F0502020204030204" pitchFamily="34" charset="0"/>
                <a:cs typeface="Calibri" panose="020F0502020204030204" pitchFamily="34" charset="0"/>
              </a:rPr>
              <a:t> </a:t>
            </a:r>
            <a:r>
              <a:rPr lang="es-ES" sz="800" b="1" dirty="0">
                <a:solidFill>
                  <a:srgbClr val="C00000"/>
                </a:solidFill>
                <a:effectLst/>
                <a:latin typeface="+mj-lt"/>
                <a:ea typeface="Calibri" panose="020F0502020204030204" pitchFamily="34" charset="0"/>
                <a:cs typeface="Calibri" panose="020F0502020204030204" pitchFamily="34" charset="0"/>
              </a:rPr>
              <a:t>CRÍTICO</a:t>
            </a:r>
            <a:r>
              <a:rPr lang="es-ES" sz="800" dirty="0">
                <a:solidFill>
                  <a:srgbClr val="C00000"/>
                </a:solidFill>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Ejecución</a:t>
            </a:r>
            <a:r>
              <a:rPr lang="es-ES" sz="800" spc="-10"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inferior</a:t>
            </a:r>
            <a:r>
              <a:rPr lang="es-ES" sz="800" spc="-5"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al</a:t>
            </a:r>
            <a:r>
              <a:rPr lang="es-ES" sz="800" spc="5"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64% de</a:t>
            </a:r>
            <a:r>
              <a:rPr lang="es-ES" sz="800" spc="-10"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lo</a:t>
            </a:r>
            <a:r>
              <a:rPr lang="es-ES" sz="800" spc="-5"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programado</a:t>
            </a:r>
            <a:endParaRPr lang="es-CO" sz="800" dirty="0">
              <a:effectLst/>
              <a:latin typeface="+mj-lt"/>
              <a:ea typeface="Calibri" panose="020F0502020204030204" pitchFamily="34" charset="0"/>
              <a:cs typeface="Calibri" panose="020F0502020204030204" pitchFamily="34" charset="0"/>
            </a:endParaRPr>
          </a:p>
        </p:txBody>
      </p:sp>
      <p:sp>
        <p:nvSpPr>
          <p:cNvPr id="6" name="Elipse 5">
            <a:extLst>
              <a:ext uri="{FF2B5EF4-FFF2-40B4-BE49-F238E27FC236}">
                <a16:creationId xmlns:a16="http://schemas.microsoft.com/office/drawing/2014/main" id="{E2468353-74E4-EAE1-4984-3D72F7C2BB15}"/>
              </a:ext>
            </a:extLst>
          </p:cNvPr>
          <p:cNvSpPr/>
          <p:nvPr/>
        </p:nvSpPr>
        <p:spPr>
          <a:xfrm>
            <a:off x="6244455" y="4243057"/>
            <a:ext cx="209335" cy="216923"/>
          </a:xfrm>
          <a:prstGeom prst="ellipse">
            <a:avLst/>
          </a:prstGeom>
          <a:solidFill>
            <a:schemeClr val="accent4"/>
          </a:solidFill>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cxnSp>
        <p:nvCxnSpPr>
          <p:cNvPr id="24" name="Conector recto 23">
            <a:extLst>
              <a:ext uri="{FF2B5EF4-FFF2-40B4-BE49-F238E27FC236}">
                <a16:creationId xmlns:a16="http://schemas.microsoft.com/office/drawing/2014/main" id="{734CF71A-3E02-43FE-9402-5F6BE16E37D3}"/>
              </a:ext>
            </a:extLst>
          </p:cNvPr>
          <p:cNvCxnSpPr>
            <a:cxnSpLocks/>
          </p:cNvCxnSpPr>
          <p:nvPr/>
        </p:nvCxnSpPr>
        <p:spPr>
          <a:xfrm>
            <a:off x="6629183" y="1738995"/>
            <a:ext cx="0" cy="3887016"/>
          </a:xfrm>
          <a:prstGeom prst="line">
            <a:avLst/>
          </a:prstGeom>
          <a:ln w="41275">
            <a:solidFill>
              <a:schemeClr val="accent5">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4" name="Conector recto 1">
            <a:extLst>
              <a:ext uri="{FF2B5EF4-FFF2-40B4-BE49-F238E27FC236}">
                <a16:creationId xmlns:a16="http://schemas.microsoft.com/office/drawing/2014/main" id="{614CC622-FE88-1682-1FA1-56AD34F244F6}"/>
              </a:ext>
            </a:extLst>
          </p:cNvPr>
          <p:cNvCxnSpPr/>
          <p:nvPr/>
        </p:nvCxnSpPr>
        <p:spPr>
          <a:xfrm>
            <a:off x="0" y="807018"/>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5" name="CuadroTexto 15">
            <a:extLst>
              <a:ext uri="{FF2B5EF4-FFF2-40B4-BE49-F238E27FC236}">
                <a16:creationId xmlns:a16="http://schemas.microsoft.com/office/drawing/2014/main" id="{2E553405-19DC-73BA-5061-0CCC727742BD}"/>
              </a:ext>
            </a:extLst>
          </p:cNvPr>
          <p:cNvSpPr txBox="1"/>
          <p:nvPr/>
        </p:nvSpPr>
        <p:spPr>
          <a:xfrm>
            <a:off x="1903687" y="184882"/>
            <a:ext cx="9450113" cy="400110"/>
          </a:xfrm>
          <a:prstGeom prst="rect">
            <a:avLst/>
          </a:prstGeom>
          <a:noFill/>
        </p:spPr>
        <p:txBody>
          <a:bodyPr wrap="square">
            <a:spAutoFit/>
          </a:bodyPr>
          <a:lstStyle/>
          <a:p>
            <a:pPr lvl="0" algn="ctr"/>
            <a:r>
              <a:rPr lang="es-ES" sz="2000" b="1" dirty="0">
                <a:latin typeface="+mj-lt"/>
                <a:ea typeface="Calibri" panose="020F0502020204030204" pitchFamily="34" charset="0"/>
                <a:cs typeface="Times New Roman" panose="02020603050405020304" pitchFamily="18" charset="0"/>
              </a:rPr>
              <a:t>R</a:t>
            </a:r>
            <a:r>
              <a:rPr lang="es-CO" sz="2000" b="1" dirty="0">
                <a:latin typeface="+mj-lt"/>
                <a:ea typeface="Calibri" panose="020F0502020204030204" pitchFamily="34" charset="0"/>
                <a:cs typeface="Times New Roman" panose="02020603050405020304" pitchFamily="18" charset="0"/>
              </a:rPr>
              <a:t>ESULTADOS INDICADORES PLAN ESTRATÉGICO 2023-2026</a:t>
            </a:r>
          </a:p>
        </p:txBody>
      </p:sp>
      <p:grpSp>
        <p:nvGrpSpPr>
          <p:cNvPr id="16" name="Grupo 22">
            <a:extLst>
              <a:ext uri="{FF2B5EF4-FFF2-40B4-BE49-F238E27FC236}">
                <a16:creationId xmlns:a16="http://schemas.microsoft.com/office/drawing/2014/main" id="{2CC5E817-C79B-6461-4ED4-ED9B32E782E0}"/>
              </a:ext>
            </a:extLst>
          </p:cNvPr>
          <p:cNvGrpSpPr/>
          <p:nvPr/>
        </p:nvGrpSpPr>
        <p:grpSpPr>
          <a:xfrm>
            <a:off x="519281" y="973244"/>
            <a:ext cx="10453603" cy="643164"/>
            <a:chOff x="145080" y="838472"/>
            <a:chExt cx="8046744" cy="767420"/>
          </a:xfrm>
        </p:grpSpPr>
        <p:sp>
          <p:nvSpPr>
            <p:cNvPr id="19" name="Rectángulo: esquinas redondeadas 29">
              <a:extLst>
                <a:ext uri="{FF2B5EF4-FFF2-40B4-BE49-F238E27FC236}">
                  <a16:creationId xmlns:a16="http://schemas.microsoft.com/office/drawing/2014/main" id="{6BFBFF52-D4F3-0F92-112A-ABACB32D5146}"/>
                </a:ext>
              </a:extLst>
            </p:cNvPr>
            <p:cNvSpPr/>
            <p:nvPr/>
          </p:nvSpPr>
          <p:spPr>
            <a:xfrm>
              <a:off x="540514" y="1019261"/>
              <a:ext cx="7581522" cy="463403"/>
            </a:xfrm>
            <a:prstGeom prst="roundRect">
              <a:avLst/>
            </a:prstGeom>
            <a:solidFill>
              <a:srgbClr val="006666">
                <a:alpha val="1100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sz="1400" b="1">
                <a:solidFill>
                  <a:srgbClr val="006666"/>
                </a:solidFill>
                <a:latin typeface="+mj-lt"/>
                <a:cs typeface="Helvetica"/>
              </a:endParaRPr>
            </a:p>
          </p:txBody>
        </p:sp>
        <p:pic>
          <p:nvPicPr>
            <p:cNvPr id="20" name="Imagen 30" descr="Imagen que contiene objeto, burbuja, foto, cd&#10;&#10;Descripción generada automáticamente">
              <a:extLst>
                <a:ext uri="{FF2B5EF4-FFF2-40B4-BE49-F238E27FC236}">
                  <a16:creationId xmlns:a16="http://schemas.microsoft.com/office/drawing/2014/main" id="{73430BEB-A2DD-E647-2819-A89522DB67A6}"/>
                </a:ext>
              </a:extLst>
            </p:cNvPr>
            <p:cNvPicPr>
              <a:picLocks noChangeAspect="1"/>
            </p:cNvPicPr>
            <p:nvPr/>
          </p:nvPicPr>
          <p:blipFill>
            <a:blip r:embed="rId2"/>
            <a:stretch>
              <a:fillRect/>
            </a:stretch>
          </p:blipFill>
          <p:spPr>
            <a:xfrm>
              <a:off x="145080" y="838472"/>
              <a:ext cx="637138" cy="767420"/>
            </a:xfrm>
            <a:prstGeom prst="rect">
              <a:avLst/>
            </a:prstGeom>
          </p:spPr>
        </p:pic>
        <p:sp>
          <p:nvSpPr>
            <p:cNvPr id="21" name="CuadroTexto 31">
              <a:extLst>
                <a:ext uri="{FF2B5EF4-FFF2-40B4-BE49-F238E27FC236}">
                  <a16:creationId xmlns:a16="http://schemas.microsoft.com/office/drawing/2014/main" id="{35A294B1-006B-DD34-A3FF-112E0CA66BE2}"/>
                </a:ext>
              </a:extLst>
            </p:cNvPr>
            <p:cNvSpPr txBox="1"/>
            <p:nvPr/>
          </p:nvSpPr>
          <p:spPr>
            <a:xfrm>
              <a:off x="782218" y="1051042"/>
              <a:ext cx="7409606" cy="3672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_tradnl" sz="1400" b="1" dirty="0">
                  <a:solidFill>
                    <a:schemeClr val="accent4">
                      <a:lumMod val="50000"/>
                    </a:schemeClr>
                  </a:solidFill>
                  <a:latin typeface="+mj-lt"/>
                  <a:ea typeface="Calibri" panose="020F0502020204030204" pitchFamily="34" charset="0"/>
                  <a:cs typeface="Calibri" panose="020F0502020204030204" pitchFamily="34" charset="0"/>
                </a:rPr>
                <a:t>LÍNEA 1: Transformación territorial para la vida, la PAZ TOTAL y el cierre de brechas</a:t>
              </a:r>
            </a:p>
          </p:txBody>
        </p:sp>
      </p:grpSp>
    </p:spTree>
    <p:extLst>
      <p:ext uri="{BB962C8B-B14F-4D97-AF65-F5344CB8AC3E}">
        <p14:creationId xmlns:p14="http://schemas.microsoft.com/office/powerpoint/2010/main" val="17107142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esquinas redondeadas 7">
            <a:extLst>
              <a:ext uri="{FF2B5EF4-FFF2-40B4-BE49-F238E27FC236}">
                <a16:creationId xmlns:a16="http://schemas.microsoft.com/office/drawing/2014/main" id="{6AE95888-894B-E5DE-1913-E7536843E3F9}"/>
              </a:ext>
            </a:extLst>
          </p:cNvPr>
          <p:cNvSpPr/>
          <p:nvPr/>
        </p:nvSpPr>
        <p:spPr>
          <a:xfrm>
            <a:off x="288870" y="5806440"/>
            <a:ext cx="1113640" cy="70408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7" name="Tabla 6">
            <a:extLst>
              <a:ext uri="{FF2B5EF4-FFF2-40B4-BE49-F238E27FC236}">
                <a16:creationId xmlns:a16="http://schemas.microsoft.com/office/drawing/2014/main" id="{168AA449-D5BA-1437-3AFB-5CA2B404AFF1}"/>
              </a:ext>
            </a:extLst>
          </p:cNvPr>
          <p:cNvGraphicFramePr>
            <a:graphicFrameLocks noGrp="1"/>
          </p:cNvGraphicFramePr>
          <p:nvPr/>
        </p:nvGraphicFramePr>
        <p:xfrm>
          <a:off x="605645" y="1466001"/>
          <a:ext cx="10941959" cy="4782646"/>
        </p:xfrm>
        <a:graphic>
          <a:graphicData uri="http://schemas.openxmlformats.org/drawingml/2006/table">
            <a:tbl>
              <a:tblPr firstRow="1" bandRow="1">
                <a:tableStyleId>{ED083AE6-46FA-4A59-8FB0-9F97EB10719F}</a:tableStyleId>
              </a:tblPr>
              <a:tblGrid>
                <a:gridCol w="2167746">
                  <a:extLst>
                    <a:ext uri="{9D8B030D-6E8A-4147-A177-3AD203B41FA5}">
                      <a16:colId xmlns:a16="http://schemas.microsoft.com/office/drawing/2014/main" val="4165460938"/>
                    </a:ext>
                  </a:extLst>
                </a:gridCol>
                <a:gridCol w="1928711">
                  <a:extLst>
                    <a:ext uri="{9D8B030D-6E8A-4147-A177-3AD203B41FA5}">
                      <a16:colId xmlns:a16="http://schemas.microsoft.com/office/drawing/2014/main" val="1649313325"/>
                    </a:ext>
                  </a:extLst>
                </a:gridCol>
                <a:gridCol w="658916">
                  <a:extLst>
                    <a:ext uri="{9D8B030D-6E8A-4147-A177-3AD203B41FA5}">
                      <a16:colId xmlns:a16="http://schemas.microsoft.com/office/drawing/2014/main" val="3608573427"/>
                    </a:ext>
                  </a:extLst>
                </a:gridCol>
                <a:gridCol w="858101">
                  <a:extLst>
                    <a:ext uri="{9D8B030D-6E8A-4147-A177-3AD203B41FA5}">
                      <a16:colId xmlns:a16="http://schemas.microsoft.com/office/drawing/2014/main" val="128293172"/>
                    </a:ext>
                  </a:extLst>
                </a:gridCol>
                <a:gridCol w="900164">
                  <a:extLst>
                    <a:ext uri="{9D8B030D-6E8A-4147-A177-3AD203B41FA5}">
                      <a16:colId xmlns:a16="http://schemas.microsoft.com/office/drawing/2014/main" val="325700576"/>
                    </a:ext>
                  </a:extLst>
                </a:gridCol>
                <a:gridCol w="1346040">
                  <a:extLst>
                    <a:ext uri="{9D8B030D-6E8A-4147-A177-3AD203B41FA5}">
                      <a16:colId xmlns:a16="http://schemas.microsoft.com/office/drawing/2014/main" val="1272941807"/>
                    </a:ext>
                  </a:extLst>
                </a:gridCol>
                <a:gridCol w="1320801">
                  <a:extLst>
                    <a:ext uri="{9D8B030D-6E8A-4147-A177-3AD203B41FA5}">
                      <a16:colId xmlns:a16="http://schemas.microsoft.com/office/drawing/2014/main" val="1490569176"/>
                    </a:ext>
                  </a:extLst>
                </a:gridCol>
                <a:gridCol w="1761480">
                  <a:extLst>
                    <a:ext uri="{9D8B030D-6E8A-4147-A177-3AD203B41FA5}">
                      <a16:colId xmlns:a16="http://schemas.microsoft.com/office/drawing/2014/main" val="4035233004"/>
                    </a:ext>
                  </a:extLst>
                </a:gridCol>
              </a:tblGrid>
              <a:tr h="776761">
                <a:tc>
                  <a:txBody>
                    <a:bodyPr/>
                    <a:lstStyle/>
                    <a:p>
                      <a:pPr algn="ctr"/>
                      <a:r>
                        <a:rPr lang="es-ES" sz="1400" dirty="0">
                          <a:latin typeface="+mj-lt"/>
                          <a:cs typeface="Calibri" panose="020F0502020204030204" pitchFamily="34" charset="0"/>
                        </a:rPr>
                        <a:t>Producto estratégico</a:t>
                      </a:r>
                      <a:endParaRPr lang="es-CO" sz="1400" dirty="0">
                        <a:latin typeface="+mj-lt"/>
                        <a:ea typeface="Calibri" panose="020F0502020204030204" pitchFamily="34" charset="0"/>
                        <a:cs typeface="Calibri" panose="020F0502020204030204" pitchFamily="34" charset="0"/>
                      </a:endParaRPr>
                    </a:p>
                  </a:txBody>
                  <a:tcPr anchor="ctr"/>
                </a:tc>
                <a:tc>
                  <a:txBody>
                    <a:bodyPr/>
                    <a:lstStyle/>
                    <a:p>
                      <a:pPr algn="ctr"/>
                      <a:r>
                        <a:rPr lang="es-CO" sz="1400" dirty="0">
                          <a:latin typeface="+mj-lt"/>
                          <a:cs typeface="Calibri" panose="020F0502020204030204" pitchFamily="34" charset="0"/>
                        </a:rPr>
                        <a:t>Indicador</a:t>
                      </a:r>
                      <a:endParaRPr lang="es-CO" sz="1400" dirty="0">
                        <a:latin typeface="+mj-lt"/>
                        <a:ea typeface="Calibri" panose="020F0502020204030204" pitchFamily="34" charset="0"/>
                        <a:cs typeface="Calibri" panose="020F0502020204030204" pitchFamily="34" charset="0"/>
                      </a:endParaRPr>
                    </a:p>
                  </a:txBody>
                  <a:tcPr anchor="ctr"/>
                </a:tc>
                <a:tc>
                  <a:txBody>
                    <a:bodyPr/>
                    <a:lstStyle/>
                    <a:p>
                      <a:pPr algn="ctr"/>
                      <a:r>
                        <a:rPr lang="es-CO" sz="1200" dirty="0">
                          <a:latin typeface="+mj-lt"/>
                          <a:cs typeface="Calibri" panose="020F0502020204030204" pitchFamily="34" charset="0"/>
                        </a:rPr>
                        <a:t>Meta 2025</a:t>
                      </a:r>
                      <a:endParaRPr lang="es-CO" sz="1200" dirty="0">
                        <a:latin typeface="+mj-lt"/>
                        <a:ea typeface="Calibri" panose="020F0502020204030204" pitchFamily="34" charset="0"/>
                        <a:cs typeface="Calibri" panose="020F050202020403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dirty="0">
                          <a:latin typeface="+mj-lt"/>
                          <a:cs typeface="Calibri" panose="020F0502020204030204" pitchFamily="34" charset="0"/>
                        </a:rPr>
                        <a:t>Logro 2025</a:t>
                      </a:r>
                      <a:endParaRPr lang="es-CO" sz="1200" b="0" dirty="0">
                        <a:latin typeface="+mj-lt"/>
                        <a:ea typeface="Calibri" panose="020F0502020204030204" pitchFamily="34" charset="0"/>
                        <a:cs typeface="Calibri" panose="020F050202020403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100" b="1" kern="1200" dirty="0">
                          <a:solidFill>
                            <a:schemeClr val="tx1"/>
                          </a:solidFill>
                          <a:latin typeface="+mj-lt"/>
                          <a:ea typeface="+mn-ea"/>
                          <a:cs typeface="Calibri" panose="020F0502020204030204" pitchFamily="34" charset="0"/>
                        </a:rPr>
                        <a:t>% cumplimiento</a:t>
                      </a:r>
                    </a:p>
                    <a:p>
                      <a:pPr marL="0" marR="0" lvl="0" indent="0" algn="ctr" defTabSz="914400" rtl="0" eaLnBrk="1" fontAlgn="auto" latinLnBrk="0" hangingPunct="1">
                        <a:lnSpc>
                          <a:spcPct val="100000"/>
                        </a:lnSpc>
                        <a:spcBef>
                          <a:spcPts val="0"/>
                        </a:spcBef>
                        <a:spcAft>
                          <a:spcPts val="0"/>
                        </a:spcAft>
                        <a:buClrTx/>
                        <a:buSzTx/>
                        <a:buFontTx/>
                        <a:buNone/>
                        <a:tabLst/>
                        <a:defRPr/>
                      </a:pPr>
                      <a:r>
                        <a:rPr lang="es-MX" sz="1100" b="1" kern="1200" dirty="0">
                          <a:solidFill>
                            <a:schemeClr val="tx1"/>
                          </a:solidFill>
                          <a:latin typeface="+mj-lt"/>
                          <a:ea typeface="+mn-ea"/>
                          <a:cs typeface="Calibri" panose="020F0502020204030204" pitchFamily="34" charset="0"/>
                        </a:rPr>
                        <a:t> al cierre meta 2025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b="1" kern="1200" dirty="0">
                          <a:solidFill>
                            <a:schemeClr val="tx1"/>
                          </a:solidFill>
                          <a:latin typeface="+mj-lt"/>
                          <a:ea typeface="+mn-ea"/>
                          <a:cs typeface="Calibri" panose="020F0502020204030204" pitchFamily="34" charset="0"/>
                        </a:rPr>
                        <a:t>Meta Cuatrienio 2023-2026</a:t>
                      </a:r>
                      <a:endParaRPr lang="es-CO" sz="1400" b="1" kern="1200" dirty="0">
                        <a:solidFill>
                          <a:schemeClr val="tx1"/>
                        </a:solidFill>
                        <a:latin typeface="+mj-lt"/>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400" b="1" kern="1200" dirty="0">
                        <a:solidFill>
                          <a:schemeClr val="tx1"/>
                        </a:solidFill>
                        <a:latin typeface="+mj-lt"/>
                        <a:ea typeface="+mn-ea"/>
                        <a:cs typeface="Calibri" panose="020F0502020204030204" pitchFamily="34" charset="0"/>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300" b="1" kern="1200" dirty="0">
                          <a:solidFill>
                            <a:schemeClr val="tx1"/>
                          </a:solidFill>
                          <a:latin typeface="+mj-lt"/>
                          <a:ea typeface="+mn-ea"/>
                          <a:cs typeface="Calibri" panose="020F0502020204030204" pitchFamily="34" charset="0"/>
                        </a:rPr>
                        <a:t>Cumplimiento esperado 2023-2026</a:t>
                      </a:r>
                      <a:endParaRPr lang="es-CO" sz="1300" b="1" kern="1200" dirty="0">
                        <a:solidFill>
                          <a:schemeClr val="tx1"/>
                        </a:solidFill>
                        <a:latin typeface="+mj-lt"/>
                        <a:ea typeface="+mn-ea"/>
                        <a:cs typeface="Calibri" panose="020F0502020204030204" pitchFamily="34" charset="0"/>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300" b="1" kern="1200" dirty="0">
                          <a:solidFill>
                            <a:schemeClr val="tx1"/>
                          </a:solidFill>
                          <a:latin typeface="+mj-lt"/>
                          <a:ea typeface="+mn-ea"/>
                          <a:cs typeface="Calibri" panose="020F0502020204030204" pitchFamily="34" charset="0"/>
                        </a:rPr>
                        <a:t>% Cumplimiento</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1300" b="1" kern="1200" dirty="0">
                          <a:solidFill>
                            <a:schemeClr val="tx1"/>
                          </a:solidFill>
                          <a:latin typeface="+mj-lt"/>
                          <a:ea typeface="+mn-ea"/>
                          <a:cs typeface="Calibri" panose="020F0502020204030204" pitchFamily="34" charset="0"/>
                        </a:rPr>
                        <a:t> 2023-2026</a:t>
                      </a:r>
                    </a:p>
                  </a:txBody>
                  <a:tcPr anchor="ctr">
                    <a:noFill/>
                  </a:tcPr>
                </a:tc>
                <a:extLst>
                  <a:ext uri="{0D108BD9-81ED-4DB2-BD59-A6C34878D82A}">
                    <a16:rowId xmlns:a16="http://schemas.microsoft.com/office/drawing/2014/main" val="3671836661"/>
                  </a:ext>
                </a:extLst>
              </a:tr>
              <a:tr h="919344">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200" b="0" u="none" strike="noStrike" kern="1200" dirty="0">
                          <a:solidFill>
                            <a:srgbClr val="000000"/>
                          </a:solidFill>
                          <a:effectLst/>
                          <a:latin typeface="Helvetica (Cuerpo)"/>
                          <a:cs typeface="Calibri" panose="020F0502020204030204" pitchFamily="34" charset="0"/>
                        </a:rPr>
                        <a:t>Recursos gestionados por las fuentes movilizadoras para la financiación y cofinanciación de proyectos en los territorios priorizados.</a:t>
                      </a:r>
                      <a:endParaRPr lang="es-ES" sz="1200" b="0"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noFill/>
                  </a:tcPr>
                </a:tc>
                <a:tc>
                  <a:txBody>
                    <a:bodyPr/>
                    <a:lstStyle/>
                    <a:p>
                      <a:pPr algn="ctr" fontAlgn="ctr"/>
                      <a:r>
                        <a:rPr lang="es-ES" sz="1400" b="0" u="none" strike="noStrike" dirty="0">
                          <a:solidFill>
                            <a:srgbClr val="000000"/>
                          </a:solidFill>
                          <a:effectLst/>
                          <a:latin typeface="Helvetica (Cuerpo)"/>
                          <a:cs typeface="Calibri" panose="020F0502020204030204" pitchFamily="34" charset="0"/>
                        </a:rPr>
                        <a:t>% de Recursos aprobados en proyectos para los territorios priorizados según el cupo CONFIS de la vigencia para Obras por Impuestos</a:t>
                      </a:r>
                      <a:endParaRPr lang="es-ES" sz="1400" b="0" i="0" u="none" strike="noStrike" dirty="0">
                        <a:solidFill>
                          <a:srgbClr val="000000"/>
                        </a:solidFill>
                        <a:effectLst/>
                        <a:latin typeface="Helvetica (Cuerpo)"/>
                        <a:cs typeface="Calibri" panose="020F0502020204030204" pitchFamily="34" charset="0"/>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200" b="0" u="none" strike="noStrike" kern="1200" dirty="0">
                          <a:solidFill>
                            <a:srgbClr val="000000"/>
                          </a:solidFill>
                          <a:effectLst/>
                          <a:latin typeface="Helvetica (Cuerpo)"/>
                          <a:ea typeface="+mn-ea"/>
                          <a:cs typeface="Calibri" panose="020F0502020204030204" pitchFamily="34" charset="0"/>
                        </a:rPr>
                        <a:t>85%</a:t>
                      </a:r>
                      <a:endParaRPr lang="es-CO" sz="1200" b="0" u="none" strike="noStrike" kern="1200" dirty="0">
                        <a:solidFill>
                          <a:srgbClr val="000000"/>
                        </a:solidFill>
                        <a:effectLst/>
                        <a:latin typeface="Helvetica (Cuerpo)"/>
                        <a:ea typeface="+mn-ea"/>
                        <a:cs typeface="Calibri" panose="020F0502020204030204" pitchFamily="34" charset="0"/>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200" b="0" i="0" u="none" strike="noStrike" kern="1200" dirty="0">
                          <a:solidFill>
                            <a:srgbClr val="000000"/>
                          </a:solidFill>
                          <a:effectLst/>
                          <a:latin typeface="Helvetica (Cuerpo)"/>
                          <a:cs typeface="Calibri" panose="020F0502020204030204" pitchFamily="34" charset="0"/>
                        </a:rPr>
                        <a:t>97.14%</a:t>
                      </a:r>
                      <a:endParaRPr lang="es-CO" sz="1200" b="0" i="0" u="none" strike="noStrike" kern="1200" dirty="0">
                        <a:solidFill>
                          <a:srgbClr val="000000"/>
                        </a:solidFill>
                        <a:effectLst/>
                        <a:latin typeface="Helvetica (Cuerpo)"/>
                        <a:cs typeface="Calibri" panose="020F0502020204030204" pitchFamily="34" charset="0"/>
                      </a:endParaRPr>
                    </a:p>
                  </a:txBody>
                  <a:tcPr marL="6350" marR="6350" marT="6350" marB="0" anchor="ctr"/>
                </a:tc>
                <a:tc>
                  <a:txBody>
                    <a:bodyPr/>
                    <a:lstStyle/>
                    <a:p>
                      <a:pPr marL="0" marR="0" lvl="0" indent="0" algn="l" defTabSz="914400" rtl="0" eaLnBrk="1" fontAlgn="auto" latinLnBrk="0" hangingPunct="1">
                        <a:lnSpc>
                          <a:spcPts val="1100"/>
                        </a:lnSpc>
                        <a:spcBef>
                          <a:spcPts val="0"/>
                        </a:spcBef>
                        <a:spcAft>
                          <a:spcPts val="0"/>
                        </a:spcAft>
                        <a:buClrTx/>
                        <a:buSzTx/>
                        <a:buFontTx/>
                        <a:buNone/>
                        <a:tabLst/>
                        <a:defRPr/>
                      </a:pPr>
                      <a:r>
                        <a:rPr lang="es-ES" sz="1200" b="1" u="none" strike="noStrike" kern="1200" dirty="0">
                          <a:solidFill>
                            <a:srgbClr val="000000"/>
                          </a:solidFill>
                          <a:effectLst/>
                          <a:latin typeface="Helvetica (Cuerpo)"/>
                          <a:ea typeface="+mn-ea"/>
                          <a:cs typeface="Calibri" panose="020F0502020204030204" pitchFamily="34" charset="0"/>
                        </a:rPr>
                        <a:t>114%  </a:t>
                      </a:r>
                      <a:endParaRPr lang="es-CO" sz="1200" b="1" u="none" strike="noStrike" kern="1200" dirty="0">
                        <a:solidFill>
                          <a:srgbClr val="000000"/>
                        </a:solidFill>
                        <a:effectLst/>
                        <a:latin typeface="Helvetica (Cuerpo)"/>
                        <a:ea typeface="+mn-ea"/>
                        <a:cs typeface="Calibri" panose="020F0502020204030204" pitchFamily="34" charset="0"/>
                      </a:endParaRPr>
                    </a:p>
                  </a:txBody>
                  <a:tcPr marL="44450" marR="4445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400" b="0" u="none" strike="noStrike" kern="1200" dirty="0">
                          <a:solidFill>
                            <a:srgbClr val="000000"/>
                          </a:solidFill>
                          <a:effectLst/>
                          <a:latin typeface="Helvetica (Cuerpo)"/>
                          <a:ea typeface="+mn-ea"/>
                          <a:cs typeface="Calibri" panose="020F0502020204030204" pitchFamily="34" charset="0"/>
                        </a:rPr>
                        <a:t>100%</a:t>
                      </a:r>
                      <a:endParaRPr lang="es-CO" sz="1400" b="0" u="none" strike="noStrike" kern="1200" dirty="0">
                        <a:solidFill>
                          <a:srgbClr val="000000"/>
                        </a:solidFill>
                        <a:effectLst/>
                        <a:latin typeface="Helvetica (Cuerpo)"/>
                        <a:ea typeface="+mn-ea"/>
                        <a:cs typeface="Calibri" panose="020F0502020204030204" pitchFamily="34" charset="0"/>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400" b="0" u="none" strike="noStrike" kern="1200" dirty="0">
                          <a:solidFill>
                            <a:srgbClr val="000000"/>
                          </a:solidFill>
                          <a:effectLst/>
                          <a:latin typeface="Helvetica (Cuerpo)"/>
                          <a:ea typeface="+mn-ea"/>
                          <a:cs typeface="Calibri" panose="020F0502020204030204" pitchFamily="34" charset="0"/>
                        </a:rPr>
                        <a:t>100%</a:t>
                      </a:r>
                      <a:endParaRPr lang="es-CO" sz="1400" b="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solidFill>
                      <a:srgbClr val="FFD757">
                        <a:alpha val="20000"/>
                      </a:srgbClr>
                    </a:solidFill>
                  </a:tcPr>
                </a:tc>
                <a:tc>
                  <a:txBody>
                    <a:bodyPr/>
                    <a:lstStyle/>
                    <a:p>
                      <a:pPr algn="ctr" fontAlgn="ctr"/>
                      <a:r>
                        <a:rPr lang="es-MX" sz="1800" b="1" i="0" u="none" strike="noStrike" dirty="0">
                          <a:solidFill>
                            <a:srgbClr val="000000"/>
                          </a:solidFill>
                          <a:effectLst/>
                          <a:latin typeface="Helvetica (Cuerpo)"/>
                          <a:ea typeface="Calibri" panose="020F0502020204030204" pitchFamily="34" charset="0"/>
                          <a:cs typeface="Calibri" panose="020F0502020204030204" pitchFamily="34" charset="0"/>
                        </a:rPr>
                        <a:t>100% </a:t>
                      </a:r>
                      <a:endParaRPr lang="es-CO" sz="1800" b="1"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extLst>
                  <a:ext uri="{0D108BD9-81ED-4DB2-BD59-A6C34878D82A}">
                    <a16:rowId xmlns:a16="http://schemas.microsoft.com/office/drawing/2014/main" val="3055734291"/>
                  </a:ext>
                </a:extLst>
              </a:tr>
              <a:tr h="106225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200" b="0" u="none" strike="noStrike" kern="1200" noProof="0" dirty="0">
                          <a:solidFill>
                            <a:srgbClr val="000000"/>
                          </a:solidFill>
                          <a:effectLst/>
                          <a:latin typeface="Helvetica (Cuerpo)"/>
                          <a:cs typeface="Calibri" panose="020F0502020204030204" pitchFamily="34" charset="0"/>
                        </a:rPr>
                        <a:t>Plan interinstitucional para el fortalecimiento de capacidades territoriales elaborado y concertado</a:t>
                      </a:r>
                      <a:endParaRPr lang="es-ES" sz="12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noFill/>
                  </a:tcPr>
                </a:tc>
                <a:tc>
                  <a:txBody>
                    <a:bodyPr/>
                    <a:lstStyle/>
                    <a:p>
                      <a:pPr algn="ctr" fontAlgn="ctr"/>
                      <a:r>
                        <a:rPr lang="es-ES" sz="1400" b="0" u="none" strike="noStrike" dirty="0">
                          <a:solidFill>
                            <a:srgbClr val="000000"/>
                          </a:solidFill>
                          <a:effectLst/>
                          <a:latin typeface="Helvetica (Cuerpo)"/>
                          <a:cs typeface="Calibri" panose="020F0502020204030204" pitchFamily="34" charset="0"/>
                        </a:rPr>
                        <a:t># Municipios Apoyados con el plan de fortalecimiento Institucional</a:t>
                      </a:r>
                      <a:endParaRPr lang="es-ES" sz="14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algn="ctr" defTabSz="914400" rtl="0" eaLnBrk="1" fontAlgn="ctr" latinLnBrk="0" hangingPunct="1">
                        <a:lnSpc>
                          <a:spcPts val="1100"/>
                        </a:lnSpc>
                      </a:pPr>
                      <a:r>
                        <a:rPr lang="es-MX" sz="1200" b="0" u="none" strike="noStrike" kern="1200" dirty="0">
                          <a:solidFill>
                            <a:srgbClr val="000000"/>
                          </a:solidFill>
                          <a:effectLst/>
                          <a:latin typeface="Helvetica (Cuerpo)"/>
                          <a:ea typeface="+mn-ea"/>
                          <a:cs typeface="Calibri" panose="020F0502020204030204" pitchFamily="34" charset="0"/>
                        </a:rPr>
                        <a:t>65</a:t>
                      </a:r>
                      <a:endParaRPr lang="es-CO" sz="1200" b="0" u="none" strike="noStrike" kern="1200" dirty="0">
                        <a:solidFill>
                          <a:srgbClr val="000000"/>
                        </a:solidFill>
                        <a:effectLst/>
                        <a:latin typeface="Helvetica (Cuerpo)"/>
                        <a:ea typeface="+mn-ea"/>
                        <a:cs typeface="Calibri" panose="020F0502020204030204" pitchFamily="34" charset="0"/>
                      </a:endParaRPr>
                    </a:p>
                  </a:txBody>
                  <a:tcPr marL="44450" marR="44450" marT="0" marB="0" anchor="ctr"/>
                </a:tc>
                <a:tc>
                  <a:txBody>
                    <a:bodyPr/>
                    <a:lstStyle/>
                    <a:p>
                      <a:pPr algn="ctr"/>
                      <a:r>
                        <a:rPr lang="es-MX" sz="1200" b="0" u="none" strike="noStrike" kern="1200" dirty="0">
                          <a:solidFill>
                            <a:srgbClr val="000000"/>
                          </a:solidFill>
                          <a:effectLst/>
                          <a:latin typeface="Helvetica (Cuerpo)"/>
                          <a:ea typeface="+mn-ea"/>
                          <a:cs typeface="Calibri" panose="020F0502020204030204" pitchFamily="34" charset="0"/>
                        </a:rPr>
                        <a:t>170</a:t>
                      </a:r>
                      <a:endParaRPr lang="es-CO" sz="1200" b="0" u="none" strike="noStrike" kern="1200" dirty="0">
                        <a:solidFill>
                          <a:srgbClr val="000000"/>
                        </a:solidFill>
                        <a:effectLst/>
                        <a:latin typeface="Helvetica (Cuerpo)"/>
                        <a:ea typeface="+mn-ea"/>
                        <a:cs typeface="Calibri" panose="020F0502020204030204" pitchFamily="34" charset="0"/>
                      </a:endParaRPr>
                    </a:p>
                  </a:txBody>
                  <a:tcPr marL="44450" marR="44450" marT="0" marB="0" anchor="ctr"/>
                </a:tc>
                <a:tc>
                  <a:txBody>
                    <a:bodyPr/>
                    <a:lstStyle/>
                    <a:p>
                      <a:pPr algn="l"/>
                      <a:r>
                        <a:rPr lang="es-MX" sz="1200" b="1" u="none" strike="noStrike" kern="1200" dirty="0">
                          <a:solidFill>
                            <a:srgbClr val="000000"/>
                          </a:solidFill>
                          <a:effectLst/>
                          <a:latin typeface="Helvetica (Cuerpo)"/>
                          <a:ea typeface="+mn-ea"/>
                          <a:cs typeface="Calibri" panose="020F0502020204030204" pitchFamily="34" charset="0"/>
                        </a:rPr>
                        <a:t>262%</a:t>
                      </a:r>
                      <a:endParaRPr lang="es-CO" sz="1200" b="1" u="none" strike="noStrike" kern="1200" dirty="0">
                        <a:solidFill>
                          <a:srgbClr val="000000"/>
                        </a:solidFill>
                        <a:effectLst/>
                        <a:latin typeface="Helvetica (Cuerpo)"/>
                        <a:ea typeface="+mn-ea"/>
                        <a:cs typeface="Calibri" panose="020F0502020204030204" pitchFamily="34" charset="0"/>
                      </a:endParaRPr>
                    </a:p>
                  </a:txBody>
                  <a:tcPr marL="44450" marR="44450" marT="0" marB="0" anchor="ctr"/>
                </a:tc>
                <a:tc>
                  <a:txBody>
                    <a:bodyPr/>
                    <a:lstStyle/>
                    <a:p>
                      <a:pPr algn="ctr" fontAlgn="ctr"/>
                      <a:r>
                        <a:rPr lang="es-MX" sz="1400" b="0" i="0" u="none" strike="noStrike" dirty="0">
                          <a:solidFill>
                            <a:srgbClr val="000000"/>
                          </a:solidFill>
                          <a:effectLst/>
                          <a:latin typeface="Helvetica (Cuerpo)"/>
                          <a:ea typeface="Calibri" panose="020F0502020204030204" pitchFamily="34" charset="0"/>
                          <a:cs typeface="Calibri" panose="020F0502020204030204" pitchFamily="34" charset="0"/>
                        </a:rPr>
                        <a:t>170</a:t>
                      </a:r>
                      <a:endParaRPr lang="es-CO" sz="14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ts val="1100"/>
                        </a:lnSpc>
                        <a:spcBef>
                          <a:spcPts val="0"/>
                        </a:spcBef>
                        <a:spcAft>
                          <a:spcPts val="0"/>
                        </a:spcAft>
                        <a:buClrTx/>
                        <a:buSzTx/>
                        <a:buFontTx/>
                        <a:buNone/>
                        <a:tabLst/>
                        <a:defRPr/>
                      </a:pPr>
                      <a:r>
                        <a:rPr lang="es-MX" sz="1400" b="0" u="none" strike="noStrike" kern="1200" dirty="0">
                          <a:solidFill>
                            <a:srgbClr val="000000"/>
                          </a:solidFill>
                          <a:effectLst/>
                          <a:latin typeface="Helvetica (Cuerpo)"/>
                          <a:ea typeface="+mn-ea"/>
                          <a:cs typeface="Calibri" panose="020F0502020204030204" pitchFamily="34" charset="0"/>
                        </a:rPr>
                        <a:t> 100%</a:t>
                      </a:r>
                      <a:endParaRPr lang="es-CO" sz="1400" b="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solidFill>
                      <a:srgbClr val="FFD757">
                        <a:alpha val="20000"/>
                      </a:srgbClr>
                    </a:solidFill>
                  </a:tcPr>
                </a:tc>
                <a:tc>
                  <a:txBody>
                    <a:bodyPr/>
                    <a:lstStyle/>
                    <a:p>
                      <a:pPr marL="0" algn="ctr" defTabSz="914400" rtl="0" eaLnBrk="1" fontAlgn="ctr" latinLnBrk="0" hangingPunct="1"/>
                      <a:r>
                        <a:rPr lang="es-MX" sz="1800" b="1" i="0" u="none" strike="noStrike" kern="1200" dirty="0">
                          <a:solidFill>
                            <a:srgbClr val="000000"/>
                          </a:solidFill>
                          <a:effectLst/>
                          <a:latin typeface="Helvetica (Cuerpo)"/>
                          <a:ea typeface="Calibri" panose="020F0502020204030204" pitchFamily="34" charset="0"/>
                          <a:cs typeface="Calibri" panose="020F0502020204030204" pitchFamily="34" charset="0"/>
                        </a:rPr>
                        <a:t>100% </a:t>
                      </a:r>
                      <a:endParaRPr lang="es-CO" sz="1800" b="1" i="0" u="none" strike="noStrike" kern="1200"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extLst>
                  <a:ext uri="{0D108BD9-81ED-4DB2-BD59-A6C34878D82A}">
                    <a16:rowId xmlns:a16="http://schemas.microsoft.com/office/drawing/2014/main" val="3050285141"/>
                  </a:ext>
                </a:extLst>
              </a:tr>
              <a:tr h="1272465">
                <a:tc>
                  <a:txBody>
                    <a:bodyPr/>
                    <a:lstStyle/>
                    <a:p>
                      <a:pPr algn="ctr" fontAlgn="ctr"/>
                      <a:r>
                        <a:rPr lang="es-CO" sz="1200" b="0" u="none" strike="noStrike" kern="1200" noProof="0" dirty="0">
                          <a:solidFill>
                            <a:srgbClr val="000000"/>
                          </a:solidFill>
                          <a:effectLst/>
                          <a:latin typeface="Helvetica (Cuerpo)"/>
                          <a:cs typeface="Calibri" panose="020F0502020204030204" pitchFamily="34" charset="0"/>
                        </a:rPr>
                        <a:t>Componentes tecnológicos de la Central de Información desarrollados y en funcionamiento</a:t>
                      </a:r>
                      <a:endParaRPr lang="es-CO" sz="1200" b="0"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noFill/>
                  </a:tcPr>
                </a:tc>
                <a:tc>
                  <a:txBody>
                    <a:bodyPr/>
                    <a:lstStyle/>
                    <a:p>
                      <a:pPr algn="ctr" fontAlgn="ctr"/>
                      <a:r>
                        <a:rPr lang="es-ES" sz="1400" b="0" u="none" strike="noStrike" dirty="0">
                          <a:solidFill>
                            <a:srgbClr val="000000"/>
                          </a:solidFill>
                          <a:effectLst/>
                          <a:latin typeface="Helvetica (Cuerpo)"/>
                          <a:cs typeface="Calibri" panose="020F0502020204030204" pitchFamily="34" charset="0"/>
                        </a:rPr>
                        <a:t>Sistema de Información PDET implementado</a:t>
                      </a:r>
                      <a:endParaRPr lang="es-ES" sz="1400" b="0" i="0" u="none" strike="noStrike" dirty="0">
                        <a:solidFill>
                          <a:srgbClr val="000000"/>
                        </a:solidFill>
                        <a:effectLst/>
                        <a:latin typeface="Helvetica (Cuerpo)"/>
                        <a:cs typeface="Calibri" panose="020F0502020204030204" pitchFamily="34" charset="0"/>
                      </a:endParaRPr>
                    </a:p>
                  </a:txBody>
                  <a:tcPr marL="9525" marR="9525" marT="9525" marB="0" anchor="ctr"/>
                </a:tc>
                <a:tc>
                  <a:txBody>
                    <a:bodyPr/>
                    <a:lstStyle/>
                    <a:p>
                      <a:pPr marL="0" indent="0" algn="ctr" defTabSz="914400" rtl="0" eaLnBrk="1" fontAlgn="ctr" latinLnBrk="0" hangingPunct="1">
                        <a:lnSpc>
                          <a:spcPts val="1100"/>
                        </a:lnSpc>
                        <a:spcAft>
                          <a:spcPts val="0"/>
                        </a:spcAft>
                      </a:pPr>
                      <a:r>
                        <a:rPr lang="es-ES" sz="1200" b="0" u="none" strike="noStrike" kern="1200" dirty="0">
                          <a:solidFill>
                            <a:srgbClr val="000000"/>
                          </a:solidFill>
                          <a:effectLst/>
                          <a:latin typeface="Helvetica (Cuerpo)"/>
                          <a:ea typeface="+mn-ea"/>
                          <a:cs typeface="Calibri" panose="020F0502020204030204" pitchFamily="34" charset="0"/>
                        </a:rPr>
                        <a:t>1</a:t>
                      </a:r>
                    </a:p>
                  </a:txBody>
                  <a:tcPr marL="6350" marR="6350" marT="6350" marB="0" anchor="ctr"/>
                </a:tc>
                <a:tc>
                  <a:txBody>
                    <a:bodyPr/>
                    <a:lstStyle/>
                    <a:p>
                      <a:pPr marL="0" indent="0" algn="ctr" fontAlgn="ctr">
                        <a:lnSpc>
                          <a:spcPct val="100000"/>
                        </a:lnSpc>
                        <a:spcAft>
                          <a:spcPts val="0"/>
                        </a:spcAft>
                      </a:pPr>
                      <a:r>
                        <a:rPr lang="es-ES" sz="1200" b="0" kern="1200" dirty="0">
                          <a:solidFill>
                            <a:schemeClr val="tx1"/>
                          </a:solidFill>
                          <a:effectLst/>
                          <a:latin typeface="Helvetica (Cuerpo)"/>
                          <a:ea typeface="Calibri" panose="020F0502020204030204" pitchFamily="34" charset="0"/>
                          <a:cs typeface="Calibri" panose="020F0502020204030204" pitchFamily="34" charset="0"/>
                        </a:rPr>
                        <a:t>     100% </a:t>
                      </a:r>
                    </a:p>
                  </a:txBody>
                  <a:tcPr marL="6350" marR="6350" marT="6350" marB="0" anchor="ctr"/>
                </a:tc>
                <a:tc>
                  <a:txBody>
                    <a:bodyPr/>
                    <a:lstStyle/>
                    <a:p>
                      <a:pPr marL="0" indent="0" algn="l" fontAlgn="ctr">
                        <a:lnSpc>
                          <a:spcPct val="100000"/>
                        </a:lnSpc>
                        <a:spcAft>
                          <a:spcPts val="0"/>
                        </a:spcAft>
                      </a:pPr>
                      <a:r>
                        <a:rPr lang="es-ES" sz="1200" b="1" kern="1200" dirty="0">
                          <a:solidFill>
                            <a:schemeClr val="tx1"/>
                          </a:solidFill>
                          <a:effectLst/>
                          <a:latin typeface="Helvetica (Cuerpo)"/>
                          <a:ea typeface="Calibri" panose="020F0502020204030204" pitchFamily="34" charset="0"/>
                          <a:cs typeface="Calibri" panose="020F0502020204030204" pitchFamily="34" charset="0"/>
                        </a:rPr>
                        <a:t>100% </a:t>
                      </a:r>
                    </a:p>
                  </a:txBody>
                  <a:tcPr marL="6350" marR="6350" marT="6350" marB="0" anchor="ctr"/>
                </a:tc>
                <a:tc>
                  <a:txBody>
                    <a:bodyPr/>
                    <a:lstStyle/>
                    <a:p>
                      <a:pPr algn="ctr" fontAlgn="ctr"/>
                      <a:r>
                        <a:rPr lang="es-MX" sz="1400" b="0" i="0" u="none" strike="noStrike" kern="1200" dirty="0">
                          <a:solidFill>
                            <a:srgbClr val="000000"/>
                          </a:solidFill>
                          <a:effectLst/>
                          <a:latin typeface="Helvetica (Cuerpo)"/>
                          <a:cs typeface="Calibri" panose="020F0502020204030204" pitchFamily="34" charset="0"/>
                        </a:rPr>
                        <a:t>1</a:t>
                      </a:r>
                      <a:endParaRPr lang="es-CO" sz="1400" b="0" i="0" u="none" strike="noStrike" kern="1200" dirty="0">
                        <a:solidFill>
                          <a:srgbClr val="000000"/>
                        </a:solidFill>
                        <a:effectLst/>
                        <a:latin typeface="Helvetica (Cuerpo)"/>
                        <a:cs typeface="Calibri" panose="020F0502020204030204" pitchFamily="34" charset="0"/>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400" b="0" i="0" u="none" strike="noStrike" kern="1200" dirty="0">
                          <a:solidFill>
                            <a:srgbClr val="000000"/>
                          </a:solidFill>
                          <a:effectLst/>
                          <a:latin typeface="Helvetica (Cuerpo)"/>
                          <a:ea typeface="+mn-ea"/>
                          <a:cs typeface="Calibri" panose="020F0502020204030204" pitchFamily="34" charset="0"/>
                        </a:rPr>
                        <a:t>     100%</a:t>
                      </a:r>
                      <a:endParaRPr lang="es-CO" sz="1400" b="0"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800" b="1" i="0" u="none" strike="noStrike" kern="1200" dirty="0">
                          <a:solidFill>
                            <a:srgbClr val="000000"/>
                          </a:solidFill>
                          <a:effectLst/>
                          <a:latin typeface="Helvetica (Cuerpo)"/>
                          <a:ea typeface="+mn-ea"/>
                          <a:cs typeface="Calibri" panose="020F0502020204030204" pitchFamily="34" charset="0"/>
                        </a:rPr>
                        <a:t>100%</a:t>
                      </a:r>
                      <a:endParaRPr lang="es-CO" sz="1800" b="1"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extLst>
                  <a:ext uri="{0D108BD9-81ED-4DB2-BD59-A6C34878D82A}">
                    <a16:rowId xmlns:a16="http://schemas.microsoft.com/office/drawing/2014/main" val="434273625"/>
                  </a:ext>
                </a:extLst>
              </a:tr>
            </a:tbl>
          </a:graphicData>
        </a:graphic>
      </p:graphicFrame>
      <p:sp>
        <p:nvSpPr>
          <p:cNvPr id="13" name="Elipse 12">
            <a:extLst>
              <a:ext uri="{FF2B5EF4-FFF2-40B4-BE49-F238E27FC236}">
                <a16:creationId xmlns:a16="http://schemas.microsoft.com/office/drawing/2014/main" id="{7167CA86-86D8-4447-8B4E-B0B3E3945556}"/>
              </a:ext>
            </a:extLst>
          </p:cNvPr>
          <p:cNvSpPr/>
          <p:nvPr/>
        </p:nvSpPr>
        <p:spPr>
          <a:xfrm>
            <a:off x="6707240" y="3004230"/>
            <a:ext cx="176640" cy="196172"/>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14" name="Elipse 13">
            <a:extLst>
              <a:ext uri="{FF2B5EF4-FFF2-40B4-BE49-F238E27FC236}">
                <a16:creationId xmlns:a16="http://schemas.microsoft.com/office/drawing/2014/main" id="{50FAEA49-5EE6-45F7-A508-86C202FA7018}"/>
              </a:ext>
            </a:extLst>
          </p:cNvPr>
          <p:cNvSpPr/>
          <p:nvPr/>
        </p:nvSpPr>
        <p:spPr>
          <a:xfrm>
            <a:off x="6717393" y="4326069"/>
            <a:ext cx="195965" cy="194798"/>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17" name="Elipse 16">
            <a:extLst>
              <a:ext uri="{FF2B5EF4-FFF2-40B4-BE49-F238E27FC236}">
                <a16:creationId xmlns:a16="http://schemas.microsoft.com/office/drawing/2014/main" id="{C069C9BC-69F9-4A8F-BB3A-10D6EBAA249F}"/>
              </a:ext>
            </a:extLst>
          </p:cNvPr>
          <p:cNvSpPr/>
          <p:nvPr/>
        </p:nvSpPr>
        <p:spPr>
          <a:xfrm>
            <a:off x="11131683" y="4284978"/>
            <a:ext cx="277906" cy="293146"/>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18" name="Elipse 17">
            <a:extLst>
              <a:ext uri="{FF2B5EF4-FFF2-40B4-BE49-F238E27FC236}">
                <a16:creationId xmlns:a16="http://schemas.microsoft.com/office/drawing/2014/main" id="{358B21F4-BBC9-4E30-8DC3-B43753E71E6B}"/>
              </a:ext>
            </a:extLst>
          </p:cNvPr>
          <p:cNvSpPr/>
          <p:nvPr/>
        </p:nvSpPr>
        <p:spPr>
          <a:xfrm>
            <a:off x="11136456" y="3012857"/>
            <a:ext cx="273130" cy="293146"/>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23" name="CuadroTexto 22">
            <a:extLst>
              <a:ext uri="{FF2B5EF4-FFF2-40B4-BE49-F238E27FC236}">
                <a16:creationId xmlns:a16="http://schemas.microsoft.com/office/drawing/2014/main" id="{DD7668DF-CF62-41E4-8FBA-A0DECE6ECA6D}"/>
              </a:ext>
            </a:extLst>
          </p:cNvPr>
          <p:cNvSpPr txBox="1"/>
          <p:nvPr/>
        </p:nvSpPr>
        <p:spPr>
          <a:xfrm>
            <a:off x="605645" y="6272210"/>
            <a:ext cx="8747552" cy="560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168910" marR="2602865" indent="-91440" algn="just" defTabSz="1223963">
              <a:lnSpc>
                <a:spcPct val="101000"/>
              </a:lnSpc>
              <a:spcBef>
                <a:spcPts val="350"/>
              </a:spcBef>
              <a:buNone/>
              <a:tabLst>
                <a:tab pos="4216400" algn="l"/>
              </a:tabLst>
            </a:pPr>
            <a:r>
              <a:rPr lang="es-ES" sz="800" b="1" dirty="0">
                <a:solidFill>
                  <a:schemeClr val="accent6">
                    <a:lumMod val="75000"/>
                  </a:schemeClr>
                </a:solidFill>
                <a:effectLst/>
                <a:latin typeface="+mj-lt"/>
                <a:ea typeface="Calibri" panose="020F0502020204030204" pitchFamily="34" charset="0"/>
                <a:cs typeface="Calibri" panose="020F0502020204030204" pitchFamily="34" charset="0"/>
              </a:rPr>
              <a:t>VERDE. NORMAL – EFECTIVO</a:t>
            </a:r>
            <a:r>
              <a:rPr lang="es-ES" sz="800" dirty="0">
                <a:effectLst/>
                <a:latin typeface="+mj-lt"/>
                <a:ea typeface="Calibri" panose="020F0502020204030204" pitchFamily="34" charset="0"/>
                <a:cs typeface="Calibri" panose="020F0502020204030204" pitchFamily="34" charset="0"/>
              </a:rPr>
              <a:t>. Ejecución igual o superior a lo programado, entre 85% a 100%</a:t>
            </a:r>
          </a:p>
          <a:p>
            <a:pPr marL="168910" marR="2602865" indent="-91440" algn="just">
              <a:lnSpc>
                <a:spcPct val="101000"/>
              </a:lnSpc>
              <a:spcBef>
                <a:spcPts val="350"/>
              </a:spcBef>
              <a:buNone/>
            </a:pPr>
            <a:r>
              <a:rPr lang="es-ES" sz="800" spc="-170" dirty="0">
                <a:solidFill>
                  <a:schemeClr val="accent4">
                    <a:lumMod val="75000"/>
                  </a:schemeClr>
                </a:solidFill>
                <a:effectLst/>
                <a:latin typeface="+mj-lt"/>
                <a:ea typeface="Calibri" panose="020F0502020204030204" pitchFamily="34" charset="0"/>
                <a:cs typeface="Calibri" panose="020F0502020204030204" pitchFamily="34" charset="0"/>
              </a:rPr>
              <a:t> </a:t>
            </a:r>
            <a:r>
              <a:rPr lang="es-ES" sz="800" b="1" dirty="0">
                <a:solidFill>
                  <a:schemeClr val="accent4">
                    <a:lumMod val="75000"/>
                  </a:schemeClr>
                </a:solidFill>
                <a:effectLst/>
                <a:latin typeface="+mj-lt"/>
                <a:ea typeface="Calibri" panose="020F0502020204030204" pitchFamily="34" charset="0"/>
                <a:cs typeface="Calibri" panose="020F0502020204030204" pitchFamily="34" charset="0"/>
              </a:rPr>
              <a:t>AMARILLO. MODERADO -CON RIESGO</a:t>
            </a:r>
            <a:r>
              <a:rPr lang="es-ES" sz="800" dirty="0">
                <a:solidFill>
                  <a:schemeClr val="accent4">
                    <a:lumMod val="75000"/>
                  </a:schemeClr>
                </a:solidFill>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Ejecución menor a lo programado, entre 65% a 84%</a:t>
            </a:r>
            <a:r>
              <a:rPr lang="es-ES" sz="800" spc="5" dirty="0">
                <a:effectLst/>
                <a:latin typeface="+mj-lt"/>
                <a:ea typeface="Calibri" panose="020F0502020204030204" pitchFamily="34" charset="0"/>
                <a:cs typeface="Calibri" panose="020F0502020204030204" pitchFamily="34" charset="0"/>
              </a:rPr>
              <a:t> </a:t>
            </a:r>
          </a:p>
          <a:p>
            <a:pPr marL="168910" marR="2602865" indent="-91440" algn="just">
              <a:lnSpc>
                <a:spcPct val="101000"/>
              </a:lnSpc>
              <a:spcBef>
                <a:spcPts val="350"/>
              </a:spcBef>
              <a:buNone/>
            </a:pPr>
            <a:r>
              <a:rPr lang="es-ES" sz="800" b="1" dirty="0">
                <a:solidFill>
                  <a:srgbClr val="C00000"/>
                </a:solidFill>
                <a:effectLst/>
                <a:latin typeface="+mj-lt"/>
                <a:ea typeface="Calibri" panose="020F0502020204030204" pitchFamily="34" charset="0"/>
                <a:cs typeface="Calibri" panose="020F0502020204030204" pitchFamily="34" charset="0"/>
              </a:rPr>
              <a:t>ROJO.</a:t>
            </a:r>
            <a:r>
              <a:rPr lang="es-ES" sz="800" b="1" spc="-5" dirty="0">
                <a:solidFill>
                  <a:srgbClr val="C00000"/>
                </a:solidFill>
                <a:effectLst/>
                <a:latin typeface="+mj-lt"/>
                <a:ea typeface="Calibri" panose="020F0502020204030204" pitchFamily="34" charset="0"/>
                <a:cs typeface="Calibri" panose="020F0502020204030204" pitchFamily="34" charset="0"/>
              </a:rPr>
              <a:t> </a:t>
            </a:r>
            <a:r>
              <a:rPr lang="es-ES" sz="800" b="1" dirty="0">
                <a:solidFill>
                  <a:srgbClr val="C00000"/>
                </a:solidFill>
                <a:effectLst/>
                <a:latin typeface="+mj-lt"/>
                <a:ea typeface="Calibri" panose="020F0502020204030204" pitchFamily="34" charset="0"/>
                <a:cs typeface="Calibri" panose="020F0502020204030204" pitchFamily="34" charset="0"/>
              </a:rPr>
              <a:t>BAJO-</a:t>
            </a:r>
            <a:r>
              <a:rPr lang="es-ES" sz="800" b="1" spc="5" dirty="0">
                <a:solidFill>
                  <a:srgbClr val="C00000"/>
                </a:solidFill>
                <a:effectLst/>
                <a:latin typeface="+mj-lt"/>
                <a:ea typeface="Calibri" panose="020F0502020204030204" pitchFamily="34" charset="0"/>
                <a:cs typeface="Calibri" panose="020F0502020204030204" pitchFamily="34" charset="0"/>
              </a:rPr>
              <a:t> </a:t>
            </a:r>
            <a:r>
              <a:rPr lang="es-ES" sz="800" b="1" dirty="0">
                <a:solidFill>
                  <a:srgbClr val="C00000"/>
                </a:solidFill>
                <a:effectLst/>
                <a:latin typeface="+mj-lt"/>
                <a:ea typeface="Calibri" panose="020F0502020204030204" pitchFamily="34" charset="0"/>
                <a:cs typeface="Calibri" panose="020F0502020204030204" pitchFamily="34" charset="0"/>
              </a:rPr>
              <a:t>CRÍTICO</a:t>
            </a:r>
            <a:r>
              <a:rPr lang="es-ES" sz="800" dirty="0">
                <a:solidFill>
                  <a:srgbClr val="C00000"/>
                </a:solidFill>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Ejecución</a:t>
            </a:r>
            <a:r>
              <a:rPr lang="es-ES" sz="800" spc="-10"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inferior</a:t>
            </a:r>
            <a:r>
              <a:rPr lang="es-ES" sz="800" spc="-5"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al</a:t>
            </a:r>
            <a:r>
              <a:rPr lang="es-ES" sz="800" spc="5"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64% de</a:t>
            </a:r>
            <a:r>
              <a:rPr lang="es-ES" sz="800" spc="-10"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lo</a:t>
            </a:r>
            <a:r>
              <a:rPr lang="es-ES" sz="800" spc="-5"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programado</a:t>
            </a:r>
            <a:endParaRPr lang="es-CO" sz="800" dirty="0">
              <a:effectLst/>
              <a:latin typeface="+mj-lt"/>
              <a:ea typeface="Calibri" panose="020F0502020204030204" pitchFamily="34" charset="0"/>
              <a:cs typeface="Calibri" panose="020F0502020204030204" pitchFamily="34" charset="0"/>
            </a:endParaRPr>
          </a:p>
        </p:txBody>
      </p:sp>
      <p:sp>
        <p:nvSpPr>
          <p:cNvPr id="15" name="Elipse 14">
            <a:extLst>
              <a:ext uri="{FF2B5EF4-FFF2-40B4-BE49-F238E27FC236}">
                <a16:creationId xmlns:a16="http://schemas.microsoft.com/office/drawing/2014/main" id="{6BDEA7B2-544C-48E0-89D5-D60717D455CF}"/>
              </a:ext>
            </a:extLst>
          </p:cNvPr>
          <p:cNvSpPr/>
          <p:nvPr/>
        </p:nvSpPr>
        <p:spPr>
          <a:xfrm>
            <a:off x="6707239" y="5528508"/>
            <a:ext cx="195965" cy="194798"/>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22" name="Elipse 21">
            <a:extLst>
              <a:ext uri="{FF2B5EF4-FFF2-40B4-BE49-F238E27FC236}">
                <a16:creationId xmlns:a16="http://schemas.microsoft.com/office/drawing/2014/main" id="{B502564D-076A-4DE7-B931-0A0DA07A4914}"/>
              </a:ext>
            </a:extLst>
          </p:cNvPr>
          <p:cNvSpPr/>
          <p:nvPr/>
        </p:nvSpPr>
        <p:spPr>
          <a:xfrm>
            <a:off x="11158868" y="5487416"/>
            <a:ext cx="277906" cy="293146"/>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cxnSp>
        <p:nvCxnSpPr>
          <p:cNvPr id="24" name="Conector recto 23">
            <a:extLst>
              <a:ext uri="{FF2B5EF4-FFF2-40B4-BE49-F238E27FC236}">
                <a16:creationId xmlns:a16="http://schemas.microsoft.com/office/drawing/2014/main" id="{C6E6D227-2268-4C19-A5D1-DB91C226884D}"/>
              </a:ext>
            </a:extLst>
          </p:cNvPr>
          <p:cNvCxnSpPr>
            <a:cxnSpLocks/>
          </p:cNvCxnSpPr>
          <p:nvPr/>
        </p:nvCxnSpPr>
        <p:spPr>
          <a:xfrm>
            <a:off x="7100064" y="1492125"/>
            <a:ext cx="0" cy="4782646"/>
          </a:xfrm>
          <a:prstGeom prst="line">
            <a:avLst/>
          </a:prstGeom>
          <a:ln w="41275">
            <a:solidFill>
              <a:schemeClr val="accent5">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 name="Conector recto 1">
            <a:extLst>
              <a:ext uri="{FF2B5EF4-FFF2-40B4-BE49-F238E27FC236}">
                <a16:creationId xmlns:a16="http://schemas.microsoft.com/office/drawing/2014/main" id="{01E770D5-F2D2-FCE6-4B35-4FABAAE60485}"/>
              </a:ext>
            </a:extLst>
          </p:cNvPr>
          <p:cNvCxnSpPr/>
          <p:nvPr/>
        </p:nvCxnSpPr>
        <p:spPr>
          <a:xfrm>
            <a:off x="0" y="656640"/>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4" name="CuadroTexto 15">
            <a:extLst>
              <a:ext uri="{FF2B5EF4-FFF2-40B4-BE49-F238E27FC236}">
                <a16:creationId xmlns:a16="http://schemas.microsoft.com/office/drawing/2014/main" id="{8C6B4BE6-F39A-C80E-2587-590C96BBAEDF}"/>
              </a:ext>
            </a:extLst>
          </p:cNvPr>
          <p:cNvSpPr txBox="1"/>
          <p:nvPr/>
        </p:nvSpPr>
        <p:spPr>
          <a:xfrm>
            <a:off x="1903687" y="184882"/>
            <a:ext cx="9450113" cy="400110"/>
          </a:xfrm>
          <a:prstGeom prst="rect">
            <a:avLst/>
          </a:prstGeom>
          <a:noFill/>
        </p:spPr>
        <p:txBody>
          <a:bodyPr wrap="square">
            <a:spAutoFit/>
          </a:bodyPr>
          <a:lstStyle/>
          <a:p>
            <a:pPr lvl="0" algn="ctr"/>
            <a:r>
              <a:rPr lang="es-ES" sz="2000" b="1" dirty="0">
                <a:latin typeface="+mj-lt"/>
                <a:ea typeface="Calibri" panose="020F0502020204030204" pitchFamily="34" charset="0"/>
                <a:cs typeface="Times New Roman" panose="02020603050405020304" pitchFamily="18" charset="0"/>
              </a:rPr>
              <a:t>R</a:t>
            </a:r>
            <a:r>
              <a:rPr lang="es-CO" sz="2000" b="1" dirty="0">
                <a:latin typeface="+mj-lt"/>
                <a:ea typeface="Calibri" panose="020F0502020204030204" pitchFamily="34" charset="0"/>
                <a:cs typeface="Times New Roman" panose="02020603050405020304" pitchFamily="18" charset="0"/>
              </a:rPr>
              <a:t>ESULTADOS INDICADORES PLAN ESTRATÉGICO 2023-2026</a:t>
            </a:r>
          </a:p>
        </p:txBody>
      </p:sp>
      <p:grpSp>
        <p:nvGrpSpPr>
          <p:cNvPr id="6" name="Grupo 22">
            <a:extLst>
              <a:ext uri="{FF2B5EF4-FFF2-40B4-BE49-F238E27FC236}">
                <a16:creationId xmlns:a16="http://schemas.microsoft.com/office/drawing/2014/main" id="{8EFF27B1-D080-6705-5CB5-67FFE8E0973C}"/>
              </a:ext>
            </a:extLst>
          </p:cNvPr>
          <p:cNvGrpSpPr/>
          <p:nvPr/>
        </p:nvGrpSpPr>
        <p:grpSpPr>
          <a:xfrm>
            <a:off x="519281" y="739320"/>
            <a:ext cx="11028323" cy="643164"/>
            <a:chOff x="145080" y="838472"/>
            <a:chExt cx="8046744" cy="767420"/>
          </a:xfrm>
        </p:grpSpPr>
        <p:sp>
          <p:nvSpPr>
            <p:cNvPr id="9" name="Rectángulo: esquinas redondeadas 29">
              <a:extLst>
                <a:ext uri="{FF2B5EF4-FFF2-40B4-BE49-F238E27FC236}">
                  <a16:creationId xmlns:a16="http://schemas.microsoft.com/office/drawing/2014/main" id="{CA8C0633-E305-1735-8DD0-7F63715880D2}"/>
                </a:ext>
              </a:extLst>
            </p:cNvPr>
            <p:cNvSpPr/>
            <p:nvPr/>
          </p:nvSpPr>
          <p:spPr>
            <a:xfrm>
              <a:off x="540514" y="1019261"/>
              <a:ext cx="7581522" cy="463403"/>
            </a:xfrm>
            <a:prstGeom prst="roundRect">
              <a:avLst/>
            </a:prstGeom>
            <a:solidFill>
              <a:srgbClr val="006666">
                <a:alpha val="1100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sz="1400" b="1">
                <a:solidFill>
                  <a:srgbClr val="006666"/>
                </a:solidFill>
                <a:latin typeface="+mj-lt"/>
                <a:cs typeface="Helvetica"/>
              </a:endParaRPr>
            </a:p>
          </p:txBody>
        </p:sp>
        <p:pic>
          <p:nvPicPr>
            <p:cNvPr id="10" name="Imagen 30" descr="Imagen que contiene objeto, burbuja, foto, cd&#10;&#10;Descripción generada automáticamente">
              <a:extLst>
                <a:ext uri="{FF2B5EF4-FFF2-40B4-BE49-F238E27FC236}">
                  <a16:creationId xmlns:a16="http://schemas.microsoft.com/office/drawing/2014/main" id="{52736931-9C05-83D2-2F7B-AAF1EE16F680}"/>
                </a:ext>
              </a:extLst>
            </p:cNvPr>
            <p:cNvPicPr>
              <a:picLocks noChangeAspect="1"/>
            </p:cNvPicPr>
            <p:nvPr/>
          </p:nvPicPr>
          <p:blipFill>
            <a:blip r:embed="rId2"/>
            <a:stretch>
              <a:fillRect/>
            </a:stretch>
          </p:blipFill>
          <p:spPr>
            <a:xfrm>
              <a:off x="145080" y="838472"/>
              <a:ext cx="637138" cy="767420"/>
            </a:xfrm>
            <a:prstGeom prst="rect">
              <a:avLst/>
            </a:prstGeom>
          </p:spPr>
        </p:pic>
        <p:sp>
          <p:nvSpPr>
            <p:cNvPr id="11" name="CuadroTexto 31">
              <a:extLst>
                <a:ext uri="{FF2B5EF4-FFF2-40B4-BE49-F238E27FC236}">
                  <a16:creationId xmlns:a16="http://schemas.microsoft.com/office/drawing/2014/main" id="{45AA8AEF-052C-1743-E926-18D8638B50F9}"/>
                </a:ext>
              </a:extLst>
            </p:cNvPr>
            <p:cNvSpPr txBox="1"/>
            <p:nvPr/>
          </p:nvSpPr>
          <p:spPr>
            <a:xfrm>
              <a:off x="782218" y="1051042"/>
              <a:ext cx="7409606" cy="3672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_tradnl" sz="1400" b="1" dirty="0">
                  <a:solidFill>
                    <a:schemeClr val="accent4">
                      <a:lumMod val="50000"/>
                    </a:schemeClr>
                  </a:solidFill>
                  <a:latin typeface="+mj-lt"/>
                  <a:ea typeface="Calibri" panose="020F0502020204030204" pitchFamily="34" charset="0"/>
                  <a:cs typeface="Calibri" panose="020F0502020204030204" pitchFamily="34" charset="0"/>
                </a:rPr>
                <a:t>LÍNEA 1: Transformación territorial para la vida, la PAZ TOTAL y el cierre de brechas</a:t>
              </a:r>
            </a:p>
          </p:txBody>
        </p:sp>
      </p:grpSp>
    </p:spTree>
    <p:extLst>
      <p:ext uri="{BB962C8B-B14F-4D97-AF65-F5344CB8AC3E}">
        <p14:creationId xmlns:p14="http://schemas.microsoft.com/office/powerpoint/2010/main" val="3144445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a 6">
            <a:extLst>
              <a:ext uri="{FF2B5EF4-FFF2-40B4-BE49-F238E27FC236}">
                <a16:creationId xmlns:a16="http://schemas.microsoft.com/office/drawing/2014/main" id="{168AA449-D5BA-1437-3AFB-5CA2B404AFF1}"/>
              </a:ext>
            </a:extLst>
          </p:cNvPr>
          <p:cNvGraphicFramePr>
            <a:graphicFrameLocks noGrp="1"/>
          </p:cNvGraphicFramePr>
          <p:nvPr/>
        </p:nvGraphicFramePr>
        <p:xfrm>
          <a:off x="626592" y="1461077"/>
          <a:ext cx="10812273" cy="4396218"/>
        </p:xfrm>
        <a:graphic>
          <a:graphicData uri="http://schemas.openxmlformats.org/drawingml/2006/table">
            <a:tbl>
              <a:tblPr firstRow="1" bandRow="1">
                <a:tableStyleId>{ED083AE6-46FA-4A59-8FB0-9F97EB10719F}</a:tableStyleId>
              </a:tblPr>
              <a:tblGrid>
                <a:gridCol w="2121470">
                  <a:extLst>
                    <a:ext uri="{9D8B030D-6E8A-4147-A177-3AD203B41FA5}">
                      <a16:colId xmlns:a16="http://schemas.microsoft.com/office/drawing/2014/main" val="1408121321"/>
                    </a:ext>
                  </a:extLst>
                </a:gridCol>
                <a:gridCol w="2185850">
                  <a:extLst>
                    <a:ext uri="{9D8B030D-6E8A-4147-A177-3AD203B41FA5}">
                      <a16:colId xmlns:a16="http://schemas.microsoft.com/office/drawing/2014/main" val="1649313325"/>
                    </a:ext>
                  </a:extLst>
                </a:gridCol>
                <a:gridCol w="637540">
                  <a:extLst>
                    <a:ext uri="{9D8B030D-6E8A-4147-A177-3AD203B41FA5}">
                      <a16:colId xmlns:a16="http://schemas.microsoft.com/office/drawing/2014/main" val="1796118053"/>
                    </a:ext>
                  </a:extLst>
                </a:gridCol>
                <a:gridCol w="745176">
                  <a:extLst>
                    <a:ext uri="{9D8B030D-6E8A-4147-A177-3AD203B41FA5}">
                      <a16:colId xmlns:a16="http://schemas.microsoft.com/office/drawing/2014/main" val="325700576"/>
                    </a:ext>
                  </a:extLst>
                </a:gridCol>
                <a:gridCol w="927331">
                  <a:extLst>
                    <a:ext uri="{9D8B030D-6E8A-4147-A177-3AD203B41FA5}">
                      <a16:colId xmlns:a16="http://schemas.microsoft.com/office/drawing/2014/main" val="1490569176"/>
                    </a:ext>
                  </a:extLst>
                </a:gridCol>
                <a:gridCol w="1308198">
                  <a:extLst>
                    <a:ext uri="{9D8B030D-6E8A-4147-A177-3AD203B41FA5}">
                      <a16:colId xmlns:a16="http://schemas.microsoft.com/office/drawing/2014/main" val="2151593249"/>
                    </a:ext>
                  </a:extLst>
                </a:gridCol>
                <a:gridCol w="1159164">
                  <a:extLst>
                    <a:ext uri="{9D8B030D-6E8A-4147-A177-3AD203B41FA5}">
                      <a16:colId xmlns:a16="http://schemas.microsoft.com/office/drawing/2014/main" val="4167317786"/>
                    </a:ext>
                  </a:extLst>
                </a:gridCol>
                <a:gridCol w="1727544">
                  <a:extLst>
                    <a:ext uri="{9D8B030D-6E8A-4147-A177-3AD203B41FA5}">
                      <a16:colId xmlns:a16="http://schemas.microsoft.com/office/drawing/2014/main" val="431892816"/>
                    </a:ext>
                  </a:extLst>
                </a:gridCol>
              </a:tblGrid>
              <a:tr h="774624">
                <a:tc>
                  <a:txBody>
                    <a:bodyPr/>
                    <a:lstStyle/>
                    <a:p>
                      <a:pPr algn="ctr"/>
                      <a:r>
                        <a:rPr lang="es-ES" sz="1400" dirty="0">
                          <a:latin typeface="+mj-lt"/>
                          <a:cs typeface="Calibri" panose="020F0502020204030204" pitchFamily="34" charset="0"/>
                        </a:rPr>
                        <a:t>Producto estratégico</a:t>
                      </a:r>
                      <a:endParaRPr lang="es-CO" sz="1400" dirty="0">
                        <a:latin typeface="+mj-lt"/>
                        <a:ea typeface="Calibri" panose="020F0502020204030204" pitchFamily="34" charset="0"/>
                        <a:cs typeface="Calibri" panose="020F0502020204030204" pitchFamily="34" charset="0"/>
                      </a:endParaRPr>
                    </a:p>
                  </a:txBody>
                  <a:tcPr anchor="ctr"/>
                </a:tc>
                <a:tc>
                  <a:txBody>
                    <a:bodyPr/>
                    <a:lstStyle/>
                    <a:p>
                      <a:pPr algn="ctr"/>
                      <a:r>
                        <a:rPr lang="es-CO" sz="1400" dirty="0">
                          <a:latin typeface="+mj-lt"/>
                          <a:cs typeface="Calibri" panose="020F0502020204030204" pitchFamily="34" charset="0"/>
                        </a:rPr>
                        <a:t>Indicador</a:t>
                      </a:r>
                      <a:endParaRPr lang="es-CO" sz="1400" dirty="0">
                        <a:latin typeface="+mj-lt"/>
                        <a:ea typeface="Calibri" panose="020F0502020204030204" pitchFamily="34" charset="0"/>
                        <a:cs typeface="Calibri" panose="020F0502020204030204" pitchFamily="34" charset="0"/>
                      </a:endParaRPr>
                    </a:p>
                  </a:txBody>
                  <a:tcPr anchor="ctr"/>
                </a:tc>
                <a:tc>
                  <a:txBody>
                    <a:bodyPr/>
                    <a:lstStyle/>
                    <a:p>
                      <a:pPr algn="ctr"/>
                      <a:r>
                        <a:rPr lang="es-CO" sz="1200" dirty="0">
                          <a:latin typeface="+mj-lt"/>
                          <a:cs typeface="Calibri" panose="020F0502020204030204" pitchFamily="34" charset="0"/>
                        </a:rPr>
                        <a:t>Meta 2025</a:t>
                      </a:r>
                      <a:endParaRPr lang="es-CO" sz="1200" dirty="0">
                        <a:latin typeface="+mj-lt"/>
                        <a:ea typeface="Calibri" panose="020F0502020204030204" pitchFamily="34" charset="0"/>
                        <a:cs typeface="Calibri" panose="020F050202020403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dirty="0">
                          <a:latin typeface="+mj-lt"/>
                          <a:cs typeface="Calibri" panose="020F0502020204030204" pitchFamily="34" charset="0"/>
                        </a:rPr>
                        <a:t>Logro 2025</a:t>
                      </a:r>
                      <a:endParaRPr lang="es-CO" sz="1200" b="0" dirty="0">
                        <a:latin typeface="+mj-lt"/>
                        <a:ea typeface="Calibri" panose="020F0502020204030204" pitchFamily="34" charset="0"/>
                        <a:cs typeface="Calibri" panose="020F050202020403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100" b="1" kern="1200" dirty="0">
                          <a:solidFill>
                            <a:schemeClr val="tx1"/>
                          </a:solidFill>
                          <a:latin typeface="+mj-lt"/>
                          <a:ea typeface="+mn-ea"/>
                          <a:cs typeface="Calibri" panose="020F0502020204030204" pitchFamily="34" charset="0"/>
                        </a:rPr>
                        <a:t>% cumplimiento</a:t>
                      </a:r>
                    </a:p>
                    <a:p>
                      <a:pPr marL="0" marR="0" lvl="0" indent="0" algn="ctr" defTabSz="914400" rtl="0" eaLnBrk="1" fontAlgn="auto" latinLnBrk="0" hangingPunct="1">
                        <a:lnSpc>
                          <a:spcPct val="100000"/>
                        </a:lnSpc>
                        <a:spcBef>
                          <a:spcPts val="0"/>
                        </a:spcBef>
                        <a:spcAft>
                          <a:spcPts val="0"/>
                        </a:spcAft>
                        <a:buClrTx/>
                        <a:buSzTx/>
                        <a:buFontTx/>
                        <a:buNone/>
                        <a:tabLst/>
                        <a:defRPr/>
                      </a:pPr>
                      <a:r>
                        <a:rPr lang="es-MX" sz="1100" b="1" kern="1200" dirty="0">
                          <a:solidFill>
                            <a:schemeClr val="tx1"/>
                          </a:solidFill>
                          <a:latin typeface="+mj-lt"/>
                          <a:ea typeface="+mn-ea"/>
                          <a:cs typeface="Calibri" panose="020F0502020204030204" pitchFamily="34" charset="0"/>
                        </a:rPr>
                        <a:t> al cierre meta 2025</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b="1" kern="1200" dirty="0">
                          <a:solidFill>
                            <a:schemeClr val="tx1"/>
                          </a:solidFill>
                          <a:latin typeface="+mj-lt"/>
                          <a:ea typeface="+mn-ea"/>
                          <a:cs typeface="Calibri" panose="020F0502020204030204" pitchFamily="34" charset="0"/>
                        </a:rPr>
                        <a:t>Meta Cuatrienio 2023-2026</a:t>
                      </a:r>
                      <a:endParaRPr lang="es-CO" sz="1400" b="1" kern="1200" dirty="0">
                        <a:solidFill>
                          <a:schemeClr val="tx1"/>
                        </a:solidFill>
                        <a:latin typeface="+mj-lt"/>
                        <a:ea typeface="+mn-ea"/>
                        <a:cs typeface="Calibri" panose="020F0502020204030204" pitchFamily="34" charset="0"/>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b="1" kern="1200" dirty="0">
                          <a:solidFill>
                            <a:schemeClr val="tx1"/>
                          </a:solidFill>
                          <a:latin typeface="+mj-lt"/>
                          <a:ea typeface="+mn-ea"/>
                          <a:cs typeface="Calibri" panose="020F0502020204030204" pitchFamily="34" charset="0"/>
                        </a:rPr>
                        <a:t>Cumplimiento esperado 2023-2026</a:t>
                      </a:r>
                      <a:endParaRPr lang="es-CO" sz="1200" b="1" kern="1200" dirty="0">
                        <a:solidFill>
                          <a:schemeClr val="tx1"/>
                        </a:solidFill>
                        <a:latin typeface="+mj-lt"/>
                        <a:ea typeface="+mn-ea"/>
                        <a:cs typeface="Calibri" panose="020F0502020204030204" pitchFamily="34" charset="0"/>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b="1" kern="1200" dirty="0">
                          <a:solidFill>
                            <a:schemeClr val="tx1"/>
                          </a:solidFill>
                          <a:latin typeface="+mj-lt"/>
                          <a:ea typeface="+mn-ea"/>
                          <a:cs typeface="Calibri" panose="020F0502020204030204" pitchFamily="34" charset="0"/>
                        </a:rPr>
                        <a:t>% Cumplimiento</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b="1" kern="1200" dirty="0">
                          <a:solidFill>
                            <a:schemeClr val="tx1"/>
                          </a:solidFill>
                          <a:latin typeface="+mj-lt"/>
                          <a:ea typeface="+mn-ea"/>
                          <a:cs typeface="Calibri" panose="020F0502020204030204" pitchFamily="34" charset="0"/>
                        </a:rPr>
                        <a:t> 2023-2026</a:t>
                      </a:r>
                    </a:p>
                  </a:txBody>
                  <a:tcPr anchor="ctr">
                    <a:noFill/>
                  </a:tcPr>
                </a:tc>
                <a:extLst>
                  <a:ext uri="{0D108BD9-81ED-4DB2-BD59-A6C34878D82A}">
                    <a16:rowId xmlns:a16="http://schemas.microsoft.com/office/drawing/2014/main" val="3671836661"/>
                  </a:ext>
                </a:extLst>
              </a:tr>
              <a:tr h="634871">
                <a:tc>
                  <a:txBody>
                    <a:bodyPr/>
                    <a:lstStyle/>
                    <a:p>
                      <a:pPr algn="ctr" fontAlgn="ctr"/>
                      <a:r>
                        <a:rPr lang="es-ES" sz="1200" b="0" u="none" strike="noStrike" dirty="0">
                          <a:solidFill>
                            <a:srgbClr val="000000"/>
                          </a:solidFill>
                          <a:effectLst/>
                          <a:latin typeface="Helvetica (Cuerpo)"/>
                          <a:cs typeface="Calibri" panose="020F0502020204030204" pitchFamily="34" charset="0"/>
                        </a:rPr>
                        <a:t>Revisión y actualización de 16 PATR</a:t>
                      </a:r>
                      <a:endParaRPr lang="es-CO" sz="12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noFill/>
                  </a:tcPr>
                </a:tc>
                <a:tc>
                  <a:txBody>
                    <a:bodyPr/>
                    <a:lstStyle/>
                    <a:p>
                      <a:pPr algn="ctr" fontAlgn="ctr"/>
                      <a:r>
                        <a:rPr lang="es-CO" sz="1300" b="0" u="none" strike="noStrike" dirty="0">
                          <a:solidFill>
                            <a:srgbClr val="000000"/>
                          </a:solidFill>
                          <a:effectLst/>
                          <a:latin typeface="Helvetica (Cuerpo)"/>
                          <a:cs typeface="Calibri" panose="020F0502020204030204" pitchFamily="34" charset="0"/>
                        </a:rPr>
                        <a:t>PATR revisados y actualizados</a:t>
                      </a:r>
                      <a:endParaRPr lang="es-CO" sz="13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algn="ctr" fontAlgn="ctr"/>
                      <a:r>
                        <a:rPr lang="es-MX" sz="1200" b="0" i="0" u="none" strike="noStrike" dirty="0">
                          <a:solidFill>
                            <a:srgbClr val="000000"/>
                          </a:solidFill>
                          <a:effectLst/>
                          <a:latin typeface="Helvetica (Cuerpo)"/>
                          <a:ea typeface="Calibri" panose="020F0502020204030204" pitchFamily="34" charset="0"/>
                          <a:cs typeface="Calibri" panose="020F0502020204030204" pitchFamily="34" charset="0"/>
                        </a:rPr>
                        <a:t>16</a:t>
                      </a:r>
                      <a:endParaRPr lang="es-CO" sz="12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algn="ctr">
                        <a:lnSpc>
                          <a:spcPct val="100000"/>
                        </a:lnSpc>
                      </a:pPr>
                      <a:r>
                        <a:rPr lang="es-MX" sz="1200" b="0" i="0" u="none" strike="noStrike" kern="1200" dirty="0">
                          <a:solidFill>
                            <a:srgbClr val="000000"/>
                          </a:solidFill>
                          <a:effectLst/>
                          <a:latin typeface="Helvetica (Cuerpo)"/>
                          <a:ea typeface="+mn-ea"/>
                          <a:cs typeface="Calibri" panose="020F0502020204030204" pitchFamily="34" charset="0"/>
                        </a:rPr>
                        <a:t>0</a:t>
                      </a:r>
                      <a:endParaRPr lang="es-CO" sz="1200" b="0"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MX" sz="1200" b="1" i="0" u="none" strike="noStrike" kern="1200" dirty="0">
                          <a:solidFill>
                            <a:srgbClr val="000000"/>
                          </a:solidFill>
                          <a:effectLst/>
                          <a:latin typeface="Helvetica (Cuerpo)"/>
                          <a:ea typeface="+mn-ea"/>
                          <a:cs typeface="Calibri" panose="020F0502020204030204" pitchFamily="34" charset="0"/>
                        </a:rPr>
                        <a:t>0% </a:t>
                      </a:r>
                      <a:endParaRPr lang="es-CO" sz="1200" b="1"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algn="ctr" fontAlgn="ctr"/>
                      <a:r>
                        <a:rPr lang="es-MX" sz="1300" b="0" i="0" u="none" strike="noStrike" dirty="0">
                          <a:solidFill>
                            <a:srgbClr val="000000"/>
                          </a:solidFill>
                          <a:effectLst/>
                          <a:latin typeface="Helvetica (Cuerpo)"/>
                          <a:ea typeface="Calibri" panose="020F0502020204030204" pitchFamily="34" charset="0"/>
                          <a:cs typeface="Calibri" panose="020F0502020204030204" pitchFamily="34" charset="0"/>
                        </a:rPr>
                        <a:t>16</a:t>
                      </a:r>
                      <a:endParaRPr lang="es-CO" sz="13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300" b="0" i="0" u="none" strike="noStrike" kern="1200" dirty="0">
                          <a:solidFill>
                            <a:srgbClr val="000000"/>
                          </a:solidFill>
                          <a:effectLst/>
                          <a:latin typeface="Helvetica (Cuerpo)"/>
                          <a:ea typeface="+mn-ea"/>
                          <a:cs typeface="Calibri" panose="020F0502020204030204" pitchFamily="34" charset="0"/>
                        </a:rPr>
                        <a:t>16</a:t>
                      </a:r>
                      <a:endParaRPr lang="es-CO" sz="1300" b="0"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800" b="1" i="0" u="none" strike="noStrike" kern="1200" dirty="0">
                          <a:solidFill>
                            <a:srgbClr val="000000"/>
                          </a:solidFill>
                          <a:effectLst/>
                          <a:latin typeface="Helvetica (Cuerpo)"/>
                          <a:ea typeface="+mn-ea"/>
                          <a:cs typeface="Calibri" panose="020F0502020204030204" pitchFamily="34" charset="0"/>
                        </a:rPr>
                        <a:t>100% </a:t>
                      </a:r>
                      <a:endParaRPr lang="es-CO" sz="1800" b="1"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extLst>
                  <a:ext uri="{0D108BD9-81ED-4DB2-BD59-A6C34878D82A}">
                    <a16:rowId xmlns:a16="http://schemas.microsoft.com/office/drawing/2014/main" val="3306350383"/>
                  </a:ext>
                </a:extLst>
              </a:tr>
              <a:tr h="1362317">
                <a:tc>
                  <a:txBody>
                    <a:bodyPr/>
                    <a:lstStyle/>
                    <a:p>
                      <a:pPr algn="ctr" fontAlgn="ctr"/>
                      <a:r>
                        <a:rPr lang="es-ES" sz="1200" b="0" u="none" strike="noStrike" dirty="0">
                          <a:solidFill>
                            <a:srgbClr val="000000"/>
                          </a:solidFill>
                          <a:effectLst/>
                          <a:latin typeface="Helvetica (Cuerpo)"/>
                          <a:cs typeface="Calibri" panose="020F0502020204030204" pitchFamily="34" charset="0"/>
                        </a:rPr>
                        <a:t>Organizaciones comunitarias de base, con mayores capacidades en estructuración, gestión, ejecución y seguimiento a proyectos</a:t>
                      </a:r>
                      <a:endParaRPr lang="es-ES" sz="12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noFill/>
                  </a:tcPr>
                </a:tc>
                <a:tc>
                  <a:txBody>
                    <a:bodyPr/>
                    <a:lstStyle/>
                    <a:p>
                      <a:pPr algn="ctr" fontAlgn="ctr"/>
                      <a:r>
                        <a:rPr lang="es-ES" sz="1200" b="0" u="none" strike="noStrike" dirty="0">
                          <a:solidFill>
                            <a:srgbClr val="000000"/>
                          </a:solidFill>
                          <a:effectLst/>
                          <a:latin typeface="Helvetica (Cuerpo)"/>
                          <a:cs typeface="Calibri" panose="020F0502020204030204" pitchFamily="34" charset="0"/>
                        </a:rPr>
                        <a:t># Organizaciones comunitarias de base, con un incremento de al menos, entre 10% y el 20% de capacidades de acuerdo con el índice de competencias organizacionales en el marco de los proyectos Integradores y otros. </a:t>
                      </a:r>
                      <a:endParaRPr lang="es-ES" sz="12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algn="ctr" defTabSz="914400" rtl="0" eaLnBrk="1" fontAlgn="ctr" latinLnBrk="0" hangingPunct="1"/>
                      <a:r>
                        <a:rPr lang="es-MX" sz="1200" b="0" u="none" strike="noStrike" kern="1200" dirty="0">
                          <a:solidFill>
                            <a:srgbClr val="000000"/>
                          </a:solidFill>
                          <a:effectLst/>
                          <a:latin typeface="Helvetica (Cuerpo)"/>
                          <a:ea typeface="+mn-ea"/>
                          <a:cs typeface="Calibri" panose="020F0502020204030204" pitchFamily="34" charset="0"/>
                        </a:rPr>
                        <a:t>22</a:t>
                      </a:r>
                      <a:endParaRPr lang="es-CO" sz="1200" b="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algn="ctr" fontAlgn="ctr">
                        <a:lnSpc>
                          <a:spcPct val="100000"/>
                        </a:lnSpc>
                      </a:pPr>
                      <a:r>
                        <a:rPr lang="es-ES" sz="1200" b="0" i="0" u="none" strike="noStrike" kern="1200" dirty="0">
                          <a:solidFill>
                            <a:srgbClr val="000000"/>
                          </a:solidFill>
                          <a:effectLst/>
                          <a:latin typeface="Helvetica (Cuerpo)"/>
                          <a:ea typeface="+mn-ea"/>
                          <a:cs typeface="Calibri" panose="020F0502020204030204" pitchFamily="34" charset="0"/>
                        </a:rPr>
                        <a:t>26</a:t>
                      </a:r>
                    </a:p>
                  </a:txBody>
                  <a:tcPr marL="6350" marR="6350" marT="635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MX" sz="1200" b="1" i="0" u="none" strike="noStrike" kern="1200" dirty="0">
                          <a:solidFill>
                            <a:srgbClr val="000000"/>
                          </a:solidFill>
                          <a:effectLst/>
                          <a:latin typeface="Helvetica (Cuerpo)"/>
                          <a:ea typeface="+mn-ea"/>
                          <a:cs typeface="Calibri" panose="020F0502020204030204" pitchFamily="34" charset="0"/>
                        </a:rPr>
                        <a:t>100% </a:t>
                      </a:r>
                      <a:endParaRPr lang="es-CO" sz="1200" b="1"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algn="ctr" fontAlgn="ctr"/>
                      <a:r>
                        <a:rPr lang="es-MX" sz="1300" b="0" i="0" u="none" strike="noStrike" dirty="0">
                          <a:solidFill>
                            <a:srgbClr val="000000"/>
                          </a:solidFill>
                          <a:effectLst/>
                          <a:latin typeface="Helvetica (Cuerpo)"/>
                          <a:ea typeface="Calibri" panose="020F0502020204030204" pitchFamily="34" charset="0"/>
                          <a:cs typeface="Calibri" panose="020F0502020204030204" pitchFamily="34" charset="0"/>
                        </a:rPr>
                        <a:t>270</a:t>
                      </a:r>
                      <a:endParaRPr lang="es-CO" sz="13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300" b="0" i="0" u="none" strike="noStrike" kern="1200" dirty="0">
                          <a:solidFill>
                            <a:srgbClr val="000000"/>
                          </a:solidFill>
                          <a:effectLst/>
                          <a:latin typeface="Helvetica (Cuerpo)"/>
                          <a:ea typeface="+mn-ea"/>
                          <a:cs typeface="Calibri" panose="020F0502020204030204" pitchFamily="34" charset="0"/>
                        </a:rPr>
                        <a:t>270</a:t>
                      </a:r>
                      <a:endParaRPr lang="es-CO" sz="1300" b="0"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800" b="1" i="0" u="none" strike="noStrike" kern="1200" dirty="0">
                          <a:solidFill>
                            <a:srgbClr val="000000"/>
                          </a:solidFill>
                          <a:effectLst/>
                          <a:latin typeface="Helvetica (Cuerpo)"/>
                          <a:ea typeface="+mn-ea"/>
                          <a:cs typeface="Calibri" panose="020F0502020204030204" pitchFamily="34" charset="0"/>
                        </a:rPr>
                        <a:t>100%</a:t>
                      </a:r>
                      <a:endParaRPr lang="es-CO" sz="1800" b="1"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extLst>
                  <a:ext uri="{0D108BD9-81ED-4DB2-BD59-A6C34878D82A}">
                    <a16:rowId xmlns:a16="http://schemas.microsoft.com/office/drawing/2014/main" val="620681391"/>
                  </a:ext>
                </a:extLst>
              </a:tr>
              <a:tr h="1362317">
                <a:tc>
                  <a:txBody>
                    <a:bodyPr/>
                    <a:lstStyle/>
                    <a:p>
                      <a:pPr algn="ctr" fontAlgn="ctr"/>
                      <a:r>
                        <a:rPr lang="es-MX" sz="1200" b="0" i="0" u="none" strike="noStrike" dirty="0">
                          <a:solidFill>
                            <a:srgbClr val="000000"/>
                          </a:solidFill>
                          <a:effectLst/>
                          <a:latin typeface="Helvetica (Cuerpo)"/>
                          <a:ea typeface="Calibri" panose="020F0502020204030204" pitchFamily="34" charset="0"/>
                          <a:cs typeface="Calibri" panose="020F0502020204030204" pitchFamily="34" charset="0"/>
                        </a:rPr>
                        <a:t> Mesas comunitarias municipales y subregionales para la transformación territorial conformadas y en funcionamiento con participación incidente</a:t>
                      </a:r>
                      <a:endParaRPr lang="es-ES" sz="12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noFill/>
                  </a:tcPr>
                </a:tc>
                <a:tc>
                  <a:txBody>
                    <a:bodyPr/>
                    <a:lstStyle/>
                    <a:p>
                      <a:pPr algn="ctr" fontAlgn="ctr"/>
                      <a:r>
                        <a:rPr lang="es-MX" sz="1300" b="0" i="0" u="none" strike="noStrike" dirty="0">
                          <a:solidFill>
                            <a:srgbClr val="000000"/>
                          </a:solidFill>
                          <a:effectLst/>
                          <a:latin typeface="Helvetica (Cuerpo)"/>
                          <a:ea typeface="Calibri" panose="020F0502020204030204" pitchFamily="34" charset="0"/>
                          <a:cs typeface="Calibri" panose="020F0502020204030204" pitchFamily="34" charset="0"/>
                        </a:rPr>
                        <a:t>*# Organizaciones comunitarias participantes en el plan de fortalecimiento de capacidades </a:t>
                      </a:r>
                      <a:endParaRPr lang="es-ES" sz="13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algn="ctr" defTabSz="914400" rtl="0" eaLnBrk="1" fontAlgn="ctr" latinLnBrk="0" hangingPunct="1"/>
                      <a:r>
                        <a:rPr lang="es-MX" sz="1200" b="0" u="none" strike="noStrike" kern="1200" dirty="0">
                          <a:solidFill>
                            <a:srgbClr val="000000"/>
                          </a:solidFill>
                          <a:effectLst/>
                          <a:latin typeface="Helvetica (Cuerpo)"/>
                          <a:ea typeface="+mn-ea"/>
                          <a:cs typeface="Calibri" panose="020F0502020204030204" pitchFamily="34" charset="0"/>
                        </a:rPr>
                        <a:t>170</a:t>
                      </a:r>
                      <a:endParaRPr lang="es-CO" sz="1200" b="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ES" sz="1200" b="0" i="0" u="none" strike="noStrike" kern="1200" dirty="0">
                          <a:solidFill>
                            <a:srgbClr val="000000"/>
                          </a:solidFill>
                          <a:effectLst/>
                          <a:latin typeface="Helvetica (Cuerpo)"/>
                          <a:ea typeface="+mn-ea"/>
                          <a:cs typeface="Calibri" panose="020F0502020204030204" pitchFamily="34" charset="0"/>
                        </a:rPr>
                        <a:t>  </a:t>
                      </a:r>
                    </a:p>
                    <a:p>
                      <a:pPr marL="0" marR="0" lvl="0" indent="0" algn="ctr" defTabSz="914400" rtl="0" eaLnBrk="1" fontAlgn="ctr" latinLnBrk="0" hangingPunct="1">
                        <a:lnSpc>
                          <a:spcPct val="100000"/>
                        </a:lnSpc>
                        <a:spcBef>
                          <a:spcPts val="0"/>
                        </a:spcBef>
                        <a:spcAft>
                          <a:spcPts val="0"/>
                        </a:spcAft>
                        <a:buClrTx/>
                        <a:buSzTx/>
                        <a:buFontTx/>
                        <a:buNone/>
                        <a:tabLst/>
                        <a:defRPr/>
                      </a:pPr>
                      <a:r>
                        <a:rPr lang="es-MX" sz="1200" b="0" u="none" strike="noStrike" kern="1200" dirty="0">
                          <a:solidFill>
                            <a:srgbClr val="000000"/>
                          </a:solidFill>
                          <a:effectLst/>
                          <a:latin typeface="Helvetica (Cuerpo)"/>
                          <a:ea typeface="+mn-ea"/>
                          <a:cs typeface="Calibri" panose="020F0502020204030204" pitchFamily="34" charset="0"/>
                        </a:rPr>
                        <a:t>170</a:t>
                      </a:r>
                      <a:endParaRPr lang="es-CO" sz="1200" b="0" u="none" strike="noStrike" kern="1200" dirty="0">
                        <a:solidFill>
                          <a:srgbClr val="000000"/>
                        </a:solidFill>
                        <a:effectLst/>
                        <a:latin typeface="Helvetica (Cuerpo)"/>
                        <a:ea typeface="+mn-ea"/>
                        <a:cs typeface="Calibri" panose="020F0502020204030204" pitchFamily="34" charset="0"/>
                      </a:endParaRPr>
                    </a:p>
                    <a:p>
                      <a:pPr algn="ctr" fontAlgn="ctr">
                        <a:lnSpc>
                          <a:spcPct val="100000"/>
                        </a:lnSpc>
                      </a:pPr>
                      <a:endParaRPr lang="es-ES" sz="1200" b="0"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MX" sz="1200" b="1" u="none" strike="noStrike" kern="1200" dirty="0">
                          <a:solidFill>
                            <a:srgbClr val="000000"/>
                          </a:solidFill>
                          <a:effectLst/>
                          <a:latin typeface="Helvetica (Cuerpo)"/>
                          <a:ea typeface="+mn-ea"/>
                          <a:cs typeface="Calibri" panose="020F0502020204030204" pitchFamily="34" charset="0"/>
                        </a:rPr>
                        <a:t>100%</a:t>
                      </a:r>
                      <a:endParaRPr lang="es-CO" sz="1200" b="1"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algn="ctr" fontAlgn="ctr"/>
                      <a:r>
                        <a:rPr lang="es-MX" sz="1300" b="0" i="0" u="none" strike="noStrike" dirty="0">
                          <a:solidFill>
                            <a:srgbClr val="000000"/>
                          </a:solidFill>
                          <a:effectLst/>
                          <a:latin typeface="Helvetica (Cuerpo)"/>
                          <a:ea typeface="Calibri" panose="020F0502020204030204" pitchFamily="34" charset="0"/>
                          <a:cs typeface="Calibri" panose="020F0502020204030204" pitchFamily="34" charset="0"/>
                        </a:rPr>
                        <a:t>170</a:t>
                      </a:r>
                      <a:endParaRPr lang="es-CO" sz="1300" b="0" i="0" u="none" strike="noStrike" dirty="0">
                        <a:solidFill>
                          <a:srgbClr val="000000"/>
                        </a:solidFill>
                        <a:effectLst/>
                        <a:latin typeface="Helvetica (Cuerpo)"/>
                        <a:ea typeface="Calibri" panose="020F0502020204030204" pitchFamily="34" charset="0"/>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300" b="0" i="0" u="none" strike="noStrike" kern="1200" dirty="0">
                          <a:solidFill>
                            <a:srgbClr val="000000"/>
                          </a:solidFill>
                          <a:effectLst/>
                          <a:latin typeface="Helvetica (Cuerpo)"/>
                          <a:ea typeface="+mn-ea"/>
                          <a:cs typeface="Calibri" panose="020F0502020204030204" pitchFamily="34" charset="0"/>
                        </a:rPr>
                        <a:t> </a:t>
                      </a:r>
                      <a:r>
                        <a:rPr lang="es-ES" sz="1300" b="0" i="0" u="none" strike="noStrike" kern="1200" dirty="0">
                          <a:solidFill>
                            <a:srgbClr val="000000"/>
                          </a:solidFill>
                          <a:effectLst/>
                          <a:latin typeface="Helvetica (Cuerpo)"/>
                          <a:ea typeface="+mn-ea"/>
                          <a:cs typeface="Calibri" panose="020F0502020204030204" pitchFamily="34" charset="0"/>
                        </a:rPr>
                        <a:t>170</a:t>
                      </a:r>
                      <a:endParaRPr lang="es-CO" sz="1300" b="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800" b="1" i="0" u="none" strike="noStrike" kern="1200" dirty="0">
                          <a:solidFill>
                            <a:srgbClr val="000000"/>
                          </a:solidFill>
                          <a:effectLst/>
                          <a:latin typeface="Helvetica (Cuerpo)"/>
                          <a:ea typeface="+mn-ea"/>
                          <a:cs typeface="Calibri" panose="020F0502020204030204" pitchFamily="34" charset="0"/>
                        </a:rPr>
                        <a:t>100%    </a:t>
                      </a:r>
                      <a:endParaRPr lang="es-CO" sz="1800" b="1"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extLst>
                  <a:ext uri="{0D108BD9-81ED-4DB2-BD59-A6C34878D82A}">
                    <a16:rowId xmlns:a16="http://schemas.microsoft.com/office/drawing/2014/main" val="2077133835"/>
                  </a:ext>
                </a:extLst>
              </a:tr>
            </a:tbl>
          </a:graphicData>
        </a:graphic>
      </p:graphicFrame>
      <p:grpSp>
        <p:nvGrpSpPr>
          <p:cNvPr id="9" name="Grupo 8">
            <a:extLst>
              <a:ext uri="{FF2B5EF4-FFF2-40B4-BE49-F238E27FC236}">
                <a16:creationId xmlns:a16="http://schemas.microsoft.com/office/drawing/2014/main" id="{10E9E171-4A59-228E-2CFB-890E953041FC}"/>
              </a:ext>
            </a:extLst>
          </p:cNvPr>
          <p:cNvGrpSpPr/>
          <p:nvPr/>
        </p:nvGrpSpPr>
        <p:grpSpPr>
          <a:xfrm>
            <a:off x="542254" y="773548"/>
            <a:ext cx="11174825" cy="799935"/>
            <a:chOff x="598963" y="818040"/>
            <a:chExt cx="10388427" cy="698989"/>
          </a:xfrm>
        </p:grpSpPr>
        <p:sp>
          <p:nvSpPr>
            <p:cNvPr id="10" name="Rectángulo: esquinas redondeadas 9">
              <a:extLst>
                <a:ext uri="{FF2B5EF4-FFF2-40B4-BE49-F238E27FC236}">
                  <a16:creationId xmlns:a16="http://schemas.microsoft.com/office/drawing/2014/main" id="{D3C52042-E88E-0B0B-1D0E-75D4A09E504A}"/>
                </a:ext>
              </a:extLst>
            </p:cNvPr>
            <p:cNvSpPr/>
            <p:nvPr/>
          </p:nvSpPr>
          <p:spPr>
            <a:xfrm>
              <a:off x="787771" y="923294"/>
              <a:ext cx="9930110" cy="369332"/>
            </a:xfrm>
            <a:prstGeom prst="roundRect">
              <a:avLst/>
            </a:prstGeom>
            <a:solidFill>
              <a:srgbClr val="0070C0">
                <a:alpha val="2700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b="1">
                <a:solidFill>
                  <a:srgbClr val="006666"/>
                </a:solidFill>
                <a:cs typeface="Helvetica"/>
              </a:endParaRPr>
            </a:p>
          </p:txBody>
        </p:sp>
        <p:pic>
          <p:nvPicPr>
            <p:cNvPr id="11" name="Imagen 10" descr="Imagen que contiene gente, espejo, hombre, vista&#10;&#10;Descripción generada automáticamente">
              <a:extLst>
                <a:ext uri="{FF2B5EF4-FFF2-40B4-BE49-F238E27FC236}">
                  <a16:creationId xmlns:a16="http://schemas.microsoft.com/office/drawing/2014/main" id="{9B9CFC36-5FAE-DA6F-F1B5-DC590079D1A8}"/>
                </a:ext>
              </a:extLst>
            </p:cNvPr>
            <p:cNvPicPr>
              <a:picLocks noChangeAspect="1"/>
            </p:cNvPicPr>
            <p:nvPr/>
          </p:nvPicPr>
          <p:blipFill>
            <a:blip r:embed="rId2"/>
            <a:stretch>
              <a:fillRect/>
            </a:stretch>
          </p:blipFill>
          <p:spPr>
            <a:xfrm>
              <a:off x="598963" y="818040"/>
              <a:ext cx="601842" cy="508065"/>
            </a:xfrm>
            <a:prstGeom prst="rect">
              <a:avLst/>
            </a:prstGeom>
          </p:spPr>
        </p:pic>
        <p:sp>
          <p:nvSpPr>
            <p:cNvPr id="12" name="CuadroTexto 11">
              <a:extLst>
                <a:ext uri="{FF2B5EF4-FFF2-40B4-BE49-F238E27FC236}">
                  <a16:creationId xmlns:a16="http://schemas.microsoft.com/office/drawing/2014/main" id="{30E92169-A729-F7AD-87B8-3CEA459E8CE1}"/>
                </a:ext>
              </a:extLst>
            </p:cNvPr>
            <p:cNvSpPr txBox="1"/>
            <p:nvPr/>
          </p:nvSpPr>
          <p:spPr>
            <a:xfrm>
              <a:off x="1193305" y="920665"/>
              <a:ext cx="9794085" cy="5963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_tradnl" sz="1600" b="1" dirty="0">
                  <a:solidFill>
                    <a:schemeClr val="accent4">
                      <a:lumMod val="50000"/>
                    </a:schemeClr>
                  </a:solidFill>
                  <a:latin typeface="+mj-lt"/>
                  <a:cs typeface="Calibri" panose="020F0502020204030204" pitchFamily="34" charset="0"/>
                </a:rPr>
                <a:t>LÍNEA 3: Participación incidente y fortalecimiento de capacidades comunitarias</a:t>
              </a:r>
              <a:r>
                <a:rPr lang="es-ES_tradnl" b="1" dirty="0">
                  <a:solidFill>
                    <a:schemeClr val="accent4">
                      <a:lumMod val="50000"/>
                    </a:schemeClr>
                  </a:solidFill>
                  <a:latin typeface="+mj-lt"/>
                  <a:cs typeface="Calibri" panose="020F0502020204030204" pitchFamily="34" charset="0"/>
                </a:rPr>
                <a:t> </a:t>
              </a:r>
            </a:p>
          </p:txBody>
        </p:sp>
      </p:grpSp>
      <p:sp>
        <p:nvSpPr>
          <p:cNvPr id="13" name="CuadroTexto 12">
            <a:extLst>
              <a:ext uri="{FF2B5EF4-FFF2-40B4-BE49-F238E27FC236}">
                <a16:creationId xmlns:a16="http://schemas.microsoft.com/office/drawing/2014/main" id="{DC44E017-5D83-44B0-8AF1-C2C41233F76B}"/>
              </a:ext>
            </a:extLst>
          </p:cNvPr>
          <p:cNvSpPr txBox="1"/>
          <p:nvPr/>
        </p:nvSpPr>
        <p:spPr>
          <a:xfrm>
            <a:off x="669124" y="6226904"/>
            <a:ext cx="8656259" cy="560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168910" marR="2602865" indent="-91440" algn="just" defTabSz="1223963">
              <a:lnSpc>
                <a:spcPct val="101000"/>
              </a:lnSpc>
              <a:spcBef>
                <a:spcPts val="350"/>
              </a:spcBef>
              <a:buNone/>
              <a:tabLst>
                <a:tab pos="4216400" algn="l"/>
              </a:tabLst>
            </a:pPr>
            <a:r>
              <a:rPr lang="es-ES" sz="800" b="1" dirty="0">
                <a:solidFill>
                  <a:schemeClr val="accent6">
                    <a:lumMod val="75000"/>
                  </a:schemeClr>
                </a:solidFill>
                <a:effectLst/>
                <a:latin typeface="+mj-lt"/>
                <a:ea typeface="Calibri" panose="020F0502020204030204" pitchFamily="34" charset="0"/>
                <a:cs typeface="Calibri" panose="020F0502020204030204" pitchFamily="34" charset="0"/>
              </a:rPr>
              <a:t>VERDE. NORMAL – EFECTIVO</a:t>
            </a:r>
            <a:r>
              <a:rPr lang="es-ES" sz="800" dirty="0">
                <a:effectLst/>
                <a:latin typeface="+mj-lt"/>
                <a:ea typeface="Calibri" panose="020F0502020204030204" pitchFamily="34" charset="0"/>
                <a:cs typeface="Calibri" panose="020F0502020204030204" pitchFamily="34" charset="0"/>
              </a:rPr>
              <a:t>. Ejecución igual o superior a lo programado, entre 85% a 100%</a:t>
            </a:r>
          </a:p>
          <a:p>
            <a:pPr marL="168910" marR="2602865" indent="-91440" algn="just">
              <a:lnSpc>
                <a:spcPct val="101000"/>
              </a:lnSpc>
              <a:spcBef>
                <a:spcPts val="350"/>
              </a:spcBef>
              <a:buNone/>
            </a:pPr>
            <a:r>
              <a:rPr lang="es-ES" sz="800" spc="-170" dirty="0">
                <a:solidFill>
                  <a:schemeClr val="accent4">
                    <a:lumMod val="75000"/>
                  </a:schemeClr>
                </a:solidFill>
                <a:effectLst/>
                <a:latin typeface="+mj-lt"/>
                <a:ea typeface="Calibri" panose="020F0502020204030204" pitchFamily="34" charset="0"/>
                <a:cs typeface="Calibri" panose="020F0502020204030204" pitchFamily="34" charset="0"/>
              </a:rPr>
              <a:t> </a:t>
            </a:r>
            <a:r>
              <a:rPr lang="es-ES" sz="800" b="1" dirty="0">
                <a:solidFill>
                  <a:schemeClr val="accent4">
                    <a:lumMod val="75000"/>
                  </a:schemeClr>
                </a:solidFill>
                <a:effectLst/>
                <a:latin typeface="+mj-lt"/>
                <a:ea typeface="Calibri" panose="020F0502020204030204" pitchFamily="34" charset="0"/>
                <a:cs typeface="Calibri" panose="020F0502020204030204" pitchFamily="34" charset="0"/>
              </a:rPr>
              <a:t>AMARILLO. MODERADO -CON RIESGO</a:t>
            </a:r>
            <a:r>
              <a:rPr lang="es-ES" sz="800" dirty="0">
                <a:solidFill>
                  <a:schemeClr val="accent4">
                    <a:lumMod val="75000"/>
                  </a:schemeClr>
                </a:solidFill>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Ejecución menor a lo programado, entre 65% a 84%</a:t>
            </a:r>
            <a:r>
              <a:rPr lang="es-ES" sz="800" spc="5" dirty="0">
                <a:effectLst/>
                <a:latin typeface="+mj-lt"/>
                <a:ea typeface="Calibri" panose="020F0502020204030204" pitchFamily="34" charset="0"/>
                <a:cs typeface="Calibri" panose="020F0502020204030204" pitchFamily="34" charset="0"/>
              </a:rPr>
              <a:t> </a:t>
            </a:r>
          </a:p>
          <a:p>
            <a:pPr marL="168910" marR="2602865" indent="-91440" algn="just">
              <a:lnSpc>
                <a:spcPct val="101000"/>
              </a:lnSpc>
              <a:spcBef>
                <a:spcPts val="350"/>
              </a:spcBef>
              <a:buNone/>
            </a:pPr>
            <a:r>
              <a:rPr lang="es-ES" sz="800" b="1" dirty="0">
                <a:solidFill>
                  <a:srgbClr val="C00000"/>
                </a:solidFill>
                <a:effectLst/>
                <a:latin typeface="+mj-lt"/>
                <a:ea typeface="Calibri" panose="020F0502020204030204" pitchFamily="34" charset="0"/>
                <a:cs typeface="Calibri" panose="020F0502020204030204" pitchFamily="34" charset="0"/>
              </a:rPr>
              <a:t>ROJO.</a:t>
            </a:r>
            <a:r>
              <a:rPr lang="es-ES" sz="800" b="1" spc="-5" dirty="0">
                <a:solidFill>
                  <a:srgbClr val="C00000"/>
                </a:solidFill>
                <a:effectLst/>
                <a:latin typeface="+mj-lt"/>
                <a:ea typeface="Calibri" panose="020F0502020204030204" pitchFamily="34" charset="0"/>
                <a:cs typeface="Calibri" panose="020F0502020204030204" pitchFamily="34" charset="0"/>
              </a:rPr>
              <a:t> </a:t>
            </a:r>
            <a:r>
              <a:rPr lang="es-ES" sz="800" b="1" dirty="0">
                <a:solidFill>
                  <a:srgbClr val="C00000"/>
                </a:solidFill>
                <a:effectLst/>
                <a:latin typeface="+mj-lt"/>
                <a:ea typeface="Calibri" panose="020F0502020204030204" pitchFamily="34" charset="0"/>
                <a:cs typeface="Calibri" panose="020F0502020204030204" pitchFamily="34" charset="0"/>
              </a:rPr>
              <a:t>BAJO-</a:t>
            </a:r>
            <a:r>
              <a:rPr lang="es-ES" sz="800" b="1" spc="5" dirty="0">
                <a:solidFill>
                  <a:srgbClr val="C00000"/>
                </a:solidFill>
                <a:effectLst/>
                <a:latin typeface="+mj-lt"/>
                <a:ea typeface="Calibri" panose="020F0502020204030204" pitchFamily="34" charset="0"/>
                <a:cs typeface="Calibri" panose="020F0502020204030204" pitchFamily="34" charset="0"/>
              </a:rPr>
              <a:t> </a:t>
            </a:r>
            <a:r>
              <a:rPr lang="es-ES" sz="800" b="1" dirty="0">
                <a:solidFill>
                  <a:srgbClr val="C00000"/>
                </a:solidFill>
                <a:effectLst/>
                <a:latin typeface="+mj-lt"/>
                <a:ea typeface="Calibri" panose="020F0502020204030204" pitchFamily="34" charset="0"/>
                <a:cs typeface="Calibri" panose="020F0502020204030204" pitchFamily="34" charset="0"/>
              </a:rPr>
              <a:t>CRÍTICO</a:t>
            </a:r>
            <a:r>
              <a:rPr lang="es-ES" sz="800" dirty="0">
                <a:solidFill>
                  <a:srgbClr val="C00000"/>
                </a:solidFill>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Ejecución</a:t>
            </a:r>
            <a:r>
              <a:rPr lang="es-ES" sz="800" spc="-10"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inferior</a:t>
            </a:r>
            <a:r>
              <a:rPr lang="es-ES" sz="800" spc="-5"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al</a:t>
            </a:r>
            <a:r>
              <a:rPr lang="es-ES" sz="800" spc="5"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64% de</a:t>
            </a:r>
            <a:r>
              <a:rPr lang="es-ES" sz="800" spc="-10"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lo</a:t>
            </a:r>
            <a:r>
              <a:rPr lang="es-ES" sz="800" spc="-5"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programado</a:t>
            </a:r>
            <a:endParaRPr lang="es-CO" sz="800" dirty="0">
              <a:effectLst/>
              <a:latin typeface="+mj-lt"/>
              <a:ea typeface="Calibri" panose="020F0502020204030204" pitchFamily="34" charset="0"/>
              <a:cs typeface="Calibri" panose="020F0502020204030204" pitchFamily="34" charset="0"/>
            </a:endParaRPr>
          </a:p>
        </p:txBody>
      </p:sp>
      <p:sp>
        <p:nvSpPr>
          <p:cNvPr id="14" name="Elipse 13">
            <a:extLst>
              <a:ext uri="{FF2B5EF4-FFF2-40B4-BE49-F238E27FC236}">
                <a16:creationId xmlns:a16="http://schemas.microsoft.com/office/drawing/2014/main" id="{130B77B4-247D-4BC6-A3C7-9ACC47E31B47}"/>
              </a:ext>
            </a:extLst>
          </p:cNvPr>
          <p:cNvSpPr/>
          <p:nvPr/>
        </p:nvSpPr>
        <p:spPr>
          <a:xfrm>
            <a:off x="6733183" y="2665939"/>
            <a:ext cx="182776" cy="165781"/>
          </a:xfrm>
          <a:prstGeom prst="ellipse">
            <a:avLst/>
          </a:prstGeom>
          <a:solidFill>
            <a:srgbClr val="FF0000"/>
          </a:solidFill>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15" name="Elipse 14">
            <a:extLst>
              <a:ext uri="{FF2B5EF4-FFF2-40B4-BE49-F238E27FC236}">
                <a16:creationId xmlns:a16="http://schemas.microsoft.com/office/drawing/2014/main" id="{BD6291F7-1616-4C52-8EDD-12611771830F}"/>
              </a:ext>
            </a:extLst>
          </p:cNvPr>
          <p:cNvSpPr/>
          <p:nvPr/>
        </p:nvSpPr>
        <p:spPr>
          <a:xfrm>
            <a:off x="6774804" y="3702578"/>
            <a:ext cx="177399" cy="165781"/>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16" name="Elipse 15">
            <a:extLst>
              <a:ext uri="{FF2B5EF4-FFF2-40B4-BE49-F238E27FC236}">
                <a16:creationId xmlns:a16="http://schemas.microsoft.com/office/drawing/2014/main" id="{6115718B-C046-4656-97CB-A31924439174}"/>
              </a:ext>
            </a:extLst>
          </p:cNvPr>
          <p:cNvSpPr/>
          <p:nvPr/>
        </p:nvSpPr>
        <p:spPr>
          <a:xfrm>
            <a:off x="10922701" y="2583049"/>
            <a:ext cx="242618" cy="255090"/>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17" name="Elipse 16">
            <a:extLst>
              <a:ext uri="{FF2B5EF4-FFF2-40B4-BE49-F238E27FC236}">
                <a16:creationId xmlns:a16="http://schemas.microsoft.com/office/drawing/2014/main" id="{3C17843A-64B3-408B-8564-291C7AB45117}"/>
              </a:ext>
            </a:extLst>
          </p:cNvPr>
          <p:cNvSpPr/>
          <p:nvPr/>
        </p:nvSpPr>
        <p:spPr>
          <a:xfrm>
            <a:off x="10915041" y="3618163"/>
            <a:ext cx="242618" cy="255090"/>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18" name="Elipse 17">
            <a:extLst>
              <a:ext uri="{FF2B5EF4-FFF2-40B4-BE49-F238E27FC236}">
                <a16:creationId xmlns:a16="http://schemas.microsoft.com/office/drawing/2014/main" id="{9FC54EF1-DF00-46AF-AC08-A0DBED84D30C}"/>
              </a:ext>
            </a:extLst>
          </p:cNvPr>
          <p:cNvSpPr/>
          <p:nvPr/>
        </p:nvSpPr>
        <p:spPr>
          <a:xfrm>
            <a:off x="10909818" y="5066716"/>
            <a:ext cx="242618" cy="255090"/>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4" name="CuadroTexto 3">
            <a:extLst>
              <a:ext uri="{FF2B5EF4-FFF2-40B4-BE49-F238E27FC236}">
                <a16:creationId xmlns:a16="http://schemas.microsoft.com/office/drawing/2014/main" id="{F204A4AB-601D-9C1D-575A-31DF2CC9442E}"/>
              </a:ext>
            </a:extLst>
          </p:cNvPr>
          <p:cNvSpPr txBox="1"/>
          <p:nvPr/>
        </p:nvSpPr>
        <p:spPr>
          <a:xfrm>
            <a:off x="541528" y="5952936"/>
            <a:ext cx="8459402" cy="230832"/>
          </a:xfrm>
          <a:prstGeom prst="rect">
            <a:avLst/>
          </a:prstGeom>
          <a:noFill/>
        </p:spPr>
        <p:txBody>
          <a:bodyPr wrap="square" rtlCol="0">
            <a:spAutoFit/>
          </a:bodyPr>
          <a:lstStyle/>
          <a:p>
            <a:r>
              <a:rPr lang="es-ES" sz="900" dirty="0"/>
              <a:t>* Este indicador hace referencia a los municipios con comunidades participantes en el plan de fortalecimiento de capacidades </a:t>
            </a:r>
            <a:endParaRPr lang="es-CO" sz="900" dirty="0"/>
          </a:p>
        </p:txBody>
      </p:sp>
      <p:sp>
        <p:nvSpPr>
          <p:cNvPr id="19" name="Elipse 18">
            <a:extLst>
              <a:ext uri="{FF2B5EF4-FFF2-40B4-BE49-F238E27FC236}">
                <a16:creationId xmlns:a16="http://schemas.microsoft.com/office/drawing/2014/main" id="{47E520C5-883D-4666-B30C-190F40074A36}"/>
              </a:ext>
            </a:extLst>
          </p:cNvPr>
          <p:cNvSpPr/>
          <p:nvPr/>
        </p:nvSpPr>
        <p:spPr>
          <a:xfrm>
            <a:off x="6749619" y="5104952"/>
            <a:ext cx="177400" cy="165781"/>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cxnSp>
        <p:nvCxnSpPr>
          <p:cNvPr id="20" name="Conector recto 19">
            <a:extLst>
              <a:ext uri="{FF2B5EF4-FFF2-40B4-BE49-F238E27FC236}">
                <a16:creationId xmlns:a16="http://schemas.microsoft.com/office/drawing/2014/main" id="{9C519EF4-8D53-4A0D-AF22-8E29062A544C}"/>
              </a:ext>
            </a:extLst>
          </p:cNvPr>
          <p:cNvCxnSpPr>
            <a:cxnSpLocks/>
          </p:cNvCxnSpPr>
          <p:nvPr/>
        </p:nvCxnSpPr>
        <p:spPr>
          <a:xfrm>
            <a:off x="7246171" y="1461077"/>
            <a:ext cx="0" cy="4396218"/>
          </a:xfrm>
          <a:prstGeom prst="line">
            <a:avLst/>
          </a:prstGeom>
          <a:ln w="41275">
            <a:solidFill>
              <a:schemeClr val="accent5">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 name="Conector recto 1">
            <a:extLst>
              <a:ext uri="{FF2B5EF4-FFF2-40B4-BE49-F238E27FC236}">
                <a16:creationId xmlns:a16="http://schemas.microsoft.com/office/drawing/2014/main" id="{1EB4E8F8-88C9-90CA-C51B-B9E72597EF72}"/>
              </a:ext>
            </a:extLst>
          </p:cNvPr>
          <p:cNvCxnSpPr/>
          <p:nvPr/>
        </p:nvCxnSpPr>
        <p:spPr>
          <a:xfrm>
            <a:off x="0" y="656640"/>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6" name="CuadroTexto 15">
            <a:extLst>
              <a:ext uri="{FF2B5EF4-FFF2-40B4-BE49-F238E27FC236}">
                <a16:creationId xmlns:a16="http://schemas.microsoft.com/office/drawing/2014/main" id="{D42EA403-9BC6-E8BD-C319-97C69D354C61}"/>
              </a:ext>
            </a:extLst>
          </p:cNvPr>
          <p:cNvSpPr txBox="1"/>
          <p:nvPr/>
        </p:nvSpPr>
        <p:spPr>
          <a:xfrm>
            <a:off x="1903687" y="184882"/>
            <a:ext cx="9450113" cy="400110"/>
          </a:xfrm>
          <a:prstGeom prst="rect">
            <a:avLst/>
          </a:prstGeom>
          <a:noFill/>
        </p:spPr>
        <p:txBody>
          <a:bodyPr wrap="square">
            <a:spAutoFit/>
          </a:bodyPr>
          <a:lstStyle/>
          <a:p>
            <a:pPr lvl="0" algn="ctr"/>
            <a:r>
              <a:rPr lang="es-ES" sz="2000" b="1" dirty="0">
                <a:latin typeface="+mj-lt"/>
                <a:ea typeface="Calibri" panose="020F0502020204030204" pitchFamily="34" charset="0"/>
                <a:cs typeface="Times New Roman" panose="02020603050405020304" pitchFamily="18" charset="0"/>
              </a:rPr>
              <a:t>R</a:t>
            </a:r>
            <a:r>
              <a:rPr lang="es-CO" sz="2000" b="1" dirty="0">
                <a:latin typeface="+mj-lt"/>
                <a:ea typeface="Calibri" panose="020F0502020204030204" pitchFamily="34" charset="0"/>
                <a:cs typeface="Times New Roman" panose="02020603050405020304" pitchFamily="18" charset="0"/>
              </a:rPr>
              <a:t>ESULTADOS INDICADORES PLAN ESTRATÉGICO 2023-2026</a:t>
            </a:r>
          </a:p>
        </p:txBody>
      </p:sp>
    </p:spTree>
    <p:extLst>
      <p:ext uri="{BB962C8B-B14F-4D97-AF65-F5344CB8AC3E}">
        <p14:creationId xmlns:p14="http://schemas.microsoft.com/office/powerpoint/2010/main" val="38703286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esquinas redondeadas 7">
            <a:extLst>
              <a:ext uri="{FF2B5EF4-FFF2-40B4-BE49-F238E27FC236}">
                <a16:creationId xmlns:a16="http://schemas.microsoft.com/office/drawing/2014/main" id="{6AE95888-894B-E5DE-1913-E7536843E3F9}"/>
              </a:ext>
            </a:extLst>
          </p:cNvPr>
          <p:cNvSpPr/>
          <p:nvPr/>
        </p:nvSpPr>
        <p:spPr>
          <a:xfrm>
            <a:off x="288870" y="5806440"/>
            <a:ext cx="1113640" cy="70408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7" name="Tabla 6">
            <a:extLst>
              <a:ext uri="{FF2B5EF4-FFF2-40B4-BE49-F238E27FC236}">
                <a16:creationId xmlns:a16="http://schemas.microsoft.com/office/drawing/2014/main" id="{168AA449-D5BA-1437-3AFB-5CA2B404AFF1}"/>
              </a:ext>
            </a:extLst>
          </p:cNvPr>
          <p:cNvGraphicFramePr>
            <a:graphicFrameLocks noGrp="1"/>
          </p:cNvGraphicFramePr>
          <p:nvPr/>
        </p:nvGraphicFramePr>
        <p:xfrm>
          <a:off x="409841" y="1766932"/>
          <a:ext cx="10856258" cy="3858959"/>
        </p:xfrm>
        <a:graphic>
          <a:graphicData uri="http://schemas.openxmlformats.org/drawingml/2006/table">
            <a:tbl>
              <a:tblPr firstRow="1" bandRow="1">
                <a:tableStyleId>{ED083AE6-46FA-4A59-8FB0-9F97EB10719F}</a:tableStyleId>
              </a:tblPr>
              <a:tblGrid>
                <a:gridCol w="1588721">
                  <a:extLst>
                    <a:ext uri="{9D8B030D-6E8A-4147-A177-3AD203B41FA5}">
                      <a16:colId xmlns:a16="http://schemas.microsoft.com/office/drawing/2014/main" val="3041439543"/>
                    </a:ext>
                  </a:extLst>
                </a:gridCol>
                <a:gridCol w="2253250">
                  <a:extLst>
                    <a:ext uri="{9D8B030D-6E8A-4147-A177-3AD203B41FA5}">
                      <a16:colId xmlns:a16="http://schemas.microsoft.com/office/drawing/2014/main" val="1649313325"/>
                    </a:ext>
                  </a:extLst>
                </a:gridCol>
                <a:gridCol w="682497">
                  <a:extLst>
                    <a:ext uri="{9D8B030D-6E8A-4147-A177-3AD203B41FA5}">
                      <a16:colId xmlns:a16="http://schemas.microsoft.com/office/drawing/2014/main" val="3429515774"/>
                    </a:ext>
                  </a:extLst>
                </a:gridCol>
                <a:gridCol w="707366">
                  <a:extLst>
                    <a:ext uri="{9D8B030D-6E8A-4147-A177-3AD203B41FA5}">
                      <a16:colId xmlns:a16="http://schemas.microsoft.com/office/drawing/2014/main" val="325700576"/>
                    </a:ext>
                  </a:extLst>
                </a:gridCol>
                <a:gridCol w="974785">
                  <a:extLst>
                    <a:ext uri="{9D8B030D-6E8A-4147-A177-3AD203B41FA5}">
                      <a16:colId xmlns:a16="http://schemas.microsoft.com/office/drawing/2014/main" val="1490569176"/>
                    </a:ext>
                  </a:extLst>
                </a:gridCol>
                <a:gridCol w="1121434">
                  <a:extLst>
                    <a:ext uri="{9D8B030D-6E8A-4147-A177-3AD203B41FA5}">
                      <a16:colId xmlns:a16="http://schemas.microsoft.com/office/drawing/2014/main" val="803079178"/>
                    </a:ext>
                  </a:extLst>
                </a:gridCol>
                <a:gridCol w="1464717">
                  <a:extLst>
                    <a:ext uri="{9D8B030D-6E8A-4147-A177-3AD203B41FA5}">
                      <a16:colId xmlns:a16="http://schemas.microsoft.com/office/drawing/2014/main" val="3978674976"/>
                    </a:ext>
                  </a:extLst>
                </a:gridCol>
                <a:gridCol w="2063488">
                  <a:extLst>
                    <a:ext uri="{9D8B030D-6E8A-4147-A177-3AD203B41FA5}">
                      <a16:colId xmlns:a16="http://schemas.microsoft.com/office/drawing/2014/main" val="720218039"/>
                    </a:ext>
                  </a:extLst>
                </a:gridCol>
              </a:tblGrid>
              <a:tr h="749455">
                <a:tc>
                  <a:txBody>
                    <a:bodyPr/>
                    <a:lstStyle/>
                    <a:p>
                      <a:pPr algn="ctr"/>
                      <a:r>
                        <a:rPr lang="es-ES" sz="1400" dirty="0">
                          <a:latin typeface="+mj-lt"/>
                          <a:cs typeface="Calibri" panose="020F0502020204030204" pitchFamily="34" charset="0"/>
                        </a:rPr>
                        <a:t>Producto estratégico</a:t>
                      </a:r>
                      <a:endParaRPr lang="es-CO" sz="1400" dirty="0">
                        <a:latin typeface="+mj-lt"/>
                        <a:ea typeface="Calibri" panose="020F0502020204030204" pitchFamily="34" charset="0"/>
                        <a:cs typeface="Calibri" panose="020F0502020204030204" pitchFamily="34" charset="0"/>
                      </a:endParaRPr>
                    </a:p>
                  </a:txBody>
                  <a:tcPr anchor="ctr"/>
                </a:tc>
                <a:tc>
                  <a:txBody>
                    <a:bodyPr/>
                    <a:lstStyle/>
                    <a:p>
                      <a:pPr algn="ctr"/>
                      <a:r>
                        <a:rPr lang="es-CO" sz="1400" dirty="0">
                          <a:latin typeface="+mj-lt"/>
                          <a:cs typeface="Calibri" panose="020F0502020204030204" pitchFamily="34" charset="0"/>
                        </a:rPr>
                        <a:t>Indicador</a:t>
                      </a:r>
                      <a:endParaRPr lang="es-CO" sz="1400" dirty="0">
                        <a:latin typeface="+mj-lt"/>
                        <a:ea typeface="Calibri" panose="020F0502020204030204" pitchFamily="34" charset="0"/>
                        <a:cs typeface="Calibri" panose="020F0502020204030204" pitchFamily="34" charset="0"/>
                      </a:endParaRPr>
                    </a:p>
                  </a:txBody>
                  <a:tcPr anchor="ctr"/>
                </a:tc>
                <a:tc>
                  <a:txBody>
                    <a:bodyPr/>
                    <a:lstStyle/>
                    <a:p>
                      <a:pPr algn="ctr"/>
                      <a:r>
                        <a:rPr lang="es-CO" sz="1200" dirty="0">
                          <a:latin typeface="+mj-lt"/>
                          <a:cs typeface="Calibri" panose="020F0502020204030204" pitchFamily="34" charset="0"/>
                        </a:rPr>
                        <a:t>Meta 2025</a:t>
                      </a:r>
                      <a:endParaRPr lang="es-CO" sz="1200" dirty="0">
                        <a:latin typeface="+mj-lt"/>
                        <a:ea typeface="Calibri" panose="020F0502020204030204" pitchFamily="34" charset="0"/>
                        <a:cs typeface="Calibri" panose="020F050202020403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200" dirty="0">
                          <a:latin typeface="+mj-lt"/>
                          <a:cs typeface="Calibri" panose="020F0502020204030204" pitchFamily="34" charset="0"/>
                        </a:rPr>
                        <a:t>Logro 2025</a:t>
                      </a:r>
                      <a:endParaRPr lang="es-CO" sz="1200" b="0" dirty="0">
                        <a:latin typeface="+mj-lt"/>
                        <a:ea typeface="Calibri" panose="020F0502020204030204" pitchFamily="34" charset="0"/>
                        <a:cs typeface="Calibri" panose="020F050202020403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1100" b="1" kern="1200" dirty="0">
                          <a:solidFill>
                            <a:schemeClr val="tx1"/>
                          </a:solidFill>
                          <a:latin typeface="+mj-lt"/>
                          <a:ea typeface="+mn-ea"/>
                          <a:cs typeface="Calibri" panose="020F0502020204030204" pitchFamily="34" charset="0"/>
                        </a:rPr>
                        <a:t>% cumplimiento</a:t>
                      </a:r>
                    </a:p>
                    <a:p>
                      <a:pPr marL="0" marR="0" lvl="0" indent="0" algn="ctr" defTabSz="914400" rtl="0" eaLnBrk="1" fontAlgn="auto" latinLnBrk="0" hangingPunct="1">
                        <a:lnSpc>
                          <a:spcPct val="100000"/>
                        </a:lnSpc>
                        <a:spcBef>
                          <a:spcPts val="0"/>
                        </a:spcBef>
                        <a:spcAft>
                          <a:spcPts val="0"/>
                        </a:spcAft>
                        <a:buClrTx/>
                        <a:buSzTx/>
                        <a:buFontTx/>
                        <a:buNone/>
                        <a:tabLst/>
                        <a:defRPr/>
                      </a:pPr>
                      <a:r>
                        <a:rPr lang="es-MX" sz="1100" b="1" kern="1200" dirty="0">
                          <a:solidFill>
                            <a:schemeClr val="tx1"/>
                          </a:solidFill>
                          <a:latin typeface="+mj-lt"/>
                          <a:ea typeface="+mn-ea"/>
                          <a:cs typeface="Calibri" panose="020F0502020204030204" pitchFamily="34" charset="0"/>
                        </a:rPr>
                        <a:t> al cierre meta 2025</a:t>
                      </a: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400" b="1" kern="1200" dirty="0">
                          <a:solidFill>
                            <a:schemeClr val="tx1"/>
                          </a:solidFill>
                          <a:latin typeface="+mj-lt"/>
                          <a:ea typeface="+mn-ea"/>
                          <a:cs typeface="Calibri" panose="020F0502020204030204" pitchFamily="34" charset="0"/>
                        </a:rPr>
                        <a:t>Meta Cuatrienio 2023-2026</a:t>
                      </a:r>
                      <a:endParaRPr lang="es-CO" sz="1400" b="1" kern="1200" dirty="0">
                        <a:solidFill>
                          <a:schemeClr val="tx1"/>
                        </a:solidFill>
                        <a:latin typeface="+mj-lt"/>
                        <a:ea typeface="+mn-ea"/>
                        <a:cs typeface="Calibri" panose="020F0502020204030204" pitchFamily="34" charset="0"/>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300" b="1" kern="1200" dirty="0">
                          <a:solidFill>
                            <a:schemeClr val="tx1"/>
                          </a:solidFill>
                          <a:latin typeface="+mj-lt"/>
                          <a:ea typeface="+mn-ea"/>
                          <a:cs typeface="Calibri" panose="020F0502020204030204" pitchFamily="34" charset="0"/>
                        </a:rPr>
                        <a:t>Cumplimiento esperado 2023-2026</a:t>
                      </a:r>
                      <a:endParaRPr lang="es-CO" sz="1300" b="1" kern="1200" dirty="0">
                        <a:solidFill>
                          <a:schemeClr val="tx1"/>
                        </a:solidFill>
                        <a:latin typeface="+mj-lt"/>
                        <a:ea typeface="+mn-ea"/>
                        <a:cs typeface="Calibri" panose="020F0502020204030204" pitchFamily="34" charset="0"/>
                      </a:endParaRPr>
                    </a:p>
                  </a:txBody>
                  <a:tcPr anchor="c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300" b="1" kern="1200" dirty="0">
                          <a:solidFill>
                            <a:schemeClr val="tx1"/>
                          </a:solidFill>
                          <a:latin typeface="+mj-lt"/>
                          <a:ea typeface="+mn-ea"/>
                          <a:cs typeface="Calibri" panose="020F0502020204030204" pitchFamily="34" charset="0"/>
                        </a:rPr>
                        <a:t>% Cumplimiento</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1300" b="1" kern="1200" dirty="0">
                          <a:solidFill>
                            <a:schemeClr val="tx1"/>
                          </a:solidFill>
                          <a:latin typeface="+mj-lt"/>
                          <a:ea typeface="+mn-ea"/>
                          <a:cs typeface="Calibri" panose="020F0502020204030204" pitchFamily="34" charset="0"/>
                        </a:rPr>
                        <a:t> 2023-2026</a:t>
                      </a:r>
                    </a:p>
                  </a:txBody>
                  <a:tcPr anchor="ctr">
                    <a:noFill/>
                  </a:tcPr>
                </a:tc>
                <a:extLst>
                  <a:ext uri="{0D108BD9-81ED-4DB2-BD59-A6C34878D82A}">
                    <a16:rowId xmlns:a16="http://schemas.microsoft.com/office/drawing/2014/main" val="3671836661"/>
                  </a:ext>
                </a:extLst>
              </a:tr>
              <a:tr h="924288">
                <a:tc>
                  <a:txBody>
                    <a:bodyPr/>
                    <a:lstStyle/>
                    <a:p>
                      <a:pPr algn="ctr" fontAlgn="ctr"/>
                      <a:r>
                        <a:rPr lang="es-CO" sz="1200" b="0" u="none" strike="noStrike" dirty="0">
                          <a:solidFill>
                            <a:schemeClr val="tx1"/>
                          </a:solidFill>
                          <a:effectLst/>
                          <a:latin typeface="Helvetica (Cuerpo)"/>
                          <a:cs typeface="Calibri" panose="020F0502020204030204" pitchFamily="34" charset="0"/>
                        </a:rPr>
                        <a:t>Proyecto de ajuste institucional elaborado</a:t>
                      </a:r>
                      <a:endParaRPr lang="es-CO" sz="1200" b="0" i="0" u="none" strike="noStrike" dirty="0">
                        <a:solidFill>
                          <a:schemeClr val="tx1"/>
                        </a:solidFill>
                        <a:effectLst/>
                        <a:latin typeface="Helvetica (Cuerpo)"/>
                        <a:cs typeface="Calibri" panose="020F0502020204030204" pitchFamily="34" charset="0"/>
                      </a:endParaRPr>
                    </a:p>
                  </a:txBody>
                  <a:tcPr marL="9525" marR="9525" marT="9525" marB="0" anchor="ctr">
                    <a:solidFill>
                      <a:schemeClr val="bg1"/>
                    </a:solidFill>
                  </a:tcPr>
                </a:tc>
                <a:tc>
                  <a:txBody>
                    <a:bodyPr/>
                    <a:lstStyle/>
                    <a:p>
                      <a:pPr algn="ctr" fontAlgn="ctr"/>
                      <a:r>
                        <a:rPr lang="es-ES" sz="1400" b="0" u="none" strike="noStrike" kern="1200" dirty="0">
                          <a:solidFill>
                            <a:schemeClr val="tx1"/>
                          </a:solidFill>
                          <a:effectLst/>
                          <a:latin typeface="Helvetica (Cuerpo)"/>
                          <a:cs typeface="Calibri" panose="020F0502020204030204" pitchFamily="34" charset="0"/>
                        </a:rPr>
                        <a:t>Proyecto de ajuste institucional presentado y aprobado por el Consejo Directivo</a:t>
                      </a:r>
                      <a:endParaRPr lang="es-ES" sz="1400" b="0" i="0" u="none" strike="noStrike" kern="1200" dirty="0">
                        <a:solidFill>
                          <a:schemeClr val="tx1"/>
                        </a:solidFill>
                        <a:effectLst/>
                        <a:latin typeface="Helvetica (Cuerpo)"/>
                        <a:ea typeface="+mn-ea"/>
                        <a:cs typeface="Calibri" panose="020F0502020204030204" pitchFamily="34" charset="0"/>
                      </a:endParaRPr>
                    </a:p>
                  </a:txBody>
                  <a:tcPr marL="9525" marR="9525" marT="9525" marB="0" anchor="ctr"/>
                </a:tc>
                <a:tc>
                  <a:txBody>
                    <a:bodyPr/>
                    <a:lstStyle/>
                    <a:p>
                      <a:pPr marL="0" algn="ctr" defTabSz="914400" rtl="0" eaLnBrk="1" fontAlgn="ctr" latinLnBrk="0" hangingPunct="1"/>
                      <a:r>
                        <a:rPr lang="es-MX" sz="1200" b="0" i="0" u="none" strike="noStrike" kern="1200" dirty="0">
                          <a:solidFill>
                            <a:schemeClr val="tx1"/>
                          </a:solidFill>
                          <a:effectLst/>
                          <a:latin typeface="Helvetica (Cuerpo)"/>
                          <a:ea typeface="+mn-ea"/>
                          <a:cs typeface="Calibri" panose="020F0502020204030204" pitchFamily="34" charset="0"/>
                        </a:rPr>
                        <a:t>10%</a:t>
                      </a:r>
                      <a:endParaRPr lang="es-CO" sz="1200" b="0" i="0" u="none" strike="noStrike" kern="1200" dirty="0">
                        <a:solidFill>
                          <a:schemeClr val="tx1"/>
                        </a:solidFill>
                        <a:effectLst/>
                        <a:latin typeface="Helvetica (Cuerpo)"/>
                        <a:ea typeface="+mn-ea"/>
                        <a:cs typeface="Calibri" panose="020F0502020204030204" pitchFamily="34" charset="0"/>
                      </a:endParaRPr>
                    </a:p>
                  </a:txBody>
                  <a:tcPr marL="0" marR="0" marT="0" marB="0" anchor="ctr"/>
                </a:tc>
                <a:tc>
                  <a:txBody>
                    <a:bodyPr/>
                    <a:lstStyle/>
                    <a:p>
                      <a:pPr algn="ctr">
                        <a:lnSpc>
                          <a:spcPct val="100000"/>
                        </a:lnSpc>
                      </a:pPr>
                      <a:r>
                        <a:rPr lang="es-ES" sz="1200" b="0" dirty="0">
                          <a:solidFill>
                            <a:schemeClr val="tx1"/>
                          </a:solidFill>
                          <a:effectLst/>
                          <a:latin typeface="Helvetica (Cuerpo)"/>
                          <a:ea typeface="Calibri" panose="020F0502020204030204" pitchFamily="34" charset="0"/>
                          <a:cs typeface="Calibri" panose="020F0502020204030204" pitchFamily="34" charset="0"/>
                        </a:rPr>
                        <a:t>10%</a:t>
                      </a:r>
                    </a:p>
                  </a:txBody>
                  <a:tcPr marL="44450" marR="4445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MX" sz="1200" b="1" i="0" u="none" strike="noStrike" kern="1200" dirty="0">
                          <a:solidFill>
                            <a:schemeClr val="tx1"/>
                          </a:solidFill>
                          <a:effectLst/>
                          <a:latin typeface="Helvetica (Cuerpo)"/>
                          <a:ea typeface="+mn-ea"/>
                          <a:cs typeface="Calibri" panose="020F0502020204030204" pitchFamily="34" charset="0"/>
                        </a:rPr>
                        <a:t>100% </a:t>
                      </a:r>
                      <a:endParaRPr lang="es-CO" sz="1200" b="1" i="0" u="none" strike="noStrike" kern="1200" dirty="0">
                        <a:solidFill>
                          <a:schemeClr val="tx1"/>
                        </a:solidFill>
                        <a:effectLst/>
                        <a:latin typeface="Helvetica (Cuerpo)"/>
                        <a:ea typeface="+mn-ea"/>
                        <a:cs typeface="Calibri" panose="020F0502020204030204" pitchFamily="34" charset="0"/>
                      </a:endParaRPr>
                    </a:p>
                  </a:txBody>
                  <a:tcPr marL="6350" marR="6350" marT="6350" marB="0" anchor="ctr"/>
                </a:tc>
                <a:tc>
                  <a:txBody>
                    <a:bodyPr/>
                    <a:lstStyle/>
                    <a:p>
                      <a:pPr marL="0" algn="ctr" defTabSz="914400" rtl="0" eaLnBrk="1" fontAlgn="ctr" latinLnBrk="0" hangingPunct="1"/>
                      <a:r>
                        <a:rPr lang="es-MX" sz="1400" b="0" i="0" u="none" strike="noStrike" kern="1200" dirty="0">
                          <a:solidFill>
                            <a:schemeClr val="tx1"/>
                          </a:solidFill>
                          <a:effectLst/>
                          <a:latin typeface="Helvetica (Cuerpo)"/>
                          <a:cs typeface="Calibri" panose="020F0502020204030204" pitchFamily="34" charset="0"/>
                        </a:rPr>
                        <a:t>100%</a:t>
                      </a:r>
                      <a:endParaRPr lang="es-CO" sz="1400" b="0" i="0" u="none" strike="noStrike" kern="1200" dirty="0">
                        <a:solidFill>
                          <a:schemeClr val="tx1"/>
                        </a:solidFill>
                        <a:effectLst/>
                        <a:latin typeface="Helvetica (Cuerpo)"/>
                        <a:cs typeface="Calibri" panose="020F0502020204030204" pitchFamily="34" charset="0"/>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400" b="0" u="none" strike="noStrike" kern="1200" dirty="0">
                          <a:solidFill>
                            <a:srgbClr val="000000"/>
                          </a:solidFill>
                          <a:effectLst/>
                          <a:latin typeface="Helvetica (Cuerpo)"/>
                          <a:ea typeface="+mn-ea"/>
                          <a:cs typeface="Calibri" panose="020F0502020204030204" pitchFamily="34" charset="0"/>
                        </a:rPr>
                        <a:t>100%</a:t>
                      </a:r>
                      <a:endParaRPr lang="es-CO" sz="1400" b="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800" b="1" i="0" u="none" strike="noStrike" kern="1200" dirty="0">
                          <a:solidFill>
                            <a:srgbClr val="000000"/>
                          </a:solidFill>
                          <a:effectLst/>
                          <a:latin typeface="Helvetica (Cuerpo)"/>
                          <a:ea typeface="+mn-ea"/>
                          <a:cs typeface="Calibri" panose="020F0502020204030204" pitchFamily="34" charset="0"/>
                        </a:rPr>
                        <a:t>100%</a:t>
                      </a:r>
                      <a:endParaRPr lang="es-CO" sz="1800" b="1"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extLst>
                  <a:ext uri="{0D108BD9-81ED-4DB2-BD59-A6C34878D82A}">
                    <a16:rowId xmlns:a16="http://schemas.microsoft.com/office/drawing/2014/main" val="2138253829"/>
                  </a:ext>
                </a:extLst>
              </a:tr>
              <a:tr h="95935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200" b="0" u="none" strike="noStrike" dirty="0">
                          <a:solidFill>
                            <a:schemeClr val="tx1"/>
                          </a:solidFill>
                          <a:effectLst/>
                          <a:latin typeface="Helvetica (Cuerpo)"/>
                          <a:cs typeface="Calibri" panose="020F0502020204030204" pitchFamily="34" charset="0"/>
                        </a:rPr>
                        <a:t>Seguridad Digital implementada</a:t>
                      </a:r>
                      <a:endParaRPr lang="es-CO" sz="1200" b="0" i="0" u="none" strike="noStrike" dirty="0">
                        <a:solidFill>
                          <a:schemeClr val="tx1"/>
                        </a:solidFill>
                        <a:effectLst/>
                        <a:latin typeface="Helvetica (Cuerpo)"/>
                        <a:cs typeface="Calibri" panose="020F0502020204030204" pitchFamily="34" charset="0"/>
                      </a:endParaRPr>
                    </a:p>
                  </a:txBody>
                  <a:tcPr marL="9525" marR="9525" marT="9525" marB="0" anchor="ctr">
                    <a:solidFill>
                      <a:schemeClr val="bg1"/>
                    </a:solidFill>
                  </a:tcPr>
                </a:tc>
                <a:tc>
                  <a:txBody>
                    <a:bodyPr/>
                    <a:lstStyle/>
                    <a:p>
                      <a:pPr algn="ctr" fontAlgn="ctr"/>
                      <a:r>
                        <a:rPr lang="es-ES" sz="1400" b="0" u="none" strike="noStrike" kern="1200" dirty="0">
                          <a:solidFill>
                            <a:schemeClr val="tx1"/>
                          </a:solidFill>
                          <a:effectLst/>
                          <a:latin typeface="Helvetica (Cuerpo)"/>
                          <a:cs typeface="Calibri" panose="020F0502020204030204" pitchFamily="34" charset="0"/>
                        </a:rPr>
                        <a:t>% de Actividades realizadas según Plan Seguridad y Privacidad de la Información</a:t>
                      </a:r>
                      <a:endParaRPr lang="es-ES" sz="1400" b="0" i="0" u="none" strike="noStrike" kern="1200" dirty="0">
                        <a:solidFill>
                          <a:schemeClr val="tx1"/>
                        </a:solidFill>
                        <a:effectLst/>
                        <a:latin typeface="Helvetica (Cuerpo)"/>
                        <a:ea typeface="+mn-ea"/>
                        <a:cs typeface="Calibri" panose="020F0502020204030204" pitchFamily="34" charset="0"/>
                      </a:endParaRPr>
                    </a:p>
                  </a:txBody>
                  <a:tcPr marL="9525" marR="9525" marT="9525" marB="0" anchor="ctr"/>
                </a:tc>
                <a:tc>
                  <a:txBody>
                    <a:bodyPr/>
                    <a:lstStyle/>
                    <a:p>
                      <a:pPr marL="0" algn="ctr" defTabSz="914400" rtl="0" eaLnBrk="1" fontAlgn="ctr" latinLnBrk="0" hangingPunct="1"/>
                      <a:r>
                        <a:rPr lang="es-MX" sz="1200" b="0" u="none" strike="noStrike" kern="1200" dirty="0">
                          <a:solidFill>
                            <a:schemeClr val="tx1"/>
                          </a:solidFill>
                          <a:effectLst/>
                          <a:latin typeface="Helvetica (Cuerpo)"/>
                          <a:ea typeface="+mn-ea"/>
                          <a:cs typeface="Calibri" panose="020F0502020204030204" pitchFamily="34" charset="0"/>
                        </a:rPr>
                        <a:t>100%</a:t>
                      </a:r>
                      <a:endParaRPr lang="es-CO" sz="1200" b="0" u="none" strike="noStrike" kern="1200" dirty="0">
                        <a:solidFill>
                          <a:schemeClr val="tx1"/>
                        </a:solidFill>
                        <a:effectLst/>
                        <a:latin typeface="Helvetica (Cuerpo)"/>
                        <a:ea typeface="+mn-ea"/>
                        <a:cs typeface="Calibri" panose="020F0502020204030204" pitchFamily="34" charset="0"/>
                      </a:endParaRPr>
                    </a:p>
                  </a:txBody>
                  <a:tcPr marL="6350" marR="6350" marT="6350" marB="0" anchor="ctr"/>
                </a:tc>
                <a:tc>
                  <a:txBody>
                    <a:bodyPr/>
                    <a:lstStyle/>
                    <a:p>
                      <a:pPr algn="ctr"/>
                      <a:r>
                        <a:rPr lang="es-ES" sz="1200" b="0" kern="1200" dirty="0">
                          <a:solidFill>
                            <a:schemeClr val="tx1"/>
                          </a:solidFill>
                          <a:effectLst/>
                          <a:latin typeface="Helvetica (Cuerpo)"/>
                          <a:ea typeface="+mn-ea"/>
                          <a:cs typeface="Calibri" panose="020F0502020204030204" pitchFamily="34" charset="0"/>
                        </a:rPr>
                        <a:t>100%</a:t>
                      </a:r>
                    </a:p>
                  </a:txBody>
                  <a:tcPr marL="44450" marR="4445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MX" sz="1200" b="1" i="0" u="none" strike="noStrike" kern="1200" dirty="0">
                          <a:solidFill>
                            <a:schemeClr val="tx1"/>
                          </a:solidFill>
                          <a:effectLst/>
                          <a:latin typeface="Helvetica (Cuerpo)"/>
                          <a:ea typeface="+mn-ea"/>
                          <a:cs typeface="Calibri" panose="020F0502020204030204" pitchFamily="34" charset="0"/>
                        </a:rPr>
                        <a:t>100% </a:t>
                      </a:r>
                      <a:endParaRPr lang="es-CO" sz="1200" b="1" i="0" u="none" strike="noStrike" kern="1200" dirty="0">
                        <a:solidFill>
                          <a:schemeClr val="tx1"/>
                        </a:solidFill>
                        <a:effectLst/>
                        <a:latin typeface="Helvetica (Cuerpo)"/>
                        <a:ea typeface="+mn-ea"/>
                        <a:cs typeface="Calibri" panose="020F0502020204030204" pitchFamily="34" charset="0"/>
                      </a:endParaRPr>
                    </a:p>
                  </a:txBody>
                  <a:tcPr marL="6350" marR="6350" marT="6350" marB="0" anchor="ctr"/>
                </a:tc>
                <a:tc>
                  <a:txBody>
                    <a:bodyPr/>
                    <a:lstStyle/>
                    <a:p>
                      <a:pPr marL="0" algn="ctr" defTabSz="914400" rtl="0" eaLnBrk="1" fontAlgn="ctr" latinLnBrk="0" hangingPunct="1"/>
                      <a:r>
                        <a:rPr lang="es-MX" sz="1400" b="0" i="0" u="none" strike="noStrike" kern="1200" dirty="0">
                          <a:solidFill>
                            <a:srgbClr val="000000"/>
                          </a:solidFill>
                          <a:effectLst/>
                          <a:latin typeface="Helvetica (Cuerpo)"/>
                          <a:cs typeface="Calibri" panose="020F0502020204030204" pitchFamily="34" charset="0"/>
                        </a:rPr>
                        <a:t>100%</a:t>
                      </a:r>
                      <a:endParaRPr lang="es-CO" sz="1400" b="0" i="0" u="none" strike="noStrike" kern="1200" dirty="0">
                        <a:solidFill>
                          <a:srgbClr val="000000"/>
                        </a:solidFill>
                        <a:effectLst/>
                        <a:latin typeface="Helvetica (Cuerpo)"/>
                        <a:cs typeface="Calibri" panose="020F0502020204030204" pitchFamily="34" charset="0"/>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400" b="0" i="0" u="none" strike="noStrike" kern="1200" dirty="0">
                          <a:solidFill>
                            <a:srgbClr val="000000"/>
                          </a:solidFill>
                          <a:effectLst/>
                          <a:latin typeface="Helvetica (Cuerpo)"/>
                          <a:ea typeface="+mn-ea"/>
                          <a:cs typeface="Calibri" panose="020F0502020204030204" pitchFamily="34" charset="0"/>
                        </a:rPr>
                        <a:t>  100%</a:t>
                      </a:r>
                      <a:endParaRPr lang="es-CO" sz="1400" b="0"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800" b="1" i="0" u="none" strike="noStrike" kern="1200" dirty="0">
                          <a:solidFill>
                            <a:srgbClr val="000000"/>
                          </a:solidFill>
                          <a:effectLst/>
                          <a:latin typeface="Helvetica (Cuerpo)"/>
                          <a:ea typeface="+mn-ea"/>
                          <a:cs typeface="Calibri" panose="020F0502020204030204" pitchFamily="34" charset="0"/>
                        </a:rPr>
                        <a:t>100% </a:t>
                      </a:r>
                      <a:endParaRPr lang="es-CO" sz="1800" b="1"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extLst>
                  <a:ext uri="{0D108BD9-81ED-4DB2-BD59-A6C34878D82A}">
                    <a16:rowId xmlns:a16="http://schemas.microsoft.com/office/drawing/2014/main" val="27750839"/>
                  </a:ext>
                </a:extLst>
              </a:tr>
              <a:tr h="104567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200" b="0" u="none" strike="noStrike" dirty="0">
                          <a:solidFill>
                            <a:schemeClr val="tx1"/>
                          </a:solidFill>
                          <a:effectLst/>
                          <a:latin typeface="Helvetica (Cuerpo)"/>
                          <a:cs typeface="Calibri" panose="020F0502020204030204" pitchFamily="34" charset="0"/>
                        </a:rPr>
                        <a:t>Gobierno Digital implementado</a:t>
                      </a:r>
                      <a:endParaRPr lang="es-CO" sz="1200" b="0" i="0" u="none" strike="noStrike" dirty="0">
                        <a:solidFill>
                          <a:schemeClr val="tx1"/>
                        </a:solidFill>
                        <a:effectLst/>
                        <a:latin typeface="Helvetica (Cuerpo)"/>
                        <a:cs typeface="Calibri" panose="020F0502020204030204" pitchFamily="34" charset="0"/>
                      </a:endParaRPr>
                    </a:p>
                  </a:txBody>
                  <a:tcPr marL="9525" marR="9525" marT="9525" marB="0" anchor="ctr">
                    <a:solidFill>
                      <a:schemeClr val="bg1"/>
                    </a:solidFill>
                  </a:tcPr>
                </a:tc>
                <a:tc>
                  <a:txBody>
                    <a:bodyPr/>
                    <a:lstStyle/>
                    <a:p>
                      <a:pPr algn="ctr" fontAlgn="ctr"/>
                      <a:r>
                        <a:rPr lang="es-CO" sz="1400" b="0" u="none" strike="noStrike" kern="1200" dirty="0">
                          <a:solidFill>
                            <a:schemeClr val="tx1"/>
                          </a:solidFill>
                          <a:effectLst/>
                          <a:latin typeface="Helvetica (Cuerpo)"/>
                          <a:cs typeface="Calibri" panose="020F0502020204030204" pitchFamily="34" charset="0"/>
                        </a:rPr>
                        <a:t>% Proyectos TI ejecutados</a:t>
                      </a:r>
                      <a:endParaRPr lang="es-CO" sz="1400" b="0" i="0" u="none" strike="noStrike" kern="1200" dirty="0">
                        <a:solidFill>
                          <a:schemeClr val="tx1"/>
                        </a:solidFill>
                        <a:effectLst/>
                        <a:latin typeface="Helvetica (Cuerpo)"/>
                        <a:ea typeface="+mn-ea"/>
                        <a:cs typeface="Calibri" panose="020F0502020204030204" pitchFamily="34" charset="0"/>
                      </a:endParaRPr>
                    </a:p>
                  </a:txBody>
                  <a:tcPr marL="9525" marR="9525" marT="9525" marB="0" anchor="ctr"/>
                </a:tc>
                <a:tc>
                  <a:txBody>
                    <a:bodyPr/>
                    <a:lstStyle/>
                    <a:p>
                      <a:pPr marL="0" algn="ctr" defTabSz="914400" rtl="0" eaLnBrk="1" fontAlgn="ctr" latinLnBrk="0" hangingPunct="1"/>
                      <a:r>
                        <a:rPr lang="es-MX" sz="1200" b="0" u="none" strike="noStrike" kern="1200" dirty="0">
                          <a:solidFill>
                            <a:schemeClr val="tx1"/>
                          </a:solidFill>
                          <a:effectLst/>
                          <a:latin typeface="Helvetica (Cuerpo)"/>
                          <a:ea typeface="+mn-ea"/>
                          <a:cs typeface="Calibri" panose="020F0502020204030204" pitchFamily="34" charset="0"/>
                        </a:rPr>
                        <a:t>100%</a:t>
                      </a:r>
                      <a:endParaRPr lang="es-CO" sz="1200" b="0" u="none" strike="noStrike" kern="1200" dirty="0">
                        <a:solidFill>
                          <a:schemeClr val="tx1"/>
                        </a:solidFill>
                        <a:effectLst/>
                        <a:latin typeface="Helvetica (Cuerpo)"/>
                        <a:ea typeface="+mn-ea"/>
                        <a:cs typeface="Calibri" panose="020F0502020204030204" pitchFamily="34" charset="0"/>
                      </a:endParaRPr>
                    </a:p>
                  </a:txBody>
                  <a:tcPr marL="6350" marR="6350" marT="6350" marB="0" anchor="ctr"/>
                </a:tc>
                <a:tc>
                  <a:txBody>
                    <a:bodyPr/>
                    <a:lstStyle/>
                    <a:p>
                      <a:pPr algn="ctr"/>
                      <a:r>
                        <a:rPr lang="es-ES" sz="1200" b="0" kern="1200" dirty="0">
                          <a:solidFill>
                            <a:schemeClr val="tx1"/>
                          </a:solidFill>
                          <a:effectLst/>
                          <a:latin typeface="Helvetica (Cuerpo)"/>
                          <a:ea typeface="+mn-ea"/>
                          <a:cs typeface="Calibri" panose="020F0502020204030204" pitchFamily="34" charset="0"/>
                        </a:rPr>
                        <a:t>99.81%</a:t>
                      </a:r>
                    </a:p>
                  </a:txBody>
                  <a:tcPr marL="44450" marR="4445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s-MX" sz="1200" b="1" i="0" u="none" strike="noStrike" kern="1200" dirty="0">
                          <a:solidFill>
                            <a:schemeClr val="tx1"/>
                          </a:solidFill>
                          <a:effectLst/>
                          <a:latin typeface="Helvetica (Cuerpo)"/>
                          <a:ea typeface="+mn-ea"/>
                          <a:cs typeface="Calibri" panose="020F0502020204030204" pitchFamily="34" charset="0"/>
                        </a:rPr>
                        <a:t>99,81% </a:t>
                      </a:r>
                      <a:endParaRPr lang="es-CO" sz="1200" b="1" i="0" u="none" strike="noStrike" kern="1200" dirty="0">
                        <a:solidFill>
                          <a:schemeClr val="tx1"/>
                        </a:solidFill>
                        <a:effectLst/>
                        <a:latin typeface="Helvetica (Cuerpo)"/>
                        <a:ea typeface="+mn-ea"/>
                        <a:cs typeface="Calibri" panose="020F0502020204030204" pitchFamily="34" charset="0"/>
                      </a:endParaRPr>
                    </a:p>
                  </a:txBody>
                  <a:tcPr marL="6350" marR="6350" marT="6350" marB="0" anchor="ctr"/>
                </a:tc>
                <a:tc>
                  <a:txBody>
                    <a:bodyPr/>
                    <a:lstStyle/>
                    <a:p>
                      <a:pPr marL="0" algn="ctr" defTabSz="914400" rtl="0" eaLnBrk="1" fontAlgn="ctr" latinLnBrk="0" hangingPunct="1"/>
                      <a:r>
                        <a:rPr lang="es-MX" sz="1400" b="0" i="0" u="none" strike="noStrike" kern="1200" dirty="0">
                          <a:solidFill>
                            <a:srgbClr val="000000"/>
                          </a:solidFill>
                          <a:effectLst/>
                          <a:latin typeface="Helvetica (Cuerpo)"/>
                          <a:cs typeface="Calibri" panose="020F0502020204030204" pitchFamily="34" charset="0"/>
                        </a:rPr>
                        <a:t>100%</a:t>
                      </a:r>
                      <a:endParaRPr lang="es-CO" sz="1400" b="0" i="0" u="none" strike="noStrike" kern="1200" dirty="0">
                        <a:solidFill>
                          <a:srgbClr val="000000"/>
                        </a:solidFill>
                        <a:effectLst/>
                        <a:latin typeface="Helvetica (Cuerpo)"/>
                        <a:cs typeface="Calibri" panose="020F0502020204030204" pitchFamily="34" charset="0"/>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400" b="0" i="0" u="none" strike="noStrike" kern="1200" dirty="0">
                          <a:solidFill>
                            <a:srgbClr val="000000"/>
                          </a:solidFill>
                          <a:effectLst/>
                          <a:latin typeface="Helvetica (Cuerpo)"/>
                          <a:ea typeface="+mn-ea"/>
                          <a:cs typeface="Calibri" panose="020F0502020204030204" pitchFamily="34" charset="0"/>
                        </a:rPr>
                        <a:t>   100% </a:t>
                      </a:r>
                      <a:endParaRPr lang="es-CO" sz="1400" b="0"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MX" sz="1800" b="1" i="0" u="none" strike="noStrike" kern="1200" dirty="0">
                          <a:solidFill>
                            <a:srgbClr val="000000"/>
                          </a:solidFill>
                          <a:effectLst/>
                          <a:latin typeface="Helvetica (Cuerpo)"/>
                          <a:ea typeface="+mn-ea"/>
                          <a:cs typeface="Calibri" panose="020F0502020204030204" pitchFamily="34" charset="0"/>
                        </a:rPr>
                        <a:t>100% </a:t>
                      </a:r>
                      <a:endParaRPr lang="es-CO" sz="1800" b="1" i="0" u="none" strike="noStrike" kern="1200" dirty="0">
                        <a:solidFill>
                          <a:srgbClr val="000000"/>
                        </a:solidFill>
                        <a:effectLst/>
                        <a:latin typeface="Helvetica (Cuerpo)"/>
                        <a:ea typeface="+mn-ea"/>
                        <a:cs typeface="Calibri" panose="020F0502020204030204" pitchFamily="34" charset="0"/>
                      </a:endParaRPr>
                    </a:p>
                  </a:txBody>
                  <a:tcPr marL="6350" marR="6350" marT="6350" marB="0" anchor="ctr"/>
                </a:tc>
                <a:extLst>
                  <a:ext uri="{0D108BD9-81ED-4DB2-BD59-A6C34878D82A}">
                    <a16:rowId xmlns:a16="http://schemas.microsoft.com/office/drawing/2014/main" val="1460734943"/>
                  </a:ext>
                </a:extLst>
              </a:tr>
            </a:tbl>
          </a:graphicData>
        </a:graphic>
      </p:graphicFrame>
      <p:grpSp>
        <p:nvGrpSpPr>
          <p:cNvPr id="2" name="Grupo 1">
            <a:extLst>
              <a:ext uri="{FF2B5EF4-FFF2-40B4-BE49-F238E27FC236}">
                <a16:creationId xmlns:a16="http://schemas.microsoft.com/office/drawing/2014/main" id="{883E2508-9C70-D763-3869-B170E4417489}"/>
              </a:ext>
            </a:extLst>
          </p:cNvPr>
          <p:cNvGrpSpPr/>
          <p:nvPr/>
        </p:nvGrpSpPr>
        <p:grpSpPr>
          <a:xfrm>
            <a:off x="288870" y="821952"/>
            <a:ext cx="11064930" cy="819143"/>
            <a:chOff x="502317" y="867160"/>
            <a:chExt cx="10096815" cy="704088"/>
          </a:xfrm>
        </p:grpSpPr>
        <p:sp>
          <p:nvSpPr>
            <p:cNvPr id="3" name="Rectángulo: esquinas redondeadas 2">
              <a:extLst>
                <a:ext uri="{FF2B5EF4-FFF2-40B4-BE49-F238E27FC236}">
                  <a16:creationId xmlns:a16="http://schemas.microsoft.com/office/drawing/2014/main" id="{39C40FCE-0C8C-0D7C-E486-6A8C6DA10E9D}"/>
                </a:ext>
              </a:extLst>
            </p:cNvPr>
            <p:cNvSpPr/>
            <p:nvPr/>
          </p:nvSpPr>
          <p:spPr>
            <a:xfrm>
              <a:off x="540875" y="1055342"/>
              <a:ext cx="10058257" cy="338554"/>
            </a:xfrm>
            <a:prstGeom prst="roundRect">
              <a:avLst/>
            </a:prstGeom>
            <a:solidFill>
              <a:srgbClr val="BF9000">
                <a:alpha val="36000"/>
              </a:srgb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b="1">
                <a:solidFill>
                  <a:srgbClr val="006666"/>
                </a:solidFill>
                <a:cs typeface="Helvetica"/>
              </a:endParaRPr>
            </a:p>
          </p:txBody>
        </p:sp>
        <p:sp>
          <p:nvSpPr>
            <p:cNvPr id="4" name="CuadroTexto 3">
              <a:extLst>
                <a:ext uri="{FF2B5EF4-FFF2-40B4-BE49-F238E27FC236}">
                  <a16:creationId xmlns:a16="http://schemas.microsoft.com/office/drawing/2014/main" id="{2D5A1A7C-E2B5-6D78-DA4B-F715134E0C0C}"/>
                </a:ext>
              </a:extLst>
            </p:cNvPr>
            <p:cNvSpPr txBox="1"/>
            <p:nvPr/>
          </p:nvSpPr>
          <p:spPr>
            <a:xfrm>
              <a:off x="1171848" y="1070405"/>
              <a:ext cx="9000729" cy="277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1500" b="1" dirty="0">
                  <a:solidFill>
                    <a:schemeClr val="accent4">
                      <a:lumMod val="50000"/>
                    </a:schemeClr>
                  </a:solidFill>
                  <a:latin typeface="+mj-lt"/>
                  <a:cs typeface="Calibri" panose="020F0502020204030204" pitchFamily="34" charset="0"/>
                </a:rPr>
                <a:t>LÍNEA 4: Gestión del cambio encaminado a la estabilidad y territorialización del Talento Humano de la ART</a:t>
              </a:r>
              <a:endParaRPr lang="es-CO" sz="1500" b="1" dirty="0">
                <a:solidFill>
                  <a:schemeClr val="accent4">
                    <a:lumMod val="50000"/>
                  </a:schemeClr>
                </a:solidFill>
                <a:latin typeface="Calibri" panose="020F0502020204030204" pitchFamily="34" charset="0"/>
                <a:cs typeface="Calibri" panose="020F0502020204030204" pitchFamily="34" charset="0"/>
              </a:endParaRPr>
            </a:p>
          </p:txBody>
        </p:sp>
        <p:pic>
          <p:nvPicPr>
            <p:cNvPr id="6" name="Imagen 5">
              <a:extLst>
                <a:ext uri="{FF2B5EF4-FFF2-40B4-BE49-F238E27FC236}">
                  <a16:creationId xmlns:a16="http://schemas.microsoft.com/office/drawing/2014/main" id="{781D3831-98DD-E81C-E837-330C40EA6785}"/>
                </a:ext>
              </a:extLst>
            </p:cNvPr>
            <p:cNvPicPr>
              <a:picLocks noChangeAspect="1"/>
            </p:cNvPicPr>
            <p:nvPr/>
          </p:nvPicPr>
          <p:blipFill>
            <a:blip r:embed="rId2"/>
            <a:stretch>
              <a:fillRect/>
            </a:stretch>
          </p:blipFill>
          <p:spPr>
            <a:xfrm>
              <a:off x="502317" y="867160"/>
              <a:ext cx="723627" cy="704088"/>
            </a:xfrm>
            <a:prstGeom prst="rect">
              <a:avLst/>
            </a:prstGeom>
          </p:spPr>
        </p:pic>
      </p:grpSp>
      <p:sp>
        <p:nvSpPr>
          <p:cNvPr id="14" name="Elipse 13">
            <a:extLst>
              <a:ext uri="{FF2B5EF4-FFF2-40B4-BE49-F238E27FC236}">
                <a16:creationId xmlns:a16="http://schemas.microsoft.com/office/drawing/2014/main" id="{081BA212-48FE-4E1F-9045-23D282DB9448}"/>
              </a:ext>
            </a:extLst>
          </p:cNvPr>
          <p:cNvSpPr/>
          <p:nvPr/>
        </p:nvSpPr>
        <p:spPr>
          <a:xfrm>
            <a:off x="10684847" y="3040966"/>
            <a:ext cx="286677" cy="263745"/>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15" name="Elipse 14">
            <a:extLst>
              <a:ext uri="{FF2B5EF4-FFF2-40B4-BE49-F238E27FC236}">
                <a16:creationId xmlns:a16="http://schemas.microsoft.com/office/drawing/2014/main" id="{11FBD531-E98A-4BE2-B880-5093A57563CD}"/>
              </a:ext>
            </a:extLst>
          </p:cNvPr>
          <p:cNvSpPr/>
          <p:nvPr/>
        </p:nvSpPr>
        <p:spPr>
          <a:xfrm>
            <a:off x="6268328" y="4000695"/>
            <a:ext cx="179053" cy="197260"/>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17" name="Elipse 16">
            <a:extLst>
              <a:ext uri="{FF2B5EF4-FFF2-40B4-BE49-F238E27FC236}">
                <a16:creationId xmlns:a16="http://schemas.microsoft.com/office/drawing/2014/main" id="{61DE55DC-3299-4765-8F58-D1C3159F1C44}"/>
              </a:ext>
            </a:extLst>
          </p:cNvPr>
          <p:cNvSpPr/>
          <p:nvPr/>
        </p:nvSpPr>
        <p:spPr>
          <a:xfrm>
            <a:off x="10684847" y="3970070"/>
            <a:ext cx="286677" cy="263745"/>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18" name="Elipse 17">
            <a:extLst>
              <a:ext uri="{FF2B5EF4-FFF2-40B4-BE49-F238E27FC236}">
                <a16:creationId xmlns:a16="http://schemas.microsoft.com/office/drawing/2014/main" id="{4020A582-410A-4554-A237-1409B563EC4E}"/>
              </a:ext>
            </a:extLst>
          </p:cNvPr>
          <p:cNvSpPr/>
          <p:nvPr/>
        </p:nvSpPr>
        <p:spPr>
          <a:xfrm>
            <a:off x="6303600" y="5022185"/>
            <a:ext cx="186026" cy="197260"/>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20" name="Elipse 19">
            <a:extLst>
              <a:ext uri="{FF2B5EF4-FFF2-40B4-BE49-F238E27FC236}">
                <a16:creationId xmlns:a16="http://schemas.microsoft.com/office/drawing/2014/main" id="{E5C794F0-E241-4551-957E-5F1ABDF14E36}"/>
              </a:ext>
            </a:extLst>
          </p:cNvPr>
          <p:cNvSpPr/>
          <p:nvPr/>
        </p:nvSpPr>
        <p:spPr>
          <a:xfrm>
            <a:off x="10664642" y="4962078"/>
            <a:ext cx="286677" cy="263745"/>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21" name="CuadroTexto 20">
            <a:extLst>
              <a:ext uri="{FF2B5EF4-FFF2-40B4-BE49-F238E27FC236}">
                <a16:creationId xmlns:a16="http://schemas.microsoft.com/office/drawing/2014/main" id="{52F3AE57-4963-47F1-B1E4-C5AD7BC04E34}"/>
              </a:ext>
            </a:extLst>
          </p:cNvPr>
          <p:cNvSpPr txBox="1"/>
          <p:nvPr/>
        </p:nvSpPr>
        <p:spPr>
          <a:xfrm>
            <a:off x="409841" y="5871209"/>
            <a:ext cx="7886994" cy="5602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168910" marR="2602865" indent="-91440" algn="just" defTabSz="1223963">
              <a:lnSpc>
                <a:spcPct val="101000"/>
              </a:lnSpc>
              <a:spcBef>
                <a:spcPts val="350"/>
              </a:spcBef>
              <a:buNone/>
              <a:tabLst>
                <a:tab pos="4216400" algn="l"/>
              </a:tabLst>
            </a:pPr>
            <a:r>
              <a:rPr lang="es-ES" sz="800" b="1" dirty="0">
                <a:solidFill>
                  <a:schemeClr val="accent6">
                    <a:lumMod val="75000"/>
                  </a:schemeClr>
                </a:solidFill>
                <a:effectLst/>
                <a:latin typeface="+mj-lt"/>
                <a:ea typeface="Calibri" panose="020F0502020204030204" pitchFamily="34" charset="0"/>
                <a:cs typeface="Calibri" panose="020F0502020204030204" pitchFamily="34" charset="0"/>
              </a:rPr>
              <a:t>VERDE. NORMAL – EFECTIVO</a:t>
            </a:r>
            <a:r>
              <a:rPr lang="es-ES" sz="800" dirty="0">
                <a:effectLst/>
                <a:latin typeface="+mj-lt"/>
                <a:ea typeface="Calibri" panose="020F0502020204030204" pitchFamily="34" charset="0"/>
                <a:cs typeface="Calibri" panose="020F0502020204030204" pitchFamily="34" charset="0"/>
              </a:rPr>
              <a:t>. Ejecución igual o superior a lo programado, entre 85% a 100%</a:t>
            </a:r>
          </a:p>
          <a:p>
            <a:pPr marL="168910" marR="2602865" indent="-91440" algn="just">
              <a:lnSpc>
                <a:spcPct val="101000"/>
              </a:lnSpc>
              <a:spcBef>
                <a:spcPts val="350"/>
              </a:spcBef>
              <a:buNone/>
            </a:pPr>
            <a:r>
              <a:rPr lang="es-ES" sz="800" spc="-170" dirty="0">
                <a:solidFill>
                  <a:schemeClr val="accent4">
                    <a:lumMod val="75000"/>
                  </a:schemeClr>
                </a:solidFill>
                <a:effectLst/>
                <a:latin typeface="+mj-lt"/>
                <a:ea typeface="Calibri" panose="020F0502020204030204" pitchFamily="34" charset="0"/>
                <a:cs typeface="Calibri" panose="020F0502020204030204" pitchFamily="34" charset="0"/>
              </a:rPr>
              <a:t> </a:t>
            </a:r>
            <a:r>
              <a:rPr lang="es-ES" sz="800" b="1" dirty="0">
                <a:solidFill>
                  <a:schemeClr val="accent4">
                    <a:lumMod val="75000"/>
                  </a:schemeClr>
                </a:solidFill>
                <a:effectLst/>
                <a:latin typeface="+mj-lt"/>
                <a:ea typeface="Calibri" panose="020F0502020204030204" pitchFamily="34" charset="0"/>
                <a:cs typeface="Calibri" panose="020F0502020204030204" pitchFamily="34" charset="0"/>
              </a:rPr>
              <a:t>AMARILLO. MODERADO -CON RIESGO</a:t>
            </a:r>
            <a:r>
              <a:rPr lang="es-ES" sz="800" dirty="0">
                <a:solidFill>
                  <a:schemeClr val="accent4">
                    <a:lumMod val="75000"/>
                  </a:schemeClr>
                </a:solidFill>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Ejecución menor a lo programado, entre 65% a 84%</a:t>
            </a:r>
            <a:r>
              <a:rPr lang="es-ES" sz="800" spc="5" dirty="0">
                <a:effectLst/>
                <a:latin typeface="+mj-lt"/>
                <a:ea typeface="Calibri" panose="020F0502020204030204" pitchFamily="34" charset="0"/>
                <a:cs typeface="Calibri" panose="020F0502020204030204" pitchFamily="34" charset="0"/>
              </a:rPr>
              <a:t> </a:t>
            </a:r>
          </a:p>
          <a:p>
            <a:pPr marL="168910" marR="2602865" indent="-91440" algn="just">
              <a:lnSpc>
                <a:spcPct val="101000"/>
              </a:lnSpc>
              <a:spcBef>
                <a:spcPts val="350"/>
              </a:spcBef>
              <a:buNone/>
            </a:pPr>
            <a:r>
              <a:rPr lang="es-ES" sz="800" b="1" dirty="0">
                <a:solidFill>
                  <a:srgbClr val="C00000"/>
                </a:solidFill>
                <a:effectLst/>
                <a:latin typeface="+mj-lt"/>
                <a:ea typeface="Calibri" panose="020F0502020204030204" pitchFamily="34" charset="0"/>
                <a:cs typeface="Calibri" panose="020F0502020204030204" pitchFamily="34" charset="0"/>
              </a:rPr>
              <a:t>ROJO.</a:t>
            </a:r>
            <a:r>
              <a:rPr lang="es-ES" sz="800" b="1" spc="-5" dirty="0">
                <a:solidFill>
                  <a:srgbClr val="C00000"/>
                </a:solidFill>
                <a:effectLst/>
                <a:latin typeface="+mj-lt"/>
                <a:ea typeface="Calibri" panose="020F0502020204030204" pitchFamily="34" charset="0"/>
                <a:cs typeface="Calibri" panose="020F0502020204030204" pitchFamily="34" charset="0"/>
              </a:rPr>
              <a:t> </a:t>
            </a:r>
            <a:r>
              <a:rPr lang="es-ES" sz="800" b="1" dirty="0">
                <a:solidFill>
                  <a:srgbClr val="C00000"/>
                </a:solidFill>
                <a:effectLst/>
                <a:latin typeface="+mj-lt"/>
                <a:ea typeface="Calibri" panose="020F0502020204030204" pitchFamily="34" charset="0"/>
                <a:cs typeface="Calibri" panose="020F0502020204030204" pitchFamily="34" charset="0"/>
              </a:rPr>
              <a:t>BAJO-</a:t>
            </a:r>
            <a:r>
              <a:rPr lang="es-ES" sz="800" b="1" spc="5" dirty="0">
                <a:solidFill>
                  <a:srgbClr val="C00000"/>
                </a:solidFill>
                <a:effectLst/>
                <a:latin typeface="+mj-lt"/>
                <a:ea typeface="Calibri" panose="020F0502020204030204" pitchFamily="34" charset="0"/>
                <a:cs typeface="Calibri" panose="020F0502020204030204" pitchFamily="34" charset="0"/>
              </a:rPr>
              <a:t> </a:t>
            </a:r>
            <a:r>
              <a:rPr lang="es-ES" sz="800" b="1" dirty="0">
                <a:solidFill>
                  <a:srgbClr val="C00000"/>
                </a:solidFill>
                <a:effectLst/>
                <a:latin typeface="+mj-lt"/>
                <a:ea typeface="Calibri" panose="020F0502020204030204" pitchFamily="34" charset="0"/>
                <a:cs typeface="Calibri" panose="020F0502020204030204" pitchFamily="34" charset="0"/>
              </a:rPr>
              <a:t>CRÍTICO</a:t>
            </a:r>
            <a:r>
              <a:rPr lang="es-ES" sz="800" dirty="0">
                <a:solidFill>
                  <a:srgbClr val="C00000"/>
                </a:solidFill>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Ejecución</a:t>
            </a:r>
            <a:r>
              <a:rPr lang="es-ES" sz="800" spc="-10"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inferior</a:t>
            </a:r>
            <a:r>
              <a:rPr lang="es-ES" sz="800" spc="-5"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al</a:t>
            </a:r>
            <a:r>
              <a:rPr lang="es-ES" sz="800" spc="5"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64% de</a:t>
            </a:r>
            <a:r>
              <a:rPr lang="es-ES" sz="800" spc="-10"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lo</a:t>
            </a:r>
            <a:r>
              <a:rPr lang="es-ES" sz="800" spc="-5" dirty="0">
                <a:effectLst/>
                <a:latin typeface="+mj-lt"/>
                <a:ea typeface="Calibri" panose="020F0502020204030204" pitchFamily="34" charset="0"/>
                <a:cs typeface="Calibri" panose="020F0502020204030204" pitchFamily="34" charset="0"/>
              </a:rPr>
              <a:t> </a:t>
            </a:r>
            <a:r>
              <a:rPr lang="es-ES" sz="800" dirty="0">
                <a:effectLst/>
                <a:latin typeface="+mj-lt"/>
                <a:ea typeface="Calibri" panose="020F0502020204030204" pitchFamily="34" charset="0"/>
                <a:cs typeface="Calibri" panose="020F0502020204030204" pitchFamily="34" charset="0"/>
              </a:rPr>
              <a:t>programado</a:t>
            </a:r>
            <a:endParaRPr lang="es-CO" sz="800" dirty="0">
              <a:effectLst/>
              <a:latin typeface="+mj-lt"/>
              <a:ea typeface="Calibri" panose="020F0502020204030204" pitchFamily="34" charset="0"/>
              <a:cs typeface="Calibri" panose="020F0502020204030204" pitchFamily="34" charset="0"/>
            </a:endParaRPr>
          </a:p>
        </p:txBody>
      </p:sp>
      <p:sp>
        <p:nvSpPr>
          <p:cNvPr id="5" name="Elipse 4">
            <a:extLst>
              <a:ext uri="{FF2B5EF4-FFF2-40B4-BE49-F238E27FC236}">
                <a16:creationId xmlns:a16="http://schemas.microsoft.com/office/drawing/2014/main" id="{50C38ED8-8E24-34C2-A89E-A30C8A69B0AE}"/>
              </a:ext>
            </a:extLst>
          </p:cNvPr>
          <p:cNvSpPr/>
          <p:nvPr/>
        </p:nvSpPr>
        <p:spPr>
          <a:xfrm>
            <a:off x="6251842" y="3074310"/>
            <a:ext cx="186026" cy="197260"/>
          </a:xfrm>
          <a:prstGeom prst="ellipse">
            <a:avLst/>
          </a:prstGeom>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cxnSp>
        <p:nvCxnSpPr>
          <p:cNvPr id="19" name="Conector recto 18">
            <a:extLst>
              <a:ext uri="{FF2B5EF4-FFF2-40B4-BE49-F238E27FC236}">
                <a16:creationId xmlns:a16="http://schemas.microsoft.com/office/drawing/2014/main" id="{DE9F74EB-F795-4376-A2D9-771BBB831925}"/>
              </a:ext>
            </a:extLst>
          </p:cNvPr>
          <p:cNvCxnSpPr>
            <a:cxnSpLocks/>
          </p:cNvCxnSpPr>
          <p:nvPr/>
        </p:nvCxnSpPr>
        <p:spPr>
          <a:xfrm>
            <a:off x="6638965" y="1766932"/>
            <a:ext cx="0" cy="3858959"/>
          </a:xfrm>
          <a:prstGeom prst="line">
            <a:avLst/>
          </a:prstGeom>
          <a:ln w="41275">
            <a:solidFill>
              <a:schemeClr val="accent5">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 name="Conector recto 1">
            <a:extLst>
              <a:ext uri="{FF2B5EF4-FFF2-40B4-BE49-F238E27FC236}">
                <a16:creationId xmlns:a16="http://schemas.microsoft.com/office/drawing/2014/main" id="{5150F972-8E13-D8A0-C5FF-A793C5E51348}"/>
              </a:ext>
            </a:extLst>
          </p:cNvPr>
          <p:cNvCxnSpPr/>
          <p:nvPr/>
        </p:nvCxnSpPr>
        <p:spPr>
          <a:xfrm>
            <a:off x="0" y="656640"/>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2" name="CuadroTexto 15">
            <a:extLst>
              <a:ext uri="{FF2B5EF4-FFF2-40B4-BE49-F238E27FC236}">
                <a16:creationId xmlns:a16="http://schemas.microsoft.com/office/drawing/2014/main" id="{D302CCF2-43DE-AB9D-49EF-6E3F75C9E28F}"/>
              </a:ext>
            </a:extLst>
          </p:cNvPr>
          <p:cNvSpPr txBox="1"/>
          <p:nvPr/>
        </p:nvSpPr>
        <p:spPr>
          <a:xfrm>
            <a:off x="1903687" y="184882"/>
            <a:ext cx="9450113" cy="400110"/>
          </a:xfrm>
          <a:prstGeom prst="rect">
            <a:avLst/>
          </a:prstGeom>
          <a:noFill/>
        </p:spPr>
        <p:txBody>
          <a:bodyPr wrap="square">
            <a:spAutoFit/>
          </a:bodyPr>
          <a:lstStyle/>
          <a:p>
            <a:pPr lvl="0" algn="ctr"/>
            <a:r>
              <a:rPr lang="es-ES" sz="2000" b="1" dirty="0">
                <a:latin typeface="+mj-lt"/>
                <a:ea typeface="Calibri" panose="020F0502020204030204" pitchFamily="34" charset="0"/>
                <a:cs typeface="Times New Roman" panose="02020603050405020304" pitchFamily="18" charset="0"/>
              </a:rPr>
              <a:t>R</a:t>
            </a:r>
            <a:r>
              <a:rPr lang="es-CO" sz="2000" b="1" dirty="0">
                <a:latin typeface="+mj-lt"/>
                <a:ea typeface="Calibri" panose="020F0502020204030204" pitchFamily="34" charset="0"/>
                <a:cs typeface="Times New Roman" panose="02020603050405020304" pitchFamily="18" charset="0"/>
              </a:rPr>
              <a:t>ESULTADOS INDICADORES PLAN ESTRATÉGICO 2023-2026</a:t>
            </a:r>
          </a:p>
        </p:txBody>
      </p:sp>
    </p:spTree>
    <p:extLst>
      <p:ext uri="{BB962C8B-B14F-4D97-AF65-F5344CB8AC3E}">
        <p14:creationId xmlns:p14="http://schemas.microsoft.com/office/powerpoint/2010/main" val="3564226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B49349A8-3C74-941B-54DA-860FA6C342CD}"/>
              </a:ext>
            </a:extLst>
          </p:cNvPr>
          <p:cNvSpPr>
            <a:spLocks noGrp="1"/>
          </p:cNvSpPr>
          <p:nvPr>
            <p:ph type="sldNum" sz="quarter" idx="12"/>
          </p:nvPr>
        </p:nvSpPr>
        <p:spPr/>
        <p:txBody>
          <a:bodyPr/>
          <a:lstStyle/>
          <a:p>
            <a:fld id="{C74CBB0B-5D0C-43FE-9043-22172208F6F8}" type="slidenum">
              <a:rPr lang="es-CO" smtClean="0"/>
              <a:pPr/>
              <a:t>29</a:t>
            </a:fld>
            <a:endParaRPr lang="es-CO" dirty="0"/>
          </a:p>
        </p:txBody>
      </p:sp>
      <p:sp>
        <p:nvSpPr>
          <p:cNvPr id="6" name="CuadroTexto 5">
            <a:extLst>
              <a:ext uri="{FF2B5EF4-FFF2-40B4-BE49-F238E27FC236}">
                <a16:creationId xmlns:a16="http://schemas.microsoft.com/office/drawing/2014/main" id="{B3E2F5BB-1C18-53A7-16CE-B3E12D5D00D9}"/>
              </a:ext>
            </a:extLst>
          </p:cNvPr>
          <p:cNvSpPr txBox="1"/>
          <p:nvPr/>
        </p:nvSpPr>
        <p:spPr>
          <a:xfrm>
            <a:off x="2429774" y="3175084"/>
            <a:ext cx="7552426" cy="507831"/>
          </a:xfrm>
          <a:prstGeom prst="rect">
            <a:avLst/>
          </a:prstGeom>
          <a:noFill/>
        </p:spPr>
        <p:txBody>
          <a:bodyPr wrap="square">
            <a:spAutoFit/>
          </a:bodyPr>
          <a:lstStyle/>
          <a:p>
            <a:pPr marL="12065" marR="5080" lvl="1" algn="ctr">
              <a:lnSpc>
                <a:spcPct val="90000"/>
              </a:lnSpc>
              <a:spcBef>
                <a:spcPct val="0"/>
              </a:spcBef>
              <a:defRPr/>
            </a:pPr>
            <a:r>
              <a:rPr lang="es-ES" sz="3000" dirty="0">
                <a:solidFill>
                  <a:prstClr val="black"/>
                </a:solidFill>
                <a:latin typeface="+mj-lt"/>
                <a:ea typeface="Verdana" panose="020B0604030504040204" pitchFamily="34" charset="0"/>
                <a:cs typeface="Arial" panose="020B0604020202020204" pitchFamily="34" charset="0"/>
              </a:rPr>
              <a:t>LOGROS Y RETOS  ART</a:t>
            </a:r>
          </a:p>
        </p:txBody>
      </p:sp>
    </p:spTree>
    <p:extLst>
      <p:ext uri="{BB962C8B-B14F-4D97-AF65-F5344CB8AC3E}">
        <p14:creationId xmlns:p14="http://schemas.microsoft.com/office/powerpoint/2010/main" val="3345068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A94DE8A-157B-49B0-924A-01AD3A82AFB2}"/>
              </a:ext>
            </a:extLst>
          </p:cNvPr>
          <p:cNvSpPr txBox="1"/>
          <p:nvPr/>
        </p:nvSpPr>
        <p:spPr>
          <a:xfrm>
            <a:off x="1883665" y="3133534"/>
            <a:ext cx="8615754" cy="507831"/>
          </a:xfrm>
          <a:prstGeom prst="rect">
            <a:avLst/>
          </a:prstGeom>
          <a:noFill/>
        </p:spPr>
        <p:txBody>
          <a:bodyPr wrap="square">
            <a:spAutoFit/>
          </a:bodyPr>
          <a:lstStyle/>
          <a:p>
            <a:pPr marL="12065" marR="5080" lvl="1" algn="ctr">
              <a:lnSpc>
                <a:spcPct val="90000"/>
              </a:lnSpc>
              <a:spcBef>
                <a:spcPct val="0"/>
              </a:spcBef>
              <a:defRPr/>
            </a:pPr>
            <a:r>
              <a:rPr lang="es-CO" sz="3000" dirty="0">
                <a:solidFill>
                  <a:prstClr val="black"/>
                </a:solidFill>
                <a:latin typeface="+mj-lt"/>
                <a:ea typeface="Verdana" panose="020B0604030504040204" pitchFamily="34" charset="0"/>
                <a:cs typeface="Arial" panose="020B0604020202020204" pitchFamily="34" charset="0"/>
              </a:rPr>
              <a:t>CONTEXTO Y ANTECEDENTES</a:t>
            </a:r>
          </a:p>
        </p:txBody>
      </p:sp>
    </p:spTree>
    <p:extLst>
      <p:ext uri="{BB962C8B-B14F-4D97-AF65-F5344CB8AC3E}">
        <p14:creationId xmlns:p14="http://schemas.microsoft.com/office/powerpoint/2010/main" val="3144578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DB28F-7F7C-C2B9-28F2-97FEB405C35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B6EFD50-8636-6681-F8F4-C15268DE729A}"/>
              </a:ext>
            </a:extLst>
          </p:cNvPr>
          <p:cNvSpPr txBox="1"/>
          <p:nvPr/>
        </p:nvSpPr>
        <p:spPr>
          <a:xfrm>
            <a:off x="196644" y="108568"/>
            <a:ext cx="11818375" cy="450317"/>
          </a:xfrm>
          <a:prstGeom prst="rect">
            <a:avLst/>
          </a:prstGeom>
          <a:solidFill>
            <a:schemeClr val="accent4"/>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mj-lt"/>
                <a:ea typeface="Verdana" panose="020B0604030504040204" pitchFamily="34" charset="0"/>
                <a:cs typeface="+mn-cs"/>
              </a:rPr>
              <a:t>LOGROS</a:t>
            </a:r>
          </a:p>
        </p:txBody>
      </p:sp>
      <p:sp>
        <p:nvSpPr>
          <p:cNvPr id="4" name="CuadroTexto 3">
            <a:extLst>
              <a:ext uri="{FF2B5EF4-FFF2-40B4-BE49-F238E27FC236}">
                <a16:creationId xmlns:a16="http://schemas.microsoft.com/office/drawing/2014/main" id="{06978685-50A6-E861-69F5-55C90D043E8B}"/>
              </a:ext>
            </a:extLst>
          </p:cNvPr>
          <p:cNvSpPr txBox="1"/>
          <p:nvPr/>
        </p:nvSpPr>
        <p:spPr>
          <a:xfrm>
            <a:off x="2979974" y="810479"/>
            <a:ext cx="6982691" cy="830997"/>
          </a:xfrm>
          <a:prstGeom prst="rect">
            <a:avLst/>
          </a:prstGeom>
          <a:solidFill>
            <a:schemeClr val="bg2"/>
          </a:solidFill>
        </p:spPr>
        <p:txBody>
          <a:bodyPr wrap="square" rtlCol="0">
            <a:spAutoFit/>
          </a:bodyPr>
          <a:lstStyle/>
          <a:p>
            <a:pPr lvl="0" algn="just">
              <a:defRPr/>
            </a:pPr>
            <a:r>
              <a:rPr lang="es-CO" sz="1600" dirty="0">
                <a:solidFill>
                  <a:prstClr val="black"/>
                </a:solidFill>
                <a:latin typeface="Helvetica (Cuerpo)"/>
                <a:cs typeface="Aldhabi" panose="01000000000000000000" pitchFamily="2" charset="-78"/>
              </a:rPr>
              <a:t>La incidencia de la pobreza multidimensional disminuyó del </a:t>
            </a:r>
            <a:r>
              <a:rPr lang="es-CO" sz="1600" b="1" dirty="0">
                <a:solidFill>
                  <a:prstClr val="black"/>
                </a:solidFill>
                <a:latin typeface="Helvetica (Cuerpo)"/>
                <a:cs typeface="Aldhabi" panose="01000000000000000000" pitchFamily="2" charset="-78"/>
              </a:rPr>
              <a:t>39,8%</a:t>
            </a:r>
            <a:r>
              <a:rPr lang="es-CO" sz="1600" dirty="0">
                <a:solidFill>
                  <a:prstClr val="black"/>
                </a:solidFill>
                <a:latin typeface="Helvetica (Cuerpo)"/>
                <a:cs typeface="Aldhabi" panose="01000000000000000000" pitchFamily="2" charset="-78"/>
              </a:rPr>
              <a:t> en </a:t>
            </a:r>
            <a:r>
              <a:rPr lang="es-CO" sz="1600" b="1" dirty="0">
                <a:solidFill>
                  <a:prstClr val="black"/>
                </a:solidFill>
                <a:latin typeface="Helvetica (Cuerpo)"/>
                <a:cs typeface="Aldhabi" panose="01000000000000000000" pitchFamily="2" charset="-78"/>
              </a:rPr>
              <a:t>2018</a:t>
            </a:r>
            <a:r>
              <a:rPr lang="es-CO" sz="1600" dirty="0">
                <a:solidFill>
                  <a:prstClr val="black"/>
                </a:solidFill>
                <a:latin typeface="Helvetica (Cuerpo)"/>
                <a:cs typeface="Aldhabi" panose="01000000000000000000" pitchFamily="2" charset="-78"/>
              </a:rPr>
              <a:t> al </a:t>
            </a:r>
            <a:r>
              <a:rPr lang="es-CO" sz="1600" b="1" dirty="0">
                <a:solidFill>
                  <a:prstClr val="black"/>
                </a:solidFill>
                <a:latin typeface="Helvetica (Cuerpo)"/>
                <a:cs typeface="Aldhabi" panose="01000000000000000000" pitchFamily="2" charset="-78"/>
              </a:rPr>
              <a:t>24,4%</a:t>
            </a:r>
            <a:r>
              <a:rPr lang="es-CO" sz="1600" dirty="0">
                <a:solidFill>
                  <a:prstClr val="black"/>
                </a:solidFill>
                <a:latin typeface="Helvetica (Cuerpo)"/>
                <a:cs typeface="Aldhabi" panose="01000000000000000000" pitchFamily="2" charset="-78"/>
              </a:rPr>
              <a:t> en </a:t>
            </a:r>
            <a:r>
              <a:rPr lang="es-CO" sz="1600" b="1" dirty="0">
                <a:solidFill>
                  <a:prstClr val="black"/>
                </a:solidFill>
                <a:latin typeface="Helvetica (Cuerpo)"/>
                <a:cs typeface="Aldhabi" panose="01000000000000000000" pitchFamily="2" charset="-78"/>
              </a:rPr>
              <a:t>2024</a:t>
            </a:r>
            <a:r>
              <a:rPr lang="es-CO" sz="1600" dirty="0">
                <a:solidFill>
                  <a:prstClr val="black"/>
                </a:solidFill>
                <a:latin typeface="Helvetica (Cuerpo)"/>
                <a:cs typeface="Aldhabi" panose="01000000000000000000" pitchFamily="2" charset="-78"/>
              </a:rPr>
              <a:t>. La brecha respecto al promedio nacional, en este periodo disminuyó en </a:t>
            </a:r>
            <a:r>
              <a:rPr lang="es-CO" sz="1600" b="1" dirty="0">
                <a:solidFill>
                  <a:prstClr val="black"/>
                </a:solidFill>
                <a:latin typeface="Helvetica (Cuerpo)"/>
                <a:cs typeface="Aldhabi" panose="01000000000000000000" pitchFamily="2" charset="-78"/>
              </a:rPr>
              <a:t>7.8</a:t>
            </a:r>
            <a:r>
              <a:rPr lang="es-CO" sz="1600" dirty="0">
                <a:solidFill>
                  <a:prstClr val="black"/>
                </a:solidFill>
                <a:latin typeface="Helvetica (Cuerpo)"/>
                <a:cs typeface="Aldhabi" panose="01000000000000000000" pitchFamily="2" charset="-78"/>
              </a:rPr>
              <a:t> puntos, al pasar de </a:t>
            </a:r>
            <a:r>
              <a:rPr lang="es-CO" sz="1600" b="1" dirty="0">
                <a:solidFill>
                  <a:prstClr val="black"/>
                </a:solidFill>
                <a:latin typeface="Helvetica (Cuerpo)"/>
                <a:cs typeface="Aldhabi" panose="01000000000000000000" pitchFamily="2" charset="-78"/>
              </a:rPr>
              <a:t>20,7</a:t>
            </a:r>
            <a:r>
              <a:rPr lang="es-CO" sz="1600" dirty="0">
                <a:solidFill>
                  <a:prstClr val="black"/>
                </a:solidFill>
                <a:latin typeface="Helvetica (Cuerpo)"/>
                <a:cs typeface="Aldhabi" panose="01000000000000000000" pitchFamily="2" charset="-78"/>
              </a:rPr>
              <a:t> en </a:t>
            </a:r>
            <a:r>
              <a:rPr lang="es-CO" sz="1600" b="1" dirty="0">
                <a:solidFill>
                  <a:prstClr val="black"/>
                </a:solidFill>
                <a:latin typeface="Helvetica (Cuerpo)"/>
                <a:cs typeface="Aldhabi" panose="01000000000000000000" pitchFamily="2" charset="-78"/>
              </a:rPr>
              <a:t>2018</a:t>
            </a:r>
            <a:r>
              <a:rPr lang="es-CO" sz="1600" dirty="0">
                <a:solidFill>
                  <a:prstClr val="black"/>
                </a:solidFill>
                <a:latin typeface="Helvetica (Cuerpo)"/>
                <a:cs typeface="Aldhabi" panose="01000000000000000000" pitchFamily="2" charset="-78"/>
              </a:rPr>
              <a:t> a </a:t>
            </a:r>
            <a:r>
              <a:rPr lang="es-CO" sz="1600" b="1" dirty="0">
                <a:solidFill>
                  <a:prstClr val="black"/>
                </a:solidFill>
                <a:latin typeface="Helvetica (Cuerpo)"/>
                <a:cs typeface="Aldhabi" panose="01000000000000000000" pitchFamily="2" charset="-78"/>
              </a:rPr>
              <a:t>12,9</a:t>
            </a:r>
            <a:r>
              <a:rPr lang="es-CO" sz="1600" dirty="0">
                <a:solidFill>
                  <a:prstClr val="black"/>
                </a:solidFill>
                <a:latin typeface="Helvetica (Cuerpo)"/>
                <a:cs typeface="Aldhabi" panose="01000000000000000000" pitchFamily="2" charset="-78"/>
              </a:rPr>
              <a:t> en </a:t>
            </a:r>
            <a:r>
              <a:rPr lang="es-CO" sz="1600" b="1" dirty="0">
                <a:solidFill>
                  <a:prstClr val="black"/>
                </a:solidFill>
                <a:latin typeface="Helvetica (Cuerpo)"/>
                <a:cs typeface="Aldhabi" panose="01000000000000000000" pitchFamily="2" charset="-78"/>
              </a:rPr>
              <a:t>2024.</a:t>
            </a:r>
            <a:endParaRPr lang="es-CO" sz="1600" dirty="0">
              <a:solidFill>
                <a:prstClr val="black"/>
              </a:solidFill>
              <a:latin typeface="Helvetica (Cuerpo)"/>
              <a:cs typeface="Aldhabi" panose="01000000000000000000" pitchFamily="2" charset="-78"/>
            </a:endParaRPr>
          </a:p>
        </p:txBody>
      </p:sp>
      <p:sp>
        <p:nvSpPr>
          <p:cNvPr id="17" name="Elipse 16">
            <a:extLst>
              <a:ext uri="{FF2B5EF4-FFF2-40B4-BE49-F238E27FC236}">
                <a16:creationId xmlns:a16="http://schemas.microsoft.com/office/drawing/2014/main" id="{87E425F3-ED16-0D9B-DAC1-965B9D13642A}"/>
              </a:ext>
            </a:extLst>
          </p:cNvPr>
          <p:cNvSpPr/>
          <p:nvPr/>
        </p:nvSpPr>
        <p:spPr>
          <a:xfrm>
            <a:off x="932688" y="2626361"/>
            <a:ext cx="1938770" cy="1826134"/>
          </a:xfrm>
          <a:prstGeom prst="ellipse">
            <a:avLst/>
          </a:prstGeom>
          <a:blipFill>
            <a:blip r:embed="rId3">
              <a:extLst>
                <a:ext uri="{28A0092B-C50C-407E-A947-70E740481C1C}">
                  <a14:useLocalDpi xmlns:a14="http://schemas.microsoft.com/office/drawing/2010/main" val="0"/>
                </a:ext>
              </a:extLst>
            </a:blip>
            <a:srcRect/>
            <a:stretch>
              <a:fillRect l="-45000" r="-4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sp>
        <p:nvSpPr>
          <p:cNvPr id="18" name="Elipse 17">
            <a:extLst>
              <a:ext uri="{FF2B5EF4-FFF2-40B4-BE49-F238E27FC236}">
                <a16:creationId xmlns:a16="http://schemas.microsoft.com/office/drawing/2014/main" id="{079E3E0A-77B4-CE9F-DE46-1FB7B8B507CC}"/>
              </a:ext>
            </a:extLst>
          </p:cNvPr>
          <p:cNvSpPr/>
          <p:nvPr/>
        </p:nvSpPr>
        <p:spPr>
          <a:xfrm>
            <a:off x="520978" y="4452495"/>
            <a:ext cx="1837577" cy="1803373"/>
          </a:xfrm>
          <a:prstGeom prst="ellipse">
            <a:avLst/>
          </a:prstGeom>
          <a:blipFill>
            <a:blip r:embed="rId4">
              <a:extLst>
                <a:ext uri="{28A0092B-C50C-407E-A947-70E740481C1C}">
                  <a14:useLocalDpi xmlns:a14="http://schemas.microsoft.com/office/drawing/2010/main" val="0"/>
                </a:ext>
              </a:extLst>
            </a:blip>
            <a:srcRect/>
            <a:stretch>
              <a:fillRect l="-25000" r="-25000"/>
            </a:stretch>
          </a:blipFill>
          <a:ln w="28575"/>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sp>
        <p:nvSpPr>
          <p:cNvPr id="19" name="Elipse 18">
            <a:extLst>
              <a:ext uri="{FF2B5EF4-FFF2-40B4-BE49-F238E27FC236}">
                <a16:creationId xmlns:a16="http://schemas.microsoft.com/office/drawing/2014/main" id="{458CCF66-A202-FD58-1CE3-A8F9086BFF0B}"/>
              </a:ext>
            </a:extLst>
          </p:cNvPr>
          <p:cNvSpPr/>
          <p:nvPr/>
        </p:nvSpPr>
        <p:spPr>
          <a:xfrm>
            <a:off x="520979" y="998376"/>
            <a:ext cx="1837576" cy="1726535"/>
          </a:xfrm>
          <a:prstGeom prst="ellipse">
            <a:avLst/>
          </a:prstGeom>
          <a:blipFill>
            <a:blip r:embed="rId5">
              <a:extLst>
                <a:ext uri="{28A0092B-C50C-407E-A947-70E740481C1C}">
                  <a14:useLocalDpi xmlns:a14="http://schemas.microsoft.com/office/drawing/2010/main" val="0"/>
                </a:ext>
              </a:extLst>
            </a:blip>
            <a:srcRect/>
            <a:stretch>
              <a:fillRect l="-31000" r="-3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sp>
        <p:nvSpPr>
          <p:cNvPr id="7" name="CuadroTexto 1">
            <a:extLst>
              <a:ext uri="{FF2B5EF4-FFF2-40B4-BE49-F238E27FC236}">
                <a16:creationId xmlns:a16="http://schemas.microsoft.com/office/drawing/2014/main" id="{D2345AE9-67B0-3908-CB77-146762F51597}"/>
              </a:ext>
            </a:extLst>
          </p:cNvPr>
          <p:cNvSpPr txBox="1"/>
          <p:nvPr/>
        </p:nvSpPr>
        <p:spPr>
          <a:xfrm>
            <a:off x="3456432" y="3161821"/>
            <a:ext cx="7150607" cy="1569660"/>
          </a:xfrm>
          <a:prstGeom prst="rect">
            <a:avLst/>
          </a:prstGeom>
          <a:solidFill>
            <a:schemeClr val="bg2"/>
          </a:solidFill>
        </p:spPr>
        <p:txBody>
          <a:bodyPr wrap="square" rtlCol="0">
            <a:spAutoFit/>
          </a:bodyPr>
          <a:lstStyle>
            <a:defPPr>
              <a:defRPr lang="es-CO"/>
            </a:defPPr>
            <a:lvl1pPr marL="285750" marR="0" lvl="0" indent="-285750" algn="just" fontAlgn="auto">
              <a:lnSpc>
                <a:spcPct val="100000"/>
              </a:lnSpc>
              <a:spcBef>
                <a:spcPts val="0"/>
              </a:spcBef>
              <a:spcAft>
                <a:spcPts val="0"/>
              </a:spcAft>
              <a:buClrTx/>
              <a:buSzTx/>
              <a:buFont typeface="Wingdings" panose="05000000000000000000" pitchFamily="2" charset="2"/>
              <a:buChar char="ü"/>
              <a:tabLst/>
              <a:defRPr kumimoji="0" sz="1600" b="0" i="0" u="none" strike="noStrike" cap="none" spc="0" normalizeH="0" baseline="0">
                <a:ln>
                  <a:noFill/>
                </a:ln>
                <a:solidFill>
                  <a:prstClr val="black"/>
                </a:solidFill>
                <a:effectLst/>
                <a:uLnTx/>
                <a:uFillTx/>
                <a:latin typeface="Helvetica (Cuerpo)"/>
                <a:cs typeface="Aldhabi" panose="01000000000000000000" pitchFamily="2" charset="-78"/>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s-ES" dirty="0"/>
              <a:t>Los municipios PDET han aumentado su puntaje promedio en la </a:t>
            </a:r>
            <a:r>
              <a:rPr lang="es-CO" dirty="0"/>
              <a:t>Medición de desempeño municipal – MDM, </a:t>
            </a:r>
            <a:r>
              <a:rPr lang="es-ES" dirty="0"/>
              <a:t>pasando de </a:t>
            </a:r>
            <a:r>
              <a:rPr lang="es-ES" b="1" dirty="0"/>
              <a:t>45,3 </a:t>
            </a:r>
            <a:r>
              <a:rPr lang="es-ES" dirty="0"/>
              <a:t>en </a:t>
            </a:r>
            <a:r>
              <a:rPr lang="es-ES" b="1" dirty="0"/>
              <a:t>2018</a:t>
            </a:r>
            <a:r>
              <a:rPr lang="es-ES" dirty="0"/>
              <a:t> a </a:t>
            </a:r>
            <a:r>
              <a:rPr lang="es-ES" b="1" dirty="0"/>
              <a:t>49,6</a:t>
            </a:r>
            <a:r>
              <a:rPr lang="es-ES" dirty="0"/>
              <a:t> en </a:t>
            </a:r>
            <a:r>
              <a:rPr lang="es-ES" b="1" dirty="0"/>
              <a:t>2024</a:t>
            </a:r>
            <a:r>
              <a:rPr lang="es-ES" dirty="0"/>
              <a:t>, lo que demuestra que han mejorado sus capacidades de gestión, uso de recursos y resultados en bienestar de la población, incentivando la inversión orientada a resultados dirigida al fortalecimiento de capacidades y al cierre de brechas territoriales.</a:t>
            </a:r>
          </a:p>
        </p:txBody>
      </p:sp>
      <p:pic>
        <p:nvPicPr>
          <p:cNvPr id="2" name="Gráfico 1" descr="Marca de insignia1 con relleno sólido">
            <a:extLst>
              <a:ext uri="{FF2B5EF4-FFF2-40B4-BE49-F238E27FC236}">
                <a16:creationId xmlns:a16="http://schemas.microsoft.com/office/drawing/2014/main" id="{EDD42575-DDDE-66A2-9189-E4699F44116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027618" y="1423157"/>
            <a:ext cx="487077" cy="450318"/>
          </a:xfrm>
          <a:prstGeom prst="rect">
            <a:avLst/>
          </a:prstGeom>
        </p:spPr>
      </p:pic>
      <p:pic>
        <p:nvPicPr>
          <p:cNvPr id="8" name="Gráfico 7" descr="Marca de insignia1 con relleno sólido">
            <a:extLst>
              <a:ext uri="{FF2B5EF4-FFF2-40B4-BE49-F238E27FC236}">
                <a16:creationId xmlns:a16="http://schemas.microsoft.com/office/drawing/2014/main" id="{5F2F7568-3A3F-22BD-7728-42E79FF8C43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423565" y="5466158"/>
            <a:ext cx="487077" cy="450318"/>
          </a:xfrm>
          <a:prstGeom prst="rect">
            <a:avLst/>
          </a:prstGeom>
        </p:spPr>
      </p:pic>
      <p:sp>
        <p:nvSpPr>
          <p:cNvPr id="12" name="CuadroTexto 11">
            <a:extLst>
              <a:ext uri="{FF2B5EF4-FFF2-40B4-BE49-F238E27FC236}">
                <a16:creationId xmlns:a16="http://schemas.microsoft.com/office/drawing/2014/main" id="{2FEAF440-0E00-2B5C-101F-EF915766C66D}"/>
              </a:ext>
            </a:extLst>
          </p:cNvPr>
          <p:cNvSpPr txBox="1"/>
          <p:nvPr/>
        </p:nvSpPr>
        <p:spPr>
          <a:xfrm>
            <a:off x="2713298" y="5266941"/>
            <a:ext cx="6581855" cy="830997"/>
          </a:xfrm>
          <a:prstGeom prst="rect">
            <a:avLst/>
          </a:prstGeom>
          <a:solidFill>
            <a:schemeClr val="accent6">
              <a:lumMod val="20000"/>
              <a:lumOff val="80000"/>
            </a:schemeClr>
          </a:solidFill>
        </p:spPr>
        <p:txBody>
          <a:bodyPr wrap="square" rtlCol="0">
            <a:spAutoFit/>
          </a:bodyPr>
          <a:lstStyle/>
          <a:p>
            <a:r>
              <a:rPr lang="es-ES" sz="1600" dirty="0"/>
              <a:t>En el actual periodo de Gobierno la Medición de Desempeño Municipal para los municipios PDET pasó en promedio de </a:t>
            </a:r>
            <a:r>
              <a:rPr lang="es-ES" sz="1600" b="1" dirty="0">
                <a:solidFill>
                  <a:prstClr val="black"/>
                </a:solidFill>
                <a:latin typeface="Helvetica (Cuerpo)"/>
                <a:cs typeface="Aldhabi" panose="01000000000000000000" pitchFamily="2" charset="-78"/>
              </a:rPr>
              <a:t>49,4</a:t>
            </a:r>
            <a:r>
              <a:rPr lang="es-ES" sz="1600" dirty="0"/>
              <a:t> puntos en </a:t>
            </a:r>
            <a:r>
              <a:rPr lang="es-ES" sz="1600" b="1" dirty="0">
                <a:solidFill>
                  <a:prstClr val="black"/>
                </a:solidFill>
                <a:latin typeface="Helvetica (Cuerpo)"/>
                <a:cs typeface="Aldhabi" panose="01000000000000000000" pitchFamily="2" charset="-78"/>
              </a:rPr>
              <a:t>2022</a:t>
            </a:r>
            <a:r>
              <a:rPr lang="es-ES" sz="1600" dirty="0"/>
              <a:t> a </a:t>
            </a:r>
            <a:r>
              <a:rPr lang="es-ES" sz="1600" b="1" dirty="0">
                <a:solidFill>
                  <a:prstClr val="black"/>
                </a:solidFill>
                <a:latin typeface="Helvetica (Cuerpo)"/>
                <a:cs typeface="Aldhabi" panose="01000000000000000000" pitchFamily="2" charset="-78"/>
              </a:rPr>
              <a:t>49,6</a:t>
            </a:r>
            <a:r>
              <a:rPr lang="es-ES" sz="1600" dirty="0"/>
              <a:t> en </a:t>
            </a:r>
            <a:r>
              <a:rPr lang="es-ES" sz="1600" b="1" dirty="0">
                <a:solidFill>
                  <a:prstClr val="black"/>
                </a:solidFill>
                <a:latin typeface="Helvetica (Cuerpo)"/>
                <a:cs typeface="Aldhabi" panose="01000000000000000000" pitchFamily="2" charset="-78"/>
              </a:rPr>
              <a:t>2024</a:t>
            </a:r>
            <a:r>
              <a:rPr lang="es-ES" sz="1600" dirty="0"/>
              <a:t>, correspondiente a un nivel medio de desempeño. </a:t>
            </a:r>
            <a:endParaRPr lang="es-CO" sz="1600" dirty="0"/>
          </a:p>
        </p:txBody>
      </p:sp>
      <p:pic>
        <p:nvPicPr>
          <p:cNvPr id="14" name="Gráfico 13" descr="Marca de insignia1 con relleno sólido">
            <a:extLst>
              <a:ext uri="{FF2B5EF4-FFF2-40B4-BE49-F238E27FC236}">
                <a16:creationId xmlns:a16="http://schemas.microsoft.com/office/drawing/2014/main" id="{1DE0D1CF-AAA8-C348-1D4A-BAD2B54EB03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607039" y="3721492"/>
            <a:ext cx="487077" cy="450318"/>
          </a:xfrm>
          <a:prstGeom prst="rect">
            <a:avLst/>
          </a:prstGeom>
        </p:spPr>
      </p:pic>
      <p:sp>
        <p:nvSpPr>
          <p:cNvPr id="5" name="CuadroTexto 4">
            <a:extLst>
              <a:ext uri="{FF2B5EF4-FFF2-40B4-BE49-F238E27FC236}">
                <a16:creationId xmlns:a16="http://schemas.microsoft.com/office/drawing/2014/main" id="{A34C3186-4A47-5A3F-EEE3-C61520C59848}"/>
              </a:ext>
            </a:extLst>
          </p:cNvPr>
          <p:cNvSpPr txBox="1"/>
          <p:nvPr/>
        </p:nvSpPr>
        <p:spPr>
          <a:xfrm>
            <a:off x="4111425" y="1993436"/>
            <a:ext cx="6982691" cy="830997"/>
          </a:xfrm>
          <a:prstGeom prst="rect">
            <a:avLst/>
          </a:prstGeom>
          <a:solidFill>
            <a:schemeClr val="accent6">
              <a:lumMod val="20000"/>
              <a:lumOff val="80000"/>
            </a:schemeClr>
          </a:solidFill>
        </p:spPr>
        <p:txBody>
          <a:bodyPr wrap="square" rtlCol="0">
            <a:spAutoFit/>
          </a:bodyPr>
          <a:lstStyle/>
          <a:p>
            <a:pPr algn="just">
              <a:defRPr/>
            </a:pPr>
            <a:r>
              <a:rPr lang="es-ES" sz="1600" dirty="0"/>
              <a:t>En el actual periodo de Gobierno la incidencia de la pobreza multidimensional ha bajado de </a:t>
            </a:r>
            <a:r>
              <a:rPr lang="es-ES" sz="1600" b="1" dirty="0">
                <a:solidFill>
                  <a:prstClr val="black"/>
                </a:solidFill>
                <a:latin typeface="Helvetica (Cuerpo)"/>
                <a:cs typeface="Aldhabi" panose="01000000000000000000" pitchFamily="2" charset="-78"/>
              </a:rPr>
              <a:t>27,5%</a:t>
            </a:r>
            <a:r>
              <a:rPr lang="es-ES" sz="1600" dirty="0"/>
              <a:t> en </a:t>
            </a:r>
            <a:r>
              <a:rPr lang="es-ES" sz="1600" b="1" dirty="0">
                <a:solidFill>
                  <a:prstClr val="black"/>
                </a:solidFill>
                <a:latin typeface="Helvetica (Cuerpo)"/>
                <a:cs typeface="Aldhabi" panose="01000000000000000000" pitchFamily="2" charset="-78"/>
              </a:rPr>
              <a:t>2022</a:t>
            </a:r>
            <a:r>
              <a:rPr lang="es-ES" sz="1600" dirty="0"/>
              <a:t> a </a:t>
            </a:r>
            <a:r>
              <a:rPr lang="es-ES" sz="1600" b="1" dirty="0">
                <a:solidFill>
                  <a:prstClr val="black"/>
                </a:solidFill>
                <a:latin typeface="Helvetica (Cuerpo)"/>
                <a:cs typeface="Aldhabi" panose="01000000000000000000" pitchFamily="2" charset="-78"/>
              </a:rPr>
              <a:t>24,4%</a:t>
            </a:r>
            <a:r>
              <a:rPr lang="es-ES" sz="1600" dirty="0"/>
              <a:t> en </a:t>
            </a:r>
            <a:r>
              <a:rPr lang="es-ES" sz="1600" b="1" dirty="0">
                <a:solidFill>
                  <a:prstClr val="black"/>
                </a:solidFill>
                <a:latin typeface="Helvetica (Cuerpo)"/>
                <a:cs typeface="Aldhabi" panose="01000000000000000000" pitchFamily="2" charset="-78"/>
              </a:rPr>
              <a:t>2024</a:t>
            </a:r>
            <a:r>
              <a:rPr lang="es-ES" sz="1600" dirty="0"/>
              <a:t>, lo cual corresponde a una disminución de </a:t>
            </a:r>
            <a:r>
              <a:rPr lang="es-ES" sz="1600" b="1" dirty="0">
                <a:solidFill>
                  <a:prstClr val="black"/>
                </a:solidFill>
                <a:latin typeface="Helvetica (Cuerpo)"/>
                <a:cs typeface="Aldhabi" panose="01000000000000000000" pitchFamily="2" charset="-78"/>
              </a:rPr>
              <a:t>3,1</a:t>
            </a:r>
            <a:r>
              <a:rPr lang="es-ES" sz="1600" dirty="0"/>
              <a:t> puntos porcentuales. </a:t>
            </a:r>
            <a:r>
              <a:rPr lang="es-CO" sz="1600" dirty="0">
                <a:solidFill>
                  <a:prstClr val="black"/>
                </a:solidFill>
                <a:latin typeface="Helvetica (Cuerpo)"/>
                <a:cs typeface="Aldhabi" panose="01000000000000000000" pitchFamily="2" charset="-78"/>
              </a:rPr>
              <a:t> </a:t>
            </a:r>
          </a:p>
        </p:txBody>
      </p:sp>
    </p:spTree>
    <p:extLst>
      <p:ext uri="{BB962C8B-B14F-4D97-AF65-F5344CB8AC3E}">
        <p14:creationId xmlns:p14="http://schemas.microsoft.com/office/powerpoint/2010/main" val="22313711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BEBB0-F7E4-3EC3-F21A-833B1D125D0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93DDB36-F244-A427-5C30-A7BF247879B1}"/>
              </a:ext>
            </a:extLst>
          </p:cNvPr>
          <p:cNvSpPr txBox="1"/>
          <p:nvPr/>
        </p:nvSpPr>
        <p:spPr>
          <a:xfrm>
            <a:off x="196644" y="108568"/>
            <a:ext cx="11818375" cy="450317"/>
          </a:xfrm>
          <a:prstGeom prst="rect">
            <a:avLst/>
          </a:prstGeom>
          <a:solidFill>
            <a:schemeClr val="accent4"/>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mj-lt"/>
                <a:ea typeface="Verdana" panose="020B0604030504040204" pitchFamily="34" charset="0"/>
                <a:cs typeface="+mn-cs"/>
              </a:rPr>
              <a:t>LOGROS</a:t>
            </a:r>
          </a:p>
        </p:txBody>
      </p:sp>
      <p:sp>
        <p:nvSpPr>
          <p:cNvPr id="5" name="CuadroTexto 4">
            <a:extLst>
              <a:ext uri="{FF2B5EF4-FFF2-40B4-BE49-F238E27FC236}">
                <a16:creationId xmlns:a16="http://schemas.microsoft.com/office/drawing/2014/main" id="{F9FB81AC-7E0F-8F33-394A-5AC5686F0140}"/>
              </a:ext>
            </a:extLst>
          </p:cNvPr>
          <p:cNvSpPr txBox="1"/>
          <p:nvPr/>
        </p:nvSpPr>
        <p:spPr>
          <a:xfrm>
            <a:off x="3230796" y="1253920"/>
            <a:ext cx="7354042" cy="1815882"/>
          </a:xfrm>
          <a:prstGeom prst="rect">
            <a:avLst/>
          </a:prstGeom>
          <a:solidFill>
            <a:schemeClr val="bg2"/>
          </a:solidFill>
        </p:spPr>
        <p:txBody>
          <a:bodyPr wrap="square" rtlCol="0">
            <a:spAutoFit/>
          </a:bodyPr>
          <a:lstStyle>
            <a:defPPr>
              <a:defRPr lang="es-CO"/>
            </a:defPPr>
            <a:lvl1pPr marL="285750" marR="0" lvl="0" indent="-285750" algn="just" fontAlgn="auto">
              <a:lnSpc>
                <a:spcPct val="100000"/>
              </a:lnSpc>
              <a:spcBef>
                <a:spcPts val="0"/>
              </a:spcBef>
              <a:spcAft>
                <a:spcPts val="0"/>
              </a:spcAft>
              <a:buClrTx/>
              <a:buSzTx/>
              <a:buFont typeface="Wingdings" panose="05000000000000000000" pitchFamily="2" charset="2"/>
              <a:buChar char="ü"/>
              <a:tabLst/>
              <a:defRPr kumimoji="0" sz="1600" b="0" i="0" u="none" strike="noStrike" cap="none" spc="0" normalizeH="0" baseline="0">
                <a:ln>
                  <a:noFill/>
                </a:ln>
                <a:solidFill>
                  <a:prstClr val="black"/>
                </a:solidFill>
                <a:effectLst/>
                <a:uLnTx/>
                <a:uFillTx/>
                <a:latin typeface="Helvetica (Cuerpo)"/>
                <a:cs typeface="Aldhabi" panose="01000000000000000000" pitchFamily="2" charset="-78"/>
              </a:defRPr>
            </a:lvl1pPr>
          </a:lstStyle>
          <a:p>
            <a:pPr marL="0" indent="0">
              <a:buNone/>
            </a:pPr>
            <a:r>
              <a:rPr lang="es-ES" dirty="0"/>
              <a:t>Fortalecida la participación étnica y comunitaria: conformadas </a:t>
            </a:r>
            <a:r>
              <a:rPr lang="es-ES" b="1" dirty="0"/>
              <a:t>170 mesas comunitarias </a:t>
            </a:r>
            <a:r>
              <a:rPr lang="es-ES" dirty="0"/>
              <a:t>con la participación de cerca de </a:t>
            </a:r>
            <a:r>
              <a:rPr lang="es-ES" b="1" dirty="0"/>
              <a:t>4.500</a:t>
            </a:r>
            <a:r>
              <a:rPr lang="es-ES" dirty="0"/>
              <a:t> líderes y lideresas como voceros(as) de los grupos motor y de las organizaciones más representativas de cada municipio. </a:t>
            </a:r>
          </a:p>
          <a:p>
            <a:pPr marL="0" indent="0">
              <a:buNone/>
            </a:pPr>
            <a:r>
              <a:rPr lang="es-ES" dirty="0"/>
              <a:t>Consolidados </a:t>
            </a:r>
            <a:r>
              <a:rPr lang="es-ES" b="1" dirty="0"/>
              <a:t>15 Mecanismos Especiales de Consulta (MEC) </a:t>
            </a:r>
            <a:r>
              <a:rPr lang="es-ES" dirty="0"/>
              <a:t>con la participación de </a:t>
            </a:r>
            <a:r>
              <a:rPr lang="es-CO" b="1" dirty="0"/>
              <a:t>490</a:t>
            </a:r>
            <a:r>
              <a:rPr lang="es-CO" dirty="0"/>
              <a:t> </a:t>
            </a:r>
            <a:r>
              <a:rPr lang="es-ES" dirty="0"/>
              <a:t>autoridades afro e indígenas en las diferentes subregiones PDET, excepto la del Sur de Bolívar, en proceso de conformación.</a:t>
            </a:r>
            <a:endParaRPr lang="es-CO" dirty="0"/>
          </a:p>
        </p:txBody>
      </p:sp>
      <p:sp>
        <p:nvSpPr>
          <p:cNvPr id="17" name="Elipse 16">
            <a:extLst>
              <a:ext uri="{FF2B5EF4-FFF2-40B4-BE49-F238E27FC236}">
                <a16:creationId xmlns:a16="http://schemas.microsoft.com/office/drawing/2014/main" id="{4A275DA8-1443-1DDC-A73B-2AD7938AD937}"/>
              </a:ext>
            </a:extLst>
          </p:cNvPr>
          <p:cNvSpPr/>
          <p:nvPr/>
        </p:nvSpPr>
        <p:spPr>
          <a:xfrm>
            <a:off x="1116350" y="2734217"/>
            <a:ext cx="1814968" cy="1814749"/>
          </a:xfrm>
          <a:prstGeom prst="ellipse">
            <a:avLst/>
          </a:prstGeom>
          <a:blipFill>
            <a:blip r:embed="rId3">
              <a:extLst>
                <a:ext uri="{28A0092B-C50C-407E-A947-70E740481C1C}">
                  <a14:useLocalDpi xmlns:a14="http://schemas.microsoft.com/office/drawing/2010/main" val="0"/>
                </a:ext>
              </a:extLst>
            </a:blip>
            <a:srcRect/>
            <a:stretch>
              <a:fillRect l="-45000" r="-4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sp>
        <p:nvSpPr>
          <p:cNvPr id="18" name="Elipse 17">
            <a:extLst>
              <a:ext uri="{FF2B5EF4-FFF2-40B4-BE49-F238E27FC236}">
                <a16:creationId xmlns:a16="http://schemas.microsoft.com/office/drawing/2014/main" id="{7E38B23F-A303-C206-4EA3-4A9FAC8EFBCB}"/>
              </a:ext>
            </a:extLst>
          </p:cNvPr>
          <p:cNvSpPr/>
          <p:nvPr/>
        </p:nvSpPr>
        <p:spPr>
          <a:xfrm>
            <a:off x="418442" y="4290236"/>
            <a:ext cx="2114446" cy="2062103"/>
          </a:xfrm>
          <a:prstGeom prst="ellipse">
            <a:avLst/>
          </a:prstGeom>
          <a:blipFill>
            <a:blip r:embed="rId4">
              <a:extLst>
                <a:ext uri="{28A0092B-C50C-407E-A947-70E740481C1C}">
                  <a14:useLocalDpi xmlns:a14="http://schemas.microsoft.com/office/drawing/2010/main" val="0"/>
                </a:ext>
              </a:extLst>
            </a:blip>
            <a:srcRect/>
            <a:stretch>
              <a:fillRect l="-25000" r="-25000"/>
            </a:stretch>
          </a:blipFill>
          <a:ln w="28575"/>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sp>
        <p:nvSpPr>
          <p:cNvPr id="19" name="Elipse 18">
            <a:extLst>
              <a:ext uri="{FF2B5EF4-FFF2-40B4-BE49-F238E27FC236}">
                <a16:creationId xmlns:a16="http://schemas.microsoft.com/office/drawing/2014/main" id="{C243C689-197D-7B31-E643-3F4BB8087CA0}"/>
              </a:ext>
            </a:extLst>
          </p:cNvPr>
          <p:cNvSpPr/>
          <p:nvPr/>
        </p:nvSpPr>
        <p:spPr>
          <a:xfrm>
            <a:off x="621487" y="1031428"/>
            <a:ext cx="1911401" cy="1814748"/>
          </a:xfrm>
          <a:prstGeom prst="ellipse">
            <a:avLst/>
          </a:prstGeom>
          <a:blipFill>
            <a:blip r:embed="rId5">
              <a:extLst>
                <a:ext uri="{28A0092B-C50C-407E-A947-70E740481C1C}">
                  <a14:useLocalDpi xmlns:a14="http://schemas.microsoft.com/office/drawing/2010/main" val="0"/>
                </a:ext>
              </a:extLst>
            </a:blip>
            <a:srcRect/>
            <a:stretch>
              <a:fillRect l="-31000" r="-3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pic>
        <p:nvPicPr>
          <p:cNvPr id="2" name="Gráfico 1" descr="Marca de insignia1 con relleno sólido">
            <a:extLst>
              <a:ext uri="{FF2B5EF4-FFF2-40B4-BE49-F238E27FC236}">
                <a16:creationId xmlns:a16="http://schemas.microsoft.com/office/drawing/2014/main" id="{A38D0339-438D-0A08-C3A0-84899106028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640777" y="1888050"/>
            <a:ext cx="487077" cy="450318"/>
          </a:xfrm>
          <a:prstGeom prst="rect">
            <a:avLst/>
          </a:prstGeom>
        </p:spPr>
      </p:pic>
      <p:pic>
        <p:nvPicPr>
          <p:cNvPr id="8" name="Gráfico 7" descr="Marca de insignia1 con relleno sólido">
            <a:extLst>
              <a:ext uri="{FF2B5EF4-FFF2-40B4-BE49-F238E27FC236}">
                <a16:creationId xmlns:a16="http://schemas.microsoft.com/office/drawing/2014/main" id="{B7D67B07-F3F1-F18F-D1E5-DC1CBB35FEB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274796" y="4568169"/>
            <a:ext cx="487077" cy="450318"/>
          </a:xfrm>
          <a:prstGeom prst="rect">
            <a:avLst/>
          </a:prstGeom>
        </p:spPr>
      </p:pic>
      <p:sp>
        <p:nvSpPr>
          <p:cNvPr id="13" name="CuadroTexto 12">
            <a:extLst>
              <a:ext uri="{FF2B5EF4-FFF2-40B4-BE49-F238E27FC236}">
                <a16:creationId xmlns:a16="http://schemas.microsoft.com/office/drawing/2014/main" id="{C14C08C5-110B-94F7-E3A6-18BC5BC598D2}"/>
              </a:ext>
            </a:extLst>
          </p:cNvPr>
          <p:cNvSpPr txBox="1"/>
          <p:nvPr/>
        </p:nvSpPr>
        <p:spPr>
          <a:xfrm>
            <a:off x="3539668" y="3788199"/>
            <a:ext cx="7535982" cy="2308324"/>
          </a:xfrm>
          <a:prstGeom prst="rect">
            <a:avLst/>
          </a:prstGeom>
          <a:solidFill>
            <a:schemeClr val="accent6">
              <a:lumMod val="20000"/>
              <a:lumOff val="80000"/>
            </a:schemeClr>
          </a:solidFill>
        </p:spPr>
        <p:txBody>
          <a:bodyPr wrap="square" rtlCol="0">
            <a:spAutoFit/>
          </a:bodyPr>
          <a:lstStyle/>
          <a:p>
            <a:pPr algn="just"/>
            <a:r>
              <a:rPr lang="es-ES" sz="1600" dirty="0"/>
              <a:t>En el actual periodo de Gobierno se transitó de la figura de "Grupos Motor", integrados por líderes o lideresas provenientes de los núcleos veredales por cada uno de los 8 pilares en que se agruparon las iniciativas y algunos sectores poblacionales, a las Mesas Comunitarias; y se pasó de la simple formalidad de los </a:t>
            </a:r>
            <a:r>
              <a:rPr lang="es-ES" sz="1600" b="1" dirty="0">
                <a:solidFill>
                  <a:prstClr val="black"/>
                </a:solidFill>
                <a:latin typeface="Helvetica (Cuerpo)"/>
                <a:cs typeface="Aldhabi" panose="01000000000000000000" pitchFamily="2" charset="-78"/>
              </a:rPr>
              <a:t>MEC</a:t>
            </a:r>
            <a:r>
              <a:rPr lang="es-ES" sz="1600" dirty="0"/>
              <a:t> a su funcionamiento, operatividad y fortalecimiento a través de sus sesiones ordinarias. </a:t>
            </a:r>
          </a:p>
          <a:p>
            <a:pPr algn="just"/>
            <a:r>
              <a:rPr lang="es-ES" sz="1600" dirty="0"/>
              <a:t>Concertados, estructurados, contratada la ejecución de más de </a:t>
            </a:r>
            <a:r>
              <a:rPr lang="es-ES" sz="1600" b="1" dirty="0">
                <a:solidFill>
                  <a:prstClr val="black"/>
                </a:solidFill>
                <a:latin typeface="Helvetica (Cuerpo)"/>
                <a:cs typeface="Aldhabi" panose="01000000000000000000" pitchFamily="2" charset="-78"/>
              </a:rPr>
              <a:t>100 proyectos </a:t>
            </a:r>
            <a:r>
              <a:rPr lang="es-ES" sz="1600" dirty="0"/>
              <a:t>con los MEC y las Mesas Comunitarias, por un valor superior a los </a:t>
            </a:r>
            <a:r>
              <a:rPr lang="es-ES" sz="1600" b="1" dirty="0">
                <a:solidFill>
                  <a:prstClr val="black"/>
                </a:solidFill>
                <a:latin typeface="Helvetica (Cuerpo)"/>
                <a:cs typeface="Aldhabi" panose="01000000000000000000" pitchFamily="2" charset="-78"/>
              </a:rPr>
              <a:t>80.000</a:t>
            </a:r>
            <a:r>
              <a:rPr lang="es-ES" sz="1600" dirty="0"/>
              <a:t> millones de pesos.</a:t>
            </a:r>
            <a:endParaRPr lang="es-ES" sz="1600" dirty="0">
              <a:highlight>
                <a:srgbClr val="00FF00"/>
              </a:highlight>
            </a:endParaRPr>
          </a:p>
        </p:txBody>
      </p:sp>
    </p:spTree>
    <p:extLst>
      <p:ext uri="{BB962C8B-B14F-4D97-AF65-F5344CB8AC3E}">
        <p14:creationId xmlns:p14="http://schemas.microsoft.com/office/powerpoint/2010/main" val="669151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2D3D9-B61E-B284-977B-D599E108C08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BCFE116-9625-AA4C-9537-192C77132288}"/>
              </a:ext>
            </a:extLst>
          </p:cNvPr>
          <p:cNvSpPr txBox="1"/>
          <p:nvPr/>
        </p:nvSpPr>
        <p:spPr>
          <a:xfrm>
            <a:off x="196644" y="108568"/>
            <a:ext cx="11818375" cy="450317"/>
          </a:xfrm>
          <a:prstGeom prst="rect">
            <a:avLst/>
          </a:prstGeom>
          <a:solidFill>
            <a:schemeClr val="accent4"/>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mj-lt"/>
                <a:ea typeface="Verdana" panose="020B0604030504040204" pitchFamily="34" charset="0"/>
                <a:cs typeface="+mn-cs"/>
              </a:rPr>
              <a:t>LOGROS</a:t>
            </a:r>
          </a:p>
        </p:txBody>
      </p:sp>
      <p:grpSp>
        <p:nvGrpSpPr>
          <p:cNvPr id="7" name="Grupo 6">
            <a:extLst>
              <a:ext uri="{FF2B5EF4-FFF2-40B4-BE49-F238E27FC236}">
                <a16:creationId xmlns:a16="http://schemas.microsoft.com/office/drawing/2014/main" id="{D9261A68-C244-C522-EC1C-4C3A4F0FB341}"/>
              </a:ext>
            </a:extLst>
          </p:cNvPr>
          <p:cNvGrpSpPr/>
          <p:nvPr/>
        </p:nvGrpSpPr>
        <p:grpSpPr>
          <a:xfrm>
            <a:off x="8650224" y="694944"/>
            <a:ext cx="3107801" cy="5751576"/>
            <a:chOff x="196644" y="898580"/>
            <a:chExt cx="2632752" cy="5017896"/>
          </a:xfrm>
        </p:grpSpPr>
        <p:sp>
          <p:nvSpPr>
            <p:cNvPr id="17" name="Elipse 16">
              <a:extLst>
                <a:ext uri="{FF2B5EF4-FFF2-40B4-BE49-F238E27FC236}">
                  <a16:creationId xmlns:a16="http://schemas.microsoft.com/office/drawing/2014/main" id="{34D500AB-C976-5810-30E8-B790FECADB5D}"/>
                </a:ext>
              </a:extLst>
            </p:cNvPr>
            <p:cNvSpPr/>
            <p:nvPr/>
          </p:nvSpPr>
          <p:spPr>
            <a:xfrm>
              <a:off x="1257966" y="2573507"/>
              <a:ext cx="1571430" cy="1471164"/>
            </a:xfrm>
            <a:prstGeom prst="ellipse">
              <a:avLst/>
            </a:prstGeom>
            <a:blipFill>
              <a:blip r:embed="rId3">
                <a:extLst>
                  <a:ext uri="{28A0092B-C50C-407E-A947-70E740481C1C}">
                    <a14:useLocalDpi xmlns:a14="http://schemas.microsoft.com/office/drawing/2010/main" val="0"/>
                  </a:ext>
                </a:extLst>
              </a:blip>
              <a:srcRect/>
              <a:stretch>
                <a:fillRect l="-45000" r="-4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sp>
          <p:nvSpPr>
            <p:cNvPr id="18" name="Elipse 17">
              <a:extLst>
                <a:ext uri="{FF2B5EF4-FFF2-40B4-BE49-F238E27FC236}">
                  <a16:creationId xmlns:a16="http://schemas.microsoft.com/office/drawing/2014/main" id="{E0B39FE9-B1B1-13D8-DC2A-E0DC1FF154E7}"/>
                </a:ext>
              </a:extLst>
            </p:cNvPr>
            <p:cNvSpPr/>
            <p:nvPr/>
          </p:nvSpPr>
          <p:spPr>
            <a:xfrm>
              <a:off x="339178" y="4113103"/>
              <a:ext cx="1837577" cy="1803373"/>
            </a:xfrm>
            <a:prstGeom prst="ellipse">
              <a:avLst/>
            </a:prstGeom>
            <a:blipFill>
              <a:blip r:embed="rId4">
                <a:extLst>
                  <a:ext uri="{28A0092B-C50C-407E-A947-70E740481C1C}">
                    <a14:useLocalDpi xmlns:a14="http://schemas.microsoft.com/office/drawing/2010/main" val="0"/>
                  </a:ext>
                </a:extLst>
              </a:blip>
              <a:srcRect/>
              <a:stretch>
                <a:fillRect l="-25000" r="-25000"/>
              </a:stretch>
            </a:blipFill>
            <a:ln w="28575"/>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sp>
          <p:nvSpPr>
            <p:cNvPr id="19" name="Elipse 18">
              <a:extLst>
                <a:ext uri="{FF2B5EF4-FFF2-40B4-BE49-F238E27FC236}">
                  <a16:creationId xmlns:a16="http://schemas.microsoft.com/office/drawing/2014/main" id="{94BBF05B-685B-732C-1FAA-88D1E40EE0D9}"/>
                </a:ext>
              </a:extLst>
            </p:cNvPr>
            <p:cNvSpPr/>
            <p:nvPr/>
          </p:nvSpPr>
          <p:spPr>
            <a:xfrm>
              <a:off x="196644" y="898580"/>
              <a:ext cx="1708356" cy="1568396"/>
            </a:xfrm>
            <a:prstGeom prst="ellipse">
              <a:avLst/>
            </a:prstGeom>
            <a:blipFill>
              <a:blip r:embed="rId5">
                <a:extLst>
                  <a:ext uri="{28A0092B-C50C-407E-A947-70E740481C1C}">
                    <a14:useLocalDpi xmlns:a14="http://schemas.microsoft.com/office/drawing/2010/main" val="0"/>
                  </a:ext>
                </a:extLst>
              </a:blip>
              <a:srcRect/>
              <a:stretch>
                <a:fillRect l="-31000" r="-3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grpSp>
      <p:sp>
        <p:nvSpPr>
          <p:cNvPr id="6" name="CuadroTexto 5">
            <a:extLst>
              <a:ext uri="{FF2B5EF4-FFF2-40B4-BE49-F238E27FC236}">
                <a16:creationId xmlns:a16="http://schemas.microsoft.com/office/drawing/2014/main" id="{7D829027-1FD3-BF2E-7078-9935953ECB8E}"/>
              </a:ext>
            </a:extLst>
          </p:cNvPr>
          <p:cNvSpPr txBox="1"/>
          <p:nvPr/>
        </p:nvSpPr>
        <p:spPr>
          <a:xfrm>
            <a:off x="1931396" y="1188556"/>
            <a:ext cx="5989950" cy="830997"/>
          </a:xfrm>
          <a:prstGeom prst="rect">
            <a:avLst/>
          </a:prstGeom>
          <a:solidFill>
            <a:schemeClr val="bg2"/>
          </a:solidFill>
        </p:spPr>
        <p:txBody>
          <a:bodyPr wrap="square" rtlCol="0">
            <a:spAutoFit/>
          </a:bodyPr>
          <a:lstStyle>
            <a:defPPr>
              <a:defRPr lang="es-CO"/>
            </a:defPPr>
            <a:lvl1pPr marL="285750" marR="0" lvl="0" indent="-285750" algn="just" fontAlgn="auto">
              <a:lnSpc>
                <a:spcPct val="100000"/>
              </a:lnSpc>
              <a:spcBef>
                <a:spcPts val="0"/>
              </a:spcBef>
              <a:spcAft>
                <a:spcPts val="0"/>
              </a:spcAft>
              <a:buClrTx/>
              <a:buSzTx/>
              <a:buFont typeface="Wingdings" panose="05000000000000000000" pitchFamily="2" charset="2"/>
              <a:buChar char="ü"/>
              <a:tabLst/>
              <a:defRPr kumimoji="0" sz="1600" b="0" i="0" u="none" strike="noStrike" cap="none" spc="0" normalizeH="0" baseline="0">
                <a:ln>
                  <a:noFill/>
                </a:ln>
                <a:solidFill>
                  <a:prstClr val="black"/>
                </a:solidFill>
                <a:effectLst/>
                <a:uLnTx/>
                <a:uFillTx/>
                <a:latin typeface="Helvetica (Cuerpo)"/>
                <a:cs typeface="Aldhabi" panose="01000000000000000000" pitchFamily="2" charset="-78"/>
              </a:defRPr>
            </a:lvl1pPr>
          </a:lstStyle>
          <a:p>
            <a:pPr marL="0" indent="0">
              <a:buNone/>
            </a:pPr>
            <a:r>
              <a:rPr lang="es-CO" dirty="0"/>
              <a:t>Activadas </a:t>
            </a:r>
            <a:r>
              <a:rPr lang="es-ES" b="1" dirty="0"/>
              <a:t>20.984</a:t>
            </a:r>
            <a:r>
              <a:rPr lang="es-ES" dirty="0"/>
              <a:t> </a:t>
            </a:r>
            <a:r>
              <a:rPr lang="es-CO" dirty="0"/>
              <a:t>iniciativas comunitarias que equivalen al </a:t>
            </a:r>
            <a:r>
              <a:rPr lang="es-CO" b="1" dirty="0"/>
              <a:t>64%</a:t>
            </a:r>
            <a:r>
              <a:rPr lang="es-CO" dirty="0"/>
              <a:t> de las incluidas en los Planes de Acción para la Transformación Regional PATR.</a:t>
            </a:r>
          </a:p>
        </p:txBody>
      </p:sp>
      <p:pic>
        <p:nvPicPr>
          <p:cNvPr id="11" name="Gráfico 10" descr="Marca de insignia1 con relleno sólido">
            <a:extLst>
              <a:ext uri="{FF2B5EF4-FFF2-40B4-BE49-F238E27FC236}">
                <a16:creationId xmlns:a16="http://schemas.microsoft.com/office/drawing/2014/main" id="{794A413D-C1B6-4A52-F7E6-49D8843CF8E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729471" y="2922664"/>
            <a:ext cx="487077" cy="450318"/>
          </a:xfrm>
          <a:prstGeom prst="rect">
            <a:avLst/>
          </a:prstGeom>
        </p:spPr>
      </p:pic>
      <p:pic>
        <p:nvPicPr>
          <p:cNvPr id="12" name="Gráfico 11" descr="Marca de insignia1 con relleno sólido">
            <a:extLst>
              <a:ext uri="{FF2B5EF4-FFF2-40B4-BE49-F238E27FC236}">
                <a16:creationId xmlns:a16="http://schemas.microsoft.com/office/drawing/2014/main" id="{16E9346D-BE0C-2D16-16DC-C641DAE019D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326368" y="1384964"/>
            <a:ext cx="487077" cy="450318"/>
          </a:xfrm>
          <a:prstGeom prst="rect">
            <a:avLst/>
          </a:prstGeom>
        </p:spPr>
      </p:pic>
      <p:sp>
        <p:nvSpPr>
          <p:cNvPr id="8" name="CuadroTexto 7">
            <a:extLst>
              <a:ext uri="{FF2B5EF4-FFF2-40B4-BE49-F238E27FC236}">
                <a16:creationId xmlns:a16="http://schemas.microsoft.com/office/drawing/2014/main" id="{1CDDC805-DD09-A814-8932-3EF6485E0AF2}"/>
              </a:ext>
            </a:extLst>
          </p:cNvPr>
          <p:cNvSpPr txBox="1"/>
          <p:nvPr/>
        </p:nvSpPr>
        <p:spPr>
          <a:xfrm>
            <a:off x="746780" y="2424287"/>
            <a:ext cx="6982691" cy="1077218"/>
          </a:xfrm>
          <a:prstGeom prst="rect">
            <a:avLst/>
          </a:prstGeom>
          <a:solidFill>
            <a:schemeClr val="accent6">
              <a:lumMod val="20000"/>
              <a:lumOff val="80000"/>
            </a:schemeClr>
          </a:solidFill>
        </p:spPr>
        <p:txBody>
          <a:bodyPr wrap="square" rtlCol="0">
            <a:spAutoFit/>
          </a:bodyPr>
          <a:lstStyle/>
          <a:p>
            <a:pPr algn="just"/>
            <a:r>
              <a:rPr lang="es-ES" sz="1600" dirty="0"/>
              <a:t>En el periodo de gobierno actual, se activaron </a:t>
            </a:r>
            <a:r>
              <a:rPr lang="es-ES" sz="1600" b="1" dirty="0">
                <a:solidFill>
                  <a:prstClr val="black"/>
                </a:solidFill>
                <a:latin typeface="Helvetica (Cuerpo)"/>
                <a:cs typeface="Aldhabi" panose="01000000000000000000" pitchFamily="2" charset="-78"/>
              </a:rPr>
              <a:t>8.898</a:t>
            </a:r>
            <a:r>
              <a:rPr lang="es-ES" sz="1600" dirty="0"/>
              <a:t> iniciativas, lo que representa un incremento de </a:t>
            </a:r>
            <a:r>
              <a:rPr lang="es-ES" sz="1600" b="1" dirty="0">
                <a:solidFill>
                  <a:prstClr val="black"/>
                </a:solidFill>
                <a:latin typeface="Helvetica (Cuerpo)"/>
                <a:cs typeface="Aldhabi" panose="01000000000000000000" pitchFamily="2" charset="-78"/>
              </a:rPr>
              <a:t>26,8</a:t>
            </a:r>
            <a:r>
              <a:rPr lang="es-ES" sz="1600" dirty="0"/>
              <a:t> puntos porcentuales con respecto a lo recibido en agosto de 2022, al pasar de </a:t>
            </a:r>
            <a:r>
              <a:rPr lang="es-ES" sz="1600" b="1" dirty="0">
                <a:solidFill>
                  <a:prstClr val="black"/>
                </a:solidFill>
                <a:latin typeface="Helvetica (Cuerpo)"/>
                <a:cs typeface="Aldhabi" panose="01000000000000000000" pitchFamily="2" charset="-78"/>
              </a:rPr>
              <a:t>12.511</a:t>
            </a:r>
            <a:r>
              <a:rPr lang="es-ES" sz="1600" dirty="0"/>
              <a:t> iniciativas activadas (el 38%), a </a:t>
            </a:r>
            <a:r>
              <a:rPr lang="es-ES" sz="1600" b="1" dirty="0"/>
              <a:t>21.409 </a:t>
            </a:r>
            <a:r>
              <a:rPr lang="es-ES" sz="1600" dirty="0"/>
              <a:t>equivalentes al </a:t>
            </a:r>
            <a:r>
              <a:rPr lang="es-ES" sz="1600" b="1" dirty="0">
                <a:solidFill>
                  <a:prstClr val="black"/>
                </a:solidFill>
                <a:latin typeface="Helvetica (Cuerpo)"/>
                <a:cs typeface="Aldhabi" panose="01000000000000000000" pitchFamily="2" charset="-78"/>
              </a:rPr>
              <a:t>64,8%</a:t>
            </a:r>
            <a:r>
              <a:rPr lang="es-ES" sz="1600" dirty="0"/>
              <a:t>, con corte a 31 marzo de 2026. </a:t>
            </a:r>
            <a:endParaRPr lang="es-CO" sz="1600" dirty="0"/>
          </a:p>
        </p:txBody>
      </p:sp>
      <p:sp>
        <p:nvSpPr>
          <p:cNvPr id="15" name="CuadroTexto 14">
            <a:extLst>
              <a:ext uri="{FF2B5EF4-FFF2-40B4-BE49-F238E27FC236}">
                <a16:creationId xmlns:a16="http://schemas.microsoft.com/office/drawing/2014/main" id="{71BCE465-A073-07EA-DBCC-8F9F21E24242}"/>
              </a:ext>
            </a:extLst>
          </p:cNvPr>
          <p:cNvSpPr txBox="1"/>
          <p:nvPr/>
        </p:nvSpPr>
        <p:spPr>
          <a:xfrm>
            <a:off x="1480265" y="4314654"/>
            <a:ext cx="6982691" cy="1323439"/>
          </a:xfrm>
          <a:prstGeom prst="rect">
            <a:avLst/>
          </a:prstGeom>
          <a:solidFill>
            <a:schemeClr val="bg2"/>
          </a:solidFill>
        </p:spPr>
        <p:txBody>
          <a:bodyPr wrap="square" rtlCol="0">
            <a:spAutoFit/>
          </a:bodyPr>
          <a:lstStyle/>
          <a:p>
            <a:r>
              <a:rPr lang="es-ES" sz="1600" dirty="0"/>
              <a:t>Aprobados con recursos de las distintas fuentes de financiación </a:t>
            </a:r>
            <a:r>
              <a:rPr lang="es-ES" sz="1600" b="1" dirty="0"/>
              <a:t>16.365 </a:t>
            </a:r>
            <a:r>
              <a:rPr lang="es-ES" sz="1600" dirty="0"/>
              <a:t>proyectos por valor de </a:t>
            </a:r>
            <a:r>
              <a:rPr lang="es-ES" sz="1600" b="1" dirty="0"/>
              <a:t>47.675</a:t>
            </a:r>
            <a:r>
              <a:rPr lang="es-ES" sz="1600" dirty="0"/>
              <a:t> millones de pesos de </a:t>
            </a:r>
            <a:r>
              <a:rPr lang="es-ES" sz="1600" b="1" dirty="0"/>
              <a:t>2016</a:t>
            </a:r>
            <a:r>
              <a:rPr lang="es-ES" sz="1600" dirty="0"/>
              <a:t>, de los cuales </a:t>
            </a:r>
            <a:r>
              <a:rPr lang="es-ES" sz="1600" b="1" dirty="0"/>
              <a:t>6.021</a:t>
            </a:r>
            <a:r>
              <a:rPr lang="es-ES" sz="1600" dirty="0"/>
              <a:t> están terminados por valor de </a:t>
            </a:r>
            <a:r>
              <a:rPr lang="es-ES" sz="1600" b="1" dirty="0"/>
              <a:t>21.823</a:t>
            </a:r>
            <a:r>
              <a:rPr lang="es-ES" sz="1600" dirty="0"/>
              <a:t> millones de pesos, </a:t>
            </a:r>
            <a:r>
              <a:rPr lang="es-ES" sz="1600" b="1" dirty="0"/>
              <a:t>9.980</a:t>
            </a:r>
            <a:r>
              <a:rPr lang="es-ES" sz="1600" dirty="0"/>
              <a:t> proyectos se encuentran en ejecución por valor de </a:t>
            </a:r>
            <a:r>
              <a:rPr lang="es-ES" sz="1600" b="1" dirty="0"/>
              <a:t>23.210</a:t>
            </a:r>
            <a:r>
              <a:rPr lang="es-ES" sz="1600" dirty="0"/>
              <a:t> millones de pesos y por contratar </a:t>
            </a:r>
            <a:r>
              <a:rPr lang="es-ES" sz="1600" b="1" dirty="0"/>
              <a:t>364</a:t>
            </a:r>
            <a:r>
              <a:rPr lang="es-ES" sz="1600" dirty="0"/>
              <a:t> proyectos por valor de </a:t>
            </a:r>
            <a:r>
              <a:rPr lang="es-ES" sz="1600" b="1" dirty="0"/>
              <a:t>2.640</a:t>
            </a:r>
            <a:r>
              <a:rPr lang="es-ES" sz="1600" dirty="0"/>
              <a:t> millones de pesos </a:t>
            </a:r>
          </a:p>
        </p:txBody>
      </p:sp>
      <p:pic>
        <p:nvPicPr>
          <p:cNvPr id="20" name="Gráfico 19" descr="Marca de insignia1 con relleno sólido">
            <a:extLst>
              <a:ext uri="{FF2B5EF4-FFF2-40B4-BE49-F238E27FC236}">
                <a16:creationId xmlns:a16="http://schemas.microsoft.com/office/drawing/2014/main" id="{61B7F503-830E-61D7-2304-A775DF874BA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08334" y="5026674"/>
            <a:ext cx="487077" cy="450318"/>
          </a:xfrm>
          <a:prstGeom prst="rect">
            <a:avLst/>
          </a:prstGeom>
        </p:spPr>
      </p:pic>
    </p:spTree>
    <p:extLst>
      <p:ext uri="{BB962C8B-B14F-4D97-AF65-F5344CB8AC3E}">
        <p14:creationId xmlns:p14="http://schemas.microsoft.com/office/powerpoint/2010/main" val="26768474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D3E58-07B5-04E4-107B-71541124504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F8ACFFD-2C22-9102-A645-8B7A19562100}"/>
              </a:ext>
            </a:extLst>
          </p:cNvPr>
          <p:cNvSpPr txBox="1"/>
          <p:nvPr/>
        </p:nvSpPr>
        <p:spPr>
          <a:xfrm>
            <a:off x="196644" y="108568"/>
            <a:ext cx="11818375" cy="450317"/>
          </a:xfrm>
          <a:prstGeom prst="rect">
            <a:avLst/>
          </a:prstGeom>
          <a:solidFill>
            <a:schemeClr val="accent4"/>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mj-lt"/>
                <a:ea typeface="Verdana" panose="020B0604030504040204" pitchFamily="34" charset="0"/>
                <a:cs typeface="+mn-cs"/>
              </a:rPr>
              <a:t>LOGROS</a:t>
            </a:r>
          </a:p>
        </p:txBody>
      </p:sp>
      <p:sp>
        <p:nvSpPr>
          <p:cNvPr id="2" name="CuadroTexto 1">
            <a:extLst>
              <a:ext uri="{FF2B5EF4-FFF2-40B4-BE49-F238E27FC236}">
                <a16:creationId xmlns:a16="http://schemas.microsoft.com/office/drawing/2014/main" id="{AC255929-8442-1581-B275-7B218CCA34FC}"/>
              </a:ext>
            </a:extLst>
          </p:cNvPr>
          <p:cNvSpPr txBox="1"/>
          <p:nvPr/>
        </p:nvSpPr>
        <p:spPr>
          <a:xfrm>
            <a:off x="1033313" y="4183624"/>
            <a:ext cx="8115391" cy="1815882"/>
          </a:xfrm>
          <a:prstGeom prst="rect">
            <a:avLst/>
          </a:prstGeom>
          <a:solidFill>
            <a:schemeClr val="accent6">
              <a:lumMod val="20000"/>
              <a:lumOff val="80000"/>
            </a:schemeClr>
          </a:solidFill>
        </p:spPr>
        <p:txBody>
          <a:bodyPr wrap="square" rtlCol="0">
            <a:spAutoFit/>
          </a:bodyPr>
          <a:lstStyle>
            <a:defPPr>
              <a:defRPr lang="es-CO"/>
            </a:defPPr>
            <a:lvl1pPr marL="285750" marR="0" lvl="0" indent="-285750" algn="just" fontAlgn="auto">
              <a:lnSpc>
                <a:spcPct val="100000"/>
              </a:lnSpc>
              <a:spcBef>
                <a:spcPts val="0"/>
              </a:spcBef>
              <a:spcAft>
                <a:spcPts val="0"/>
              </a:spcAft>
              <a:buClrTx/>
              <a:buSzTx/>
              <a:buFont typeface="Wingdings" panose="05000000000000000000" pitchFamily="2" charset="2"/>
              <a:buChar char="ü"/>
              <a:tabLst/>
              <a:defRPr kumimoji="0" sz="1400" b="0" i="0" u="none" strike="noStrike" cap="none" spc="0" normalizeH="0" baseline="0">
                <a:ln>
                  <a:noFill/>
                </a:ln>
                <a:solidFill>
                  <a:prstClr val="black"/>
                </a:solidFill>
                <a:effectLst/>
                <a:uLnTx/>
                <a:uFillTx/>
                <a:latin typeface="Helvetica"/>
              </a:defRPr>
            </a:lvl1pPr>
          </a:lstStyle>
          <a:p>
            <a:pPr marL="0" indent="0">
              <a:buNone/>
            </a:pPr>
            <a:r>
              <a:rPr lang="es-ES" sz="1600" dirty="0"/>
              <a:t>En la fuente </a:t>
            </a:r>
            <a:r>
              <a:rPr lang="es-ES" sz="1600" b="1" dirty="0"/>
              <a:t>Regalías</a:t>
            </a:r>
            <a:r>
              <a:rPr lang="es-ES" sz="1600" dirty="0"/>
              <a:t> para la Paz, en lugar de una única bolsa nacional, en este Gobierno, se puso en funcionamiento </a:t>
            </a:r>
            <a:r>
              <a:rPr lang="es-ES" sz="1600" b="1" dirty="0"/>
              <a:t>16 bolsas </a:t>
            </a:r>
            <a:r>
              <a:rPr lang="es-ES" sz="1600" dirty="0"/>
              <a:t>subregionales, una por cada Subregión PDET, se adoptó una nueva metodología para la priorización de proyectos basada en criterios de equidad territorial y cierre de brechas territoriales, a través de convocatorias subregionales y se estableció como requisito la socialización con las comunidades para otorgar por la ART el certificado de concordancia entre un proyecto que se vaya a presentar al </a:t>
            </a:r>
            <a:r>
              <a:rPr lang="es-ES" sz="1600" b="1" dirty="0"/>
              <a:t>OCAD Paz </a:t>
            </a:r>
            <a:r>
              <a:rPr lang="es-ES" sz="1600" dirty="0"/>
              <a:t>y una o varias iniciativas comunitarias. </a:t>
            </a:r>
            <a:endParaRPr lang="es-ES" sz="1600" dirty="0">
              <a:latin typeface="Helvetica (Cuerpo)"/>
              <a:cs typeface="Aldhabi" panose="01000000000000000000" pitchFamily="2" charset="-78"/>
            </a:endParaRPr>
          </a:p>
        </p:txBody>
      </p:sp>
      <p:pic>
        <p:nvPicPr>
          <p:cNvPr id="4" name="Gráfico 3" descr="Marca de insignia1 con relleno sólido">
            <a:extLst>
              <a:ext uri="{FF2B5EF4-FFF2-40B4-BE49-F238E27FC236}">
                <a16:creationId xmlns:a16="http://schemas.microsoft.com/office/drawing/2014/main" id="{631B357D-C061-6211-3076-6347039FE7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1748" y="2032892"/>
            <a:ext cx="487077" cy="450318"/>
          </a:xfrm>
          <a:prstGeom prst="rect">
            <a:avLst/>
          </a:prstGeom>
        </p:spPr>
      </p:pic>
      <p:pic>
        <p:nvPicPr>
          <p:cNvPr id="5" name="Gráfico 4" descr="Marca de insignia1 con relleno sólido">
            <a:extLst>
              <a:ext uri="{FF2B5EF4-FFF2-40B4-BE49-F238E27FC236}">
                <a16:creationId xmlns:a16="http://schemas.microsoft.com/office/drawing/2014/main" id="{29E3BDAC-4A8B-3A45-B385-026AE74C329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9692" y="4741072"/>
            <a:ext cx="487077" cy="450318"/>
          </a:xfrm>
          <a:prstGeom prst="rect">
            <a:avLst/>
          </a:prstGeom>
        </p:spPr>
      </p:pic>
      <p:sp>
        <p:nvSpPr>
          <p:cNvPr id="11" name="CuadroTexto 10">
            <a:extLst>
              <a:ext uri="{FF2B5EF4-FFF2-40B4-BE49-F238E27FC236}">
                <a16:creationId xmlns:a16="http://schemas.microsoft.com/office/drawing/2014/main" id="{B450A7B2-8CDE-E8C5-B212-2ED08FACB7A1}"/>
              </a:ext>
            </a:extLst>
          </p:cNvPr>
          <p:cNvSpPr txBox="1"/>
          <p:nvPr/>
        </p:nvSpPr>
        <p:spPr>
          <a:xfrm>
            <a:off x="963669" y="973401"/>
            <a:ext cx="8032242" cy="2477601"/>
          </a:xfrm>
          <a:prstGeom prst="rect">
            <a:avLst/>
          </a:prstGeom>
          <a:solidFill>
            <a:schemeClr val="accent6">
              <a:lumMod val="20000"/>
              <a:lumOff val="80000"/>
            </a:schemeClr>
          </a:solidFill>
        </p:spPr>
        <p:txBody>
          <a:bodyPr wrap="square" rtlCol="0">
            <a:spAutoFit/>
          </a:bodyPr>
          <a:lstStyle/>
          <a:p>
            <a:pPr algn="just"/>
            <a:r>
              <a:rPr lang="es-ES" sz="1600" dirty="0"/>
              <a:t>En el actual periodo de Gobierno, con las distintas fuentes de financiación se han terminado </a:t>
            </a:r>
            <a:r>
              <a:rPr lang="es-ES" sz="1600" b="1" dirty="0"/>
              <a:t>1066 proyectos </a:t>
            </a:r>
            <a:r>
              <a:rPr lang="es-ES" sz="1600" dirty="0"/>
              <a:t>aprobados antes del 7 de agosto de 2022 por un valor de </a:t>
            </a:r>
            <a:r>
              <a:rPr lang="es-ES" sz="1600" b="1" dirty="0"/>
              <a:t>$5.77 </a:t>
            </a:r>
            <a:r>
              <a:rPr lang="es-ES" sz="1600" dirty="0"/>
              <a:t>billones, se están ejecutando </a:t>
            </a:r>
            <a:r>
              <a:rPr lang="es-ES" sz="1600" b="1" dirty="0"/>
              <a:t>3672 proyectos </a:t>
            </a:r>
            <a:r>
              <a:rPr lang="es-ES" sz="1600" dirty="0"/>
              <a:t>aprobados antes del 7 de agosto de 2022 por valor de </a:t>
            </a:r>
            <a:r>
              <a:rPr lang="es-ES" sz="1600" b="1" dirty="0"/>
              <a:t>$10.64 </a:t>
            </a:r>
            <a:r>
              <a:rPr lang="es-ES" sz="1600" dirty="0"/>
              <a:t>billones y se han aprobado </a:t>
            </a:r>
            <a:r>
              <a:rPr lang="es-ES" sz="1600" b="1" dirty="0"/>
              <a:t>7801</a:t>
            </a:r>
            <a:r>
              <a:rPr lang="es-ES" sz="1600" dirty="0"/>
              <a:t> nuevos proyectos por valor de </a:t>
            </a:r>
            <a:r>
              <a:rPr lang="es-ES" sz="1600" b="1" dirty="0"/>
              <a:t>$ 23.61 </a:t>
            </a:r>
            <a:r>
              <a:rPr lang="es-ES" sz="1600" dirty="0"/>
              <a:t>billones, que equivale al </a:t>
            </a:r>
            <a:r>
              <a:rPr lang="es-ES" sz="1600" b="1" dirty="0"/>
              <a:t>49,53%</a:t>
            </a:r>
            <a:r>
              <a:rPr lang="es-ES" sz="1600" dirty="0"/>
              <a:t> del total acumulado desde 2017 (Todos los valores están dados a precios constantes de 2016). </a:t>
            </a:r>
          </a:p>
          <a:p>
            <a:pPr algn="just"/>
            <a:endParaRPr lang="es-ES" sz="1400" i="1" dirty="0"/>
          </a:p>
          <a:p>
            <a:pPr algn="just"/>
            <a:r>
              <a:rPr lang="es-ES" sz="1500" dirty="0"/>
              <a:t>Esto quiere decir que faltando aún el reporte de inversiones del periodo abril-diciembre de 2026, casi la mitad de las inversiones que se han hecho desde 2017 para la implementación de los PDET se ha realizado en lo que va corrido del periodo del actual gobierno.</a:t>
            </a:r>
            <a:endParaRPr lang="es-CO" sz="1500" dirty="0"/>
          </a:p>
        </p:txBody>
      </p:sp>
      <p:sp>
        <p:nvSpPr>
          <p:cNvPr id="20" name="Elipse 19">
            <a:extLst>
              <a:ext uri="{FF2B5EF4-FFF2-40B4-BE49-F238E27FC236}">
                <a16:creationId xmlns:a16="http://schemas.microsoft.com/office/drawing/2014/main" id="{462A254C-F7F0-E120-0046-C32099782A3B}"/>
              </a:ext>
            </a:extLst>
          </p:cNvPr>
          <p:cNvSpPr/>
          <p:nvPr/>
        </p:nvSpPr>
        <p:spPr>
          <a:xfrm>
            <a:off x="9645298" y="4537393"/>
            <a:ext cx="1744011" cy="1761722"/>
          </a:xfrm>
          <a:prstGeom prst="ellipse">
            <a:avLst/>
          </a:prstGeom>
          <a:blipFill>
            <a:blip r:embed="rId4">
              <a:extLst>
                <a:ext uri="{28A0092B-C50C-407E-A947-70E740481C1C}">
                  <a14:useLocalDpi xmlns:a14="http://schemas.microsoft.com/office/drawing/2010/main" val="0"/>
                </a:ext>
              </a:extLst>
            </a:blip>
            <a:srcRect/>
            <a:stretch>
              <a:fillRect l="-41000" r="-4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CO"/>
          </a:p>
        </p:txBody>
      </p:sp>
      <p:pic>
        <p:nvPicPr>
          <p:cNvPr id="21" name="Imagen 20">
            <a:extLst>
              <a:ext uri="{FF2B5EF4-FFF2-40B4-BE49-F238E27FC236}">
                <a16:creationId xmlns:a16="http://schemas.microsoft.com/office/drawing/2014/main" id="{D86F0C3D-9C45-1594-EF3C-02A9D5EC61A8}"/>
              </a:ext>
            </a:extLst>
          </p:cNvPr>
          <p:cNvPicPr>
            <a:picLocks noChangeAspect="1"/>
          </p:cNvPicPr>
          <p:nvPr/>
        </p:nvPicPr>
        <p:blipFill>
          <a:blip r:embed="rId5"/>
          <a:stretch>
            <a:fillRect/>
          </a:stretch>
        </p:blipFill>
        <p:spPr>
          <a:xfrm>
            <a:off x="9989099" y="2674376"/>
            <a:ext cx="1584694" cy="150924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2" name="Picture 23">
            <a:extLst>
              <a:ext uri="{FF2B5EF4-FFF2-40B4-BE49-F238E27FC236}">
                <a16:creationId xmlns:a16="http://schemas.microsoft.com/office/drawing/2014/main" id="{9E136F2E-4C74-7D18-01A4-1FBFE8D967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75860" y="851003"/>
            <a:ext cx="1697700" cy="1679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5796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1E6B1-0087-301A-E143-72CB4822A71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1CB116DA-DF9D-D047-733D-2AF4F0E51200}"/>
              </a:ext>
            </a:extLst>
          </p:cNvPr>
          <p:cNvSpPr txBox="1"/>
          <p:nvPr/>
        </p:nvSpPr>
        <p:spPr>
          <a:xfrm>
            <a:off x="196644" y="108568"/>
            <a:ext cx="11818375" cy="450317"/>
          </a:xfrm>
          <a:prstGeom prst="rect">
            <a:avLst/>
          </a:prstGeom>
          <a:solidFill>
            <a:schemeClr val="accent4"/>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mj-lt"/>
                <a:ea typeface="Verdana" panose="020B0604030504040204" pitchFamily="34" charset="0"/>
                <a:cs typeface="+mn-cs"/>
              </a:rPr>
              <a:t>LOGROS</a:t>
            </a:r>
          </a:p>
        </p:txBody>
      </p:sp>
      <p:sp>
        <p:nvSpPr>
          <p:cNvPr id="12" name="CuadroTexto 11">
            <a:extLst>
              <a:ext uri="{FF2B5EF4-FFF2-40B4-BE49-F238E27FC236}">
                <a16:creationId xmlns:a16="http://schemas.microsoft.com/office/drawing/2014/main" id="{63AA15F8-409D-BBFA-F5A9-2495247E9F0D}"/>
              </a:ext>
            </a:extLst>
          </p:cNvPr>
          <p:cNvSpPr txBox="1"/>
          <p:nvPr/>
        </p:nvSpPr>
        <p:spPr>
          <a:xfrm>
            <a:off x="1513261" y="1171734"/>
            <a:ext cx="6782471" cy="1077218"/>
          </a:xfrm>
          <a:prstGeom prst="rect">
            <a:avLst/>
          </a:prstGeom>
          <a:solidFill>
            <a:schemeClr val="accent6">
              <a:lumMod val="20000"/>
              <a:lumOff val="80000"/>
            </a:schemeClr>
          </a:solidFill>
        </p:spPr>
        <p:txBody>
          <a:bodyPr wrap="square" rtlCol="0">
            <a:spAutoFit/>
          </a:bodyPr>
          <a:lstStyle>
            <a:defPPr>
              <a:defRPr lang="es-CO"/>
            </a:defPPr>
            <a:lvl1pPr marL="285750" marR="0" lvl="0" indent="-285750" algn="just" fontAlgn="auto">
              <a:lnSpc>
                <a:spcPct val="100000"/>
              </a:lnSpc>
              <a:spcBef>
                <a:spcPts val="0"/>
              </a:spcBef>
              <a:spcAft>
                <a:spcPts val="0"/>
              </a:spcAft>
              <a:buClrTx/>
              <a:buSzTx/>
              <a:buFont typeface="Wingdings" panose="05000000000000000000" pitchFamily="2" charset="2"/>
              <a:buChar char="ü"/>
              <a:tabLst/>
              <a:defRPr kumimoji="0" sz="1600" b="0" i="0" u="none" strike="noStrike" cap="none" spc="0" normalizeH="0" baseline="0">
                <a:ln>
                  <a:noFill/>
                </a:ln>
                <a:solidFill>
                  <a:prstClr val="black"/>
                </a:solidFill>
                <a:effectLst/>
                <a:uLnTx/>
                <a:uFillTx/>
                <a:latin typeface="Helvetica (Cuerpo)"/>
                <a:cs typeface="Aldhabi" panose="01000000000000000000" pitchFamily="2" charset="-78"/>
              </a:defRPr>
            </a:lvl1pPr>
          </a:lstStyle>
          <a:p>
            <a:pPr marL="0" indent="0">
              <a:buNone/>
            </a:pPr>
            <a:r>
              <a:rPr lang="es-ES" dirty="0"/>
              <a:t>En la fuente Obras por Impuestos que permite que parte de los tributos de las empresas, se paguen en obras y proyectos que se implementen en las zonas más afectadas por el conflicto armado, el cupo pasó de </a:t>
            </a:r>
            <a:r>
              <a:rPr lang="es-ES" b="1" dirty="0"/>
              <a:t>$500 </a:t>
            </a:r>
            <a:r>
              <a:rPr lang="es-ES" dirty="0"/>
              <a:t>mil millones  en </a:t>
            </a:r>
            <a:r>
              <a:rPr lang="es-ES" b="1" dirty="0"/>
              <a:t>2022</a:t>
            </a:r>
            <a:r>
              <a:rPr lang="es-ES" dirty="0"/>
              <a:t> a </a:t>
            </a:r>
            <a:r>
              <a:rPr lang="es-ES" b="1" dirty="0"/>
              <a:t>$1 billón 380 </a:t>
            </a:r>
            <a:r>
              <a:rPr lang="es-ES" dirty="0"/>
              <a:t>mil millones en </a:t>
            </a:r>
            <a:r>
              <a:rPr lang="es-ES" b="1" dirty="0"/>
              <a:t>2025</a:t>
            </a:r>
            <a:r>
              <a:rPr lang="es-ES" dirty="0"/>
              <a:t>.</a:t>
            </a:r>
            <a:endParaRPr lang="es-CO" dirty="0"/>
          </a:p>
        </p:txBody>
      </p:sp>
      <p:grpSp>
        <p:nvGrpSpPr>
          <p:cNvPr id="7" name="Grupo 6">
            <a:extLst>
              <a:ext uri="{FF2B5EF4-FFF2-40B4-BE49-F238E27FC236}">
                <a16:creationId xmlns:a16="http://schemas.microsoft.com/office/drawing/2014/main" id="{5A895928-EE67-49D1-2846-EBE3579AAA60}"/>
              </a:ext>
            </a:extLst>
          </p:cNvPr>
          <p:cNvGrpSpPr/>
          <p:nvPr/>
        </p:nvGrpSpPr>
        <p:grpSpPr>
          <a:xfrm>
            <a:off x="9125273" y="1051084"/>
            <a:ext cx="2632752" cy="5017896"/>
            <a:chOff x="196644" y="898580"/>
            <a:chExt cx="2632752" cy="5017896"/>
          </a:xfrm>
        </p:grpSpPr>
        <p:sp>
          <p:nvSpPr>
            <p:cNvPr id="17" name="Elipse 16">
              <a:extLst>
                <a:ext uri="{FF2B5EF4-FFF2-40B4-BE49-F238E27FC236}">
                  <a16:creationId xmlns:a16="http://schemas.microsoft.com/office/drawing/2014/main" id="{78ACE065-5697-04F6-871D-41B33BF87117}"/>
                </a:ext>
              </a:extLst>
            </p:cNvPr>
            <p:cNvSpPr/>
            <p:nvPr/>
          </p:nvSpPr>
          <p:spPr>
            <a:xfrm>
              <a:off x="1257966" y="2573507"/>
              <a:ext cx="1571430" cy="1471164"/>
            </a:xfrm>
            <a:prstGeom prst="ellipse">
              <a:avLst/>
            </a:prstGeom>
            <a:blipFill>
              <a:blip r:embed="rId3">
                <a:extLst>
                  <a:ext uri="{28A0092B-C50C-407E-A947-70E740481C1C}">
                    <a14:useLocalDpi xmlns:a14="http://schemas.microsoft.com/office/drawing/2010/main" val="0"/>
                  </a:ext>
                </a:extLst>
              </a:blip>
              <a:srcRect/>
              <a:stretch>
                <a:fillRect l="-45000" r="-4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sp>
          <p:nvSpPr>
            <p:cNvPr id="18" name="Elipse 17">
              <a:extLst>
                <a:ext uri="{FF2B5EF4-FFF2-40B4-BE49-F238E27FC236}">
                  <a16:creationId xmlns:a16="http://schemas.microsoft.com/office/drawing/2014/main" id="{2A3F730B-23BF-4A26-60A8-4F13CA9AE364}"/>
                </a:ext>
              </a:extLst>
            </p:cNvPr>
            <p:cNvSpPr/>
            <p:nvPr/>
          </p:nvSpPr>
          <p:spPr>
            <a:xfrm>
              <a:off x="339178" y="4113103"/>
              <a:ext cx="1837577" cy="1803373"/>
            </a:xfrm>
            <a:prstGeom prst="ellipse">
              <a:avLst/>
            </a:prstGeom>
            <a:blipFill>
              <a:blip r:embed="rId4">
                <a:extLst>
                  <a:ext uri="{28A0092B-C50C-407E-A947-70E740481C1C}">
                    <a14:useLocalDpi xmlns:a14="http://schemas.microsoft.com/office/drawing/2010/main" val="0"/>
                  </a:ext>
                </a:extLst>
              </a:blip>
              <a:srcRect/>
              <a:stretch>
                <a:fillRect l="-25000" r="-25000"/>
              </a:stretch>
            </a:blipFill>
            <a:ln w="28575"/>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sp>
          <p:nvSpPr>
            <p:cNvPr id="19" name="Elipse 18">
              <a:extLst>
                <a:ext uri="{FF2B5EF4-FFF2-40B4-BE49-F238E27FC236}">
                  <a16:creationId xmlns:a16="http://schemas.microsoft.com/office/drawing/2014/main" id="{7882F879-9376-C5B4-FF0C-D46EA2DDF0E8}"/>
                </a:ext>
              </a:extLst>
            </p:cNvPr>
            <p:cNvSpPr/>
            <p:nvPr/>
          </p:nvSpPr>
          <p:spPr>
            <a:xfrm>
              <a:off x="196644" y="898580"/>
              <a:ext cx="1708356" cy="1568396"/>
            </a:xfrm>
            <a:prstGeom prst="ellipse">
              <a:avLst/>
            </a:prstGeom>
            <a:blipFill>
              <a:blip r:embed="rId5">
                <a:extLst>
                  <a:ext uri="{28A0092B-C50C-407E-A947-70E740481C1C}">
                    <a14:useLocalDpi xmlns:a14="http://schemas.microsoft.com/office/drawing/2010/main" val="0"/>
                  </a:ext>
                </a:extLst>
              </a:blip>
              <a:srcRect/>
              <a:stretch>
                <a:fillRect l="-31000" r="-3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grpSp>
      <p:pic>
        <p:nvPicPr>
          <p:cNvPr id="4" name="Gráfico 3" descr="Marca de insignia1 con relleno sólido">
            <a:extLst>
              <a:ext uri="{FF2B5EF4-FFF2-40B4-BE49-F238E27FC236}">
                <a16:creationId xmlns:a16="http://schemas.microsoft.com/office/drawing/2014/main" id="{0F0DE3EA-446F-1CC8-E342-31DA2693562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60259" y="1485184"/>
            <a:ext cx="487077" cy="450318"/>
          </a:xfrm>
          <a:prstGeom prst="rect">
            <a:avLst/>
          </a:prstGeom>
        </p:spPr>
      </p:pic>
      <p:pic>
        <p:nvPicPr>
          <p:cNvPr id="6" name="Gráfico 5" descr="Marca de insignia1 con relleno sólido">
            <a:extLst>
              <a:ext uri="{FF2B5EF4-FFF2-40B4-BE49-F238E27FC236}">
                <a16:creationId xmlns:a16="http://schemas.microsoft.com/office/drawing/2014/main" id="{F33938A7-4645-9E0D-6239-19C4F12119D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6721" y="5127858"/>
            <a:ext cx="487077" cy="450318"/>
          </a:xfrm>
          <a:prstGeom prst="rect">
            <a:avLst/>
          </a:prstGeom>
        </p:spPr>
      </p:pic>
      <p:pic>
        <p:nvPicPr>
          <p:cNvPr id="14" name="Gráfico 13" descr="Marca de insignia1 con relleno sólido">
            <a:extLst>
              <a:ext uri="{FF2B5EF4-FFF2-40B4-BE49-F238E27FC236}">
                <a16:creationId xmlns:a16="http://schemas.microsoft.com/office/drawing/2014/main" id="{D35C96E7-9D46-AAFA-771B-B5E7673DE8E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34571" y="3104359"/>
            <a:ext cx="487077" cy="450318"/>
          </a:xfrm>
          <a:prstGeom prst="rect">
            <a:avLst/>
          </a:prstGeom>
        </p:spPr>
      </p:pic>
      <p:sp>
        <p:nvSpPr>
          <p:cNvPr id="16" name="CuadroTexto 15">
            <a:extLst>
              <a:ext uri="{FF2B5EF4-FFF2-40B4-BE49-F238E27FC236}">
                <a16:creationId xmlns:a16="http://schemas.microsoft.com/office/drawing/2014/main" id="{87EA4889-1335-1D4A-81D1-F254F70F47EF}"/>
              </a:ext>
            </a:extLst>
          </p:cNvPr>
          <p:cNvSpPr txBox="1"/>
          <p:nvPr/>
        </p:nvSpPr>
        <p:spPr>
          <a:xfrm>
            <a:off x="2200494" y="2667799"/>
            <a:ext cx="6782471" cy="1323439"/>
          </a:xfrm>
          <a:prstGeom prst="rect">
            <a:avLst/>
          </a:prstGeom>
          <a:solidFill>
            <a:schemeClr val="accent6">
              <a:lumMod val="20000"/>
              <a:lumOff val="80000"/>
            </a:schemeClr>
          </a:solidFill>
        </p:spPr>
        <p:txBody>
          <a:bodyPr wrap="square" rtlCol="0">
            <a:spAutoFit/>
          </a:bodyPr>
          <a:lstStyle>
            <a:defPPr>
              <a:defRPr lang="es-CO"/>
            </a:defPPr>
            <a:lvl1pPr marL="285750" marR="0" lvl="0" indent="-285750" algn="just" fontAlgn="auto">
              <a:lnSpc>
                <a:spcPct val="100000"/>
              </a:lnSpc>
              <a:spcBef>
                <a:spcPts val="0"/>
              </a:spcBef>
              <a:spcAft>
                <a:spcPts val="0"/>
              </a:spcAft>
              <a:buClrTx/>
              <a:buSzTx/>
              <a:buFont typeface="Wingdings" panose="05000000000000000000" pitchFamily="2" charset="2"/>
              <a:buChar char="ü"/>
              <a:tabLst/>
              <a:defRPr kumimoji="0" sz="1600" b="0" i="0" u="none" strike="noStrike" cap="none" spc="0" normalizeH="0" baseline="0">
                <a:ln>
                  <a:noFill/>
                </a:ln>
                <a:solidFill>
                  <a:prstClr val="black"/>
                </a:solidFill>
                <a:effectLst/>
                <a:uLnTx/>
                <a:uFillTx/>
                <a:latin typeface="Helvetica (Cuerpo)"/>
                <a:cs typeface="Aldhabi" panose="01000000000000000000" pitchFamily="2" charset="-78"/>
              </a:defRPr>
            </a:lvl1pPr>
          </a:lstStyle>
          <a:p>
            <a:pPr marL="0" indent="0">
              <a:buNone/>
            </a:pPr>
            <a:r>
              <a:rPr lang="es-ES" dirty="0"/>
              <a:t>En cuanto al PGN, según lo marcado como </a:t>
            </a:r>
            <a:r>
              <a:rPr lang="es-ES" b="1" dirty="0"/>
              <a:t>trazador paz </a:t>
            </a:r>
            <a:r>
              <a:rPr lang="es-ES" dirty="0"/>
              <a:t>por las entidades nacionales y los recursos de la ART, el actual gobierno es el de mayor inversión en territorios PDET, alcanzando un promedio de </a:t>
            </a:r>
            <a:r>
              <a:rPr lang="es-ES" b="1" dirty="0"/>
              <a:t>4,1%</a:t>
            </a:r>
            <a:r>
              <a:rPr lang="es-ES" dirty="0"/>
              <a:t> en los años </a:t>
            </a:r>
            <a:r>
              <a:rPr lang="es-ES" b="1" dirty="0"/>
              <a:t>2023-2024</a:t>
            </a:r>
            <a:r>
              <a:rPr lang="es-ES" dirty="0"/>
              <a:t>, cuando el promedio en los años </a:t>
            </a:r>
            <a:r>
              <a:rPr lang="es-ES" b="1" dirty="0"/>
              <a:t>2019-2022</a:t>
            </a:r>
            <a:r>
              <a:rPr lang="es-ES" dirty="0"/>
              <a:t> fue de </a:t>
            </a:r>
            <a:r>
              <a:rPr lang="es-ES" b="1" dirty="0"/>
              <a:t>2,8%.</a:t>
            </a:r>
            <a:endParaRPr lang="es-CO" b="1" dirty="0"/>
          </a:p>
        </p:txBody>
      </p:sp>
      <p:sp>
        <p:nvSpPr>
          <p:cNvPr id="20" name="CuadroTexto 19">
            <a:extLst>
              <a:ext uri="{FF2B5EF4-FFF2-40B4-BE49-F238E27FC236}">
                <a16:creationId xmlns:a16="http://schemas.microsoft.com/office/drawing/2014/main" id="{A73AA954-2044-136A-D181-27625A2A8033}"/>
              </a:ext>
            </a:extLst>
          </p:cNvPr>
          <p:cNvSpPr txBox="1"/>
          <p:nvPr/>
        </p:nvSpPr>
        <p:spPr>
          <a:xfrm>
            <a:off x="1517904" y="4445076"/>
            <a:ext cx="7192259" cy="1815882"/>
          </a:xfrm>
          <a:prstGeom prst="rect">
            <a:avLst/>
          </a:prstGeom>
          <a:solidFill>
            <a:schemeClr val="accent6">
              <a:lumMod val="20000"/>
              <a:lumOff val="80000"/>
            </a:schemeClr>
          </a:solidFill>
        </p:spPr>
        <p:txBody>
          <a:bodyPr wrap="square" rtlCol="0">
            <a:spAutoFit/>
          </a:bodyPr>
          <a:lstStyle>
            <a:defPPr>
              <a:defRPr lang="es-CO"/>
            </a:defPPr>
            <a:lvl1pPr marL="285750" marR="0" lvl="0" indent="-285750" algn="just" fontAlgn="auto">
              <a:lnSpc>
                <a:spcPct val="100000"/>
              </a:lnSpc>
              <a:spcBef>
                <a:spcPts val="0"/>
              </a:spcBef>
              <a:spcAft>
                <a:spcPts val="0"/>
              </a:spcAft>
              <a:buClrTx/>
              <a:buSzTx/>
              <a:buFont typeface="Wingdings" panose="05000000000000000000" pitchFamily="2" charset="2"/>
              <a:buChar char="ü"/>
              <a:tabLst/>
              <a:defRPr kumimoji="0" sz="1600" b="0" i="0" u="none" strike="noStrike" cap="none" spc="0" normalizeH="0" baseline="0">
                <a:ln>
                  <a:noFill/>
                </a:ln>
                <a:solidFill>
                  <a:prstClr val="black"/>
                </a:solidFill>
                <a:effectLst/>
                <a:uLnTx/>
                <a:uFillTx/>
                <a:latin typeface="Helvetica (Cuerpo)"/>
                <a:cs typeface="Aldhabi" panose="01000000000000000000" pitchFamily="2" charset="-78"/>
              </a:defRPr>
            </a:lvl1pPr>
          </a:lstStyle>
          <a:p>
            <a:pPr marL="0" indent="0">
              <a:buNone/>
            </a:pPr>
            <a:r>
              <a:rPr lang="es-ES" dirty="0"/>
              <a:t>La fuente de </a:t>
            </a:r>
            <a:r>
              <a:rPr lang="es-ES" b="1" dirty="0"/>
              <a:t>Cooperación internacional </a:t>
            </a:r>
            <a:r>
              <a:rPr lang="es-ES" dirty="0"/>
              <a:t>se vio seriamente afectada por el cierre de la Agencia Internacional para el Desarrollo de los de los Estados Unidos (USAID) desde la mitad de enero de 2025. Sin embargo, en este periodo la ART, en coordinación con la Agencia Presidencial de Cooperación Internacional (APC), logró suscribir convenios, documentos de proyectos y dotaciones con distintas entidades de la Cooperación Internacional, por un valor aproximado de 132 mil millones de pesos.</a:t>
            </a:r>
            <a:endParaRPr lang="es-CO" dirty="0"/>
          </a:p>
        </p:txBody>
      </p:sp>
    </p:spTree>
    <p:extLst>
      <p:ext uri="{BB962C8B-B14F-4D97-AF65-F5344CB8AC3E}">
        <p14:creationId xmlns:p14="http://schemas.microsoft.com/office/powerpoint/2010/main" val="40217860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9D436-D380-610E-6469-FF8217720D5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E4CCA37-9476-10FD-0FEA-0E191657CC23}"/>
              </a:ext>
            </a:extLst>
          </p:cNvPr>
          <p:cNvSpPr txBox="1"/>
          <p:nvPr/>
        </p:nvSpPr>
        <p:spPr>
          <a:xfrm>
            <a:off x="196644" y="108568"/>
            <a:ext cx="11818375" cy="450317"/>
          </a:xfrm>
          <a:prstGeom prst="rect">
            <a:avLst/>
          </a:prstGeom>
          <a:solidFill>
            <a:schemeClr val="accent4"/>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mj-lt"/>
                <a:ea typeface="Verdana" panose="020B0604030504040204" pitchFamily="34" charset="0"/>
                <a:cs typeface="+mn-cs"/>
              </a:rPr>
              <a:t>LOGROS</a:t>
            </a:r>
          </a:p>
        </p:txBody>
      </p:sp>
      <p:grpSp>
        <p:nvGrpSpPr>
          <p:cNvPr id="7" name="Grupo 6">
            <a:extLst>
              <a:ext uri="{FF2B5EF4-FFF2-40B4-BE49-F238E27FC236}">
                <a16:creationId xmlns:a16="http://schemas.microsoft.com/office/drawing/2014/main" id="{7C5350D3-882C-899E-A4E1-098274B8F592}"/>
              </a:ext>
            </a:extLst>
          </p:cNvPr>
          <p:cNvGrpSpPr/>
          <p:nvPr/>
        </p:nvGrpSpPr>
        <p:grpSpPr>
          <a:xfrm>
            <a:off x="9125273" y="1051084"/>
            <a:ext cx="2632752" cy="5017896"/>
            <a:chOff x="196644" y="898580"/>
            <a:chExt cx="2632752" cy="5017896"/>
          </a:xfrm>
        </p:grpSpPr>
        <p:sp>
          <p:nvSpPr>
            <p:cNvPr id="17" name="Elipse 16">
              <a:extLst>
                <a:ext uri="{FF2B5EF4-FFF2-40B4-BE49-F238E27FC236}">
                  <a16:creationId xmlns:a16="http://schemas.microsoft.com/office/drawing/2014/main" id="{1969B01E-CD1B-6C76-67F1-8B68FB5276D1}"/>
                </a:ext>
              </a:extLst>
            </p:cNvPr>
            <p:cNvSpPr/>
            <p:nvPr/>
          </p:nvSpPr>
          <p:spPr>
            <a:xfrm>
              <a:off x="1257966" y="2573507"/>
              <a:ext cx="1571430" cy="1471164"/>
            </a:xfrm>
            <a:prstGeom prst="ellipse">
              <a:avLst/>
            </a:prstGeom>
            <a:blipFill>
              <a:blip r:embed="rId3">
                <a:extLst>
                  <a:ext uri="{28A0092B-C50C-407E-A947-70E740481C1C}">
                    <a14:useLocalDpi xmlns:a14="http://schemas.microsoft.com/office/drawing/2010/main" val="0"/>
                  </a:ext>
                </a:extLst>
              </a:blip>
              <a:srcRect/>
              <a:stretch>
                <a:fillRect l="-45000" r="-4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sp>
          <p:nvSpPr>
            <p:cNvPr id="18" name="Elipse 17">
              <a:extLst>
                <a:ext uri="{FF2B5EF4-FFF2-40B4-BE49-F238E27FC236}">
                  <a16:creationId xmlns:a16="http://schemas.microsoft.com/office/drawing/2014/main" id="{22637C90-98AA-676A-90A0-67C283EF1D07}"/>
                </a:ext>
              </a:extLst>
            </p:cNvPr>
            <p:cNvSpPr/>
            <p:nvPr/>
          </p:nvSpPr>
          <p:spPr>
            <a:xfrm>
              <a:off x="339178" y="4113103"/>
              <a:ext cx="1837577" cy="1803373"/>
            </a:xfrm>
            <a:prstGeom prst="ellipse">
              <a:avLst/>
            </a:prstGeom>
            <a:blipFill>
              <a:blip r:embed="rId4">
                <a:extLst>
                  <a:ext uri="{28A0092B-C50C-407E-A947-70E740481C1C}">
                    <a14:useLocalDpi xmlns:a14="http://schemas.microsoft.com/office/drawing/2010/main" val="0"/>
                  </a:ext>
                </a:extLst>
              </a:blip>
              <a:srcRect/>
              <a:stretch>
                <a:fillRect l="-25000" r="-25000"/>
              </a:stretch>
            </a:blipFill>
            <a:ln w="28575"/>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sp>
          <p:nvSpPr>
            <p:cNvPr id="19" name="Elipse 18">
              <a:extLst>
                <a:ext uri="{FF2B5EF4-FFF2-40B4-BE49-F238E27FC236}">
                  <a16:creationId xmlns:a16="http://schemas.microsoft.com/office/drawing/2014/main" id="{144F15F7-9D84-475D-AC5C-50E2BF14A9B2}"/>
                </a:ext>
              </a:extLst>
            </p:cNvPr>
            <p:cNvSpPr/>
            <p:nvPr/>
          </p:nvSpPr>
          <p:spPr>
            <a:xfrm>
              <a:off x="196644" y="898580"/>
              <a:ext cx="1708356" cy="1568396"/>
            </a:xfrm>
            <a:prstGeom prst="ellipse">
              <a:avLst/>
            </a:prstGeom>
            <a:blipFill>
              <a:blip r:embed="rId5">
                <a:extLst>
                  <a:ext uri="{28A0092B-C50C-407E-A947-70E740481C1C}">
                    <a14:useLocalDpi xmlns:a14="http://schemas.microsoft.com/office/drawing/2010/main" val="0"/>
                  </a:ext>
                </a:extLst>
              </a:blip>
              <a:srcRect/>
              <a:stretch>
                <a:fillRect l="-31000" r="-3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grpSp>
      <p:pic>
        <p:nvPicPr>
          <p:cNvPr id="4" name="Gráfico 3" descr="Marca de insignia1 con relleno sólido">
            <a:extLst>
              <a:ext uri="{FF2B5EF4-FFF2-40B4-BE49-F238E27FC236}">
                <a16:creationId xmlns:a16="http://schemas.microsoft.com/office/drawing/2014/main" id="{21228AAA-B7E9-555C-C81B-7FE5A993521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08124" y="1829155"/>
            <a:ext cx="487077" cy="450318"/>
          </a:xfrm>
          <a:prstGeom prst="rect">
            <a:avLst/>
          </a:prstGeom>
        </p:spPr>
      </p:pic>
      <p:sp>
        <p:nvSpPr>
          <p:cNvPr id="2" name="CuadroTexto 1">
            <a:extLst>
              <a:ext uri="{FF2B5EF4-FFF2-40B4-BE49-F238E27FC236}">
                <a16:creationId xmlns:a16="http://schemas.microsoft.com/office/drawing/2014/main" id="{D8B2DB19-D5E2-B8CD-2E21-C7A236B771C2}"/>
              </a:ext>
            </a:extLst>
          </p:cNvPr>
          <p:cNvSpPr txBox="1"/>
          <p:nvPr/>
        </p:nvSpPr>
        <p:spPr>
          <a:xfrm>
            <a:off x="1238647" y="1669594"/>
            <a:ext cx="6238884" cy="830997"/>
          </a:xfrm>
          <a:prstGeom prst="rect">
            <a:avLst/>
          </a:prstGeom>
          <a:solidFill>
            <a:schemeClr val="bg2"/>
          </a:solidFill>
        </p:spPr>
        <p:txBody>
          <a:bodyPr wrap="square" rtlCol="0">
            <a:spAutoFit/>
          </a:bodyPr>
          <a:lstStyle>
            <a:defPPr>
              <a:defRPr lang="es-CO"/>
            </a:defPPr>
            <a:lvl1pPr marL="285750" marR="0" lvl="0" indent="-285750" algn="just" fontAlgn="auto">
              <a:lnSpc>
                <a:spcPct val="100000"/>
              </a:lnSpc>
              <a:spcBef>
                <a:spcPts val="0"/>
              </a:spcBef>
              <a:spcAft>
                <a:spcPts val="0"/>
              </a:spcAft>
              <a:buClrTx/>
              <a:buSzTx/>
              <a:buFont typeface="Wingdings" panose="05000000000000000000" pitchFamily="2" charset="2"/>
              <a:buChar char="ü"/>
              <a:tabLst/>
              <a:defRPr kumimoji="0" sz="1400" b="0" i="0" u="none" strike="noStrike" cap="none" spc="0" normalizeH="0" baseline="0">
                <a:ln>
                  <a:noFill/>
                </a:ln>
                <a:solidFill>
                  <a:prstClr val="black"/>
                </a:solidFill>
                <a:effectLst/>
                <a:uLnTx/>
                <a:uFillTx/>
                <a:latin typeface="Helvetica"/>
              </a:defRPr>
            </a:lvl1pPr>
          </a:lstStyle>
          <a:p>
            <a:pPr marL="0" indent="0">
              <a:buNone/>
            </a:pPr>
            <a:r>
              <a:rPr lang="es-ES" sz="1600" dirty="0"/>
              <a:t>Con recursos del SGP, regalías y los propios de las entidades territoriales se ha financiado el </a:t>
            </a:r>
            <a:r>
              <a:rPr lang="es-ES" sz="1600" b="1" dirty="0"/>
              <a:t>49,01%</a:t>
            </a:r>
            <a:r>
              <a:rPr lang="es-ES" sz="1600" dirty="0"/>
              <a:t> de la inversión total en los proyectos PDET.</a:t>
            </a:r>
            <a:endParaRPr lang="es-ES" sz="1600" dirty="0">
              <a:latin typeface="Helvetica (Cuerpo)"/>
              <a:cs typeface="Aldhabi" panose="01000000000000000000" pitchFamily="2" charset="-78"/>
            </a:endParaRPr>
          </a:p>
        </p:txBody>
      </p:sp>
      <p:pic>
        <p:nvPicPr>
          <p:cNvPr id="11" name="Gráfico 10" descr="Marca de insignia1 con relleno sólido">
            <a:extLst>
              <a:ext uri="{FF2B5EF4-FFF2-40B4-BE49-F238E27FC236}">
                <a16:creationId xmlns:a16="http://schemas.microsoft.com/office/drawing/2014/main" id="{964734CD-5F20-43FC-92DD-172295C845C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43077" y="4520658"/>
            <a:ext cx="487077" cy="450318"/>
          </a:xfrm>
          <a:prstGeom prst="rect">
            <a:avLst/>
          </a:prstGeom>
        </p:spPr>
      </p:pic>
      <p:sp>
        <p:nvSpPr>
          <p:cNvPr id="20" name="CuadroTexto 19">
            <a:extLst>
              <a:ext uri="{FF2B5EF4-FFF2-40B4-BE49-F238E27FC236}">
                <a16:creationId xmlns:a16="http://schemas.microsoft.com/office/drawing/2014/main" id="{09C9D7AF-9ADA-27FA-90C2-E1E212E69E75}"/>
              </a:ext>
            </a:extLst>
          </p:cNvPr>
          <p:cNvSpPr txBox="1"/>
          <p:nvPr/>
        </p:nvSpPr>
        <p:spPr>
          <a:xfrm>
            <a:off x="1491574" y="3428724"/>
            <a:ext cx="7211199" cy="2862322"/>
          </a:xfrm>
          <a:prstGeom prst="rect">
            <a:avLst/>
          </a:prstGeom>
          <a:solidFill>
            <a:schemeClr val="accent6">
              <a:lumMod val="20000"/>
              <a:lumOff val="80000"/>
            </a:schemeClr>
          </a:solidFill>
        </p:spPr>
        <p:txBody>
          <a:bodyPr wrap="square" rtlCol="0">
            <a:spAutoFit/>
          </a:bodyPr>
          <a:lstStyle>
            <a:defPPr>
              <a:defRPr lang="es-CO"/>
            </a:defPPr>
            <a:lvl1pPr marL="285750" marR="0" lvl="0" indent="-285750" algn="just" fontAlgn="auto">
              <a:lnSpc>
                <a:spcPct val="100000"/>
              </a:lnSpc>
              <a:spcBef>
                <a:spcPts val="0"/>
              </a:spcBef>
              <a:spcAft>
                <a:spcPts val="0"/>
              </a:spcAft>
              <a:buClrTx/>
              <a:buSzTx/>
              <a:buFont typeface="Wingdings" panose="05000000000000000000" pitchFamily="2" charset="2"/>
              <a:buChar char="ü"/>
              <a:tabLst/>
              <a:defRPr kumimoji="0" sz="1600" b="0" i="0" u="none" strike="noStrike" cap="none" spc="0" normalizeH="0" baseline="0">
                <a:ln>
                  <a:noFill/>
                </a:ln>
                <a:solidFill>
                  <a:prstClr val="black"/>
                </a:solidFill>
                <a:effectLst/>
                <a:uLnTx/>
                <a:uFillTx/>
                <a:latin typeface="Helvetica (Cuerpo)"/>
                <a:cs typeface="Aldhabi" panose="01000000000000000000" pitchFamily="2" charset="-78"/>
              </a:defRPr>
            </a:lvl1pPr>
          </a:lstStyle>
          <a:p>
            <a:pPr marL="0" indent="0" algn="ctr">
              <a:buNone/>
            </a:pPr>
            <a:r>
              <a:rPr lang="es-ES" sz="1800" b="1" dirty="0"/>
              <a:t>PATR REVISADOS Y ACTUALIZADOS</a:t>
            </a:r>
          </a:p>
          <a:p>
            <a:pPr marL="0" indent="0" algn="ctr">
              <a:buNone/>
            </a:pPr>
            <a:endParaRPr lang="es-ES" sz="1800" b="1" dirty="0"/>
          </a:p>
          <a:p>
            <a:pPr marL="0" indent="0">
              <a:buNone/>
            </a:pPr>
            <a:r>
              <a:rPr lang="es-ES" dirty="0"/>
              <a:t>En cumplimiento de lo mandato en el artículo 4º. del Decreto Ley 893 en el sentido que los PATR se revisará y actualizará cada cinco (5) años de forma participativa, a la fecha, 15 de las 16 subregiones PDET tienen sus PATR revisados y actualizados que cuentan, cada uno de ellos, con: </a:t>
            </a:r>
          </a:p>
          <a:p>
            <a:pPr marL="0" indent="0">
              <a:buNone/>
            </a:pPr>
            <a:r>
              <a:rPr lang="es-ES" dirty="0"/>
              <a:t>(i) los diez componentes mínimos establecidos en el artículo 4 del Decreto Ley 893 de 2017, incluyendo los capítulos intercultural y étnico de programas y proyectos; (</a:t>
            </a:r>
            <a:r>
              <a:rPr lang="es-ES" dirty="0" err="1"/>
              <a:t>ii</a:t>
            </a:r>
            <a:r>
              <a:rPr lang="es-ES" dirty="0"/>
              <a:t>) estimación de costos y fuentes de financiación; (</a:t>
            </a:r>
            <a:r>
              <a:rPr lang="es-ES" dirty="0" err="1"/>
              <a:t>iii</a:t>
            </a:r>
            <a:r>
              <a:rPr lang="es-ES" dirty="0"/>
              <a:t>) ruta de implementación; y (</a:t>
            </a:r>
            <a:r>
              <a:rPr lang="es-ES" dirty="0" err="1"/>
              <a:t>iv</a:t>
            </a:r>
            <a:r>
              <a:rPr lang="es-ES" dirty="0"/>
              <a:t>) acta de compromisos institucionales y comunitarios para hacerla efectiva.</a:t>
            </a:r>
            <a:endParaRPr lang="es-CO" dirty="0"/>
          </a:p>
        </p:txBody>
      </p:sp>
    </p:spTree>
    <p:extLst>
      <p:ext uri="{BB962C8B-B14F-4D97-AF65-F5344CB8AC3E}">
        <p14:creationId xmlns:p14="http://schemas.microsoft.com/office/powerpoint/2010/main" val="38467408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AFC16-0CEF-8CA3-C636-D65075B613C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1C13B93B-CC2B-EA49-3781-F34831056D8A}"/>
              </a:ext>
            </a:extLst>
          </p:cNvPr>
          <p:cNvSpPr txBox="1"/>
          <p:nvPr/>
        </p:nvSpPr>
        <p:spPr>
          <a:xfrm>
            <a:off x="196644" y="108568"/>
            <a:ext cx="11818375" cy="450317"/>
          </a:xfrm>
          <a:prstGeom prst="rect">
            <a:avLst/>
          </a:prstGeom>
          <a:solidFill>
            <a:schemeClr val="accent4"/>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mj-lt"/>
                <a:ea typeface="Verdana" panose="020B0604030504040204" pitchFamily="34" charset="0"/>
                <a:cs typeface="+mn-cs"/>
              </a:rPr>
              <a:t>LOGROS</a:t>
            </a:r>
          </a:p>
        </p:txBody>
      </p:sp>
      <p:grpSp>
        <p:nvGrpSpPr>
          <p:cNvPr id="7" name="Grupo 6">
            <a:extLst>
              <a:ext uri="{FF2B5EF4-FFF2-40B4-BE49-F238E27FC236}">
                <a16:creationId xmlns:a16="http://schemas.microsoft.com/office/drawing/2014/main" id="{FE478C17-0E60-A21F-6421-952B93D59DCE}"/>
              </a:ext>
            </a:extLst>
          </p:cNvPr>
          <p:cNvGrpSpPr/>
          <p:nvPr/>
        </p:nvGrpSpPr>
        <p:grpSpPr>
          <a:xfrm>
            <a:off x="8823960" y="758952"/>
            <a:ext cx="2974312" cy="5319172"/>
            <a:chOff x="196644" y="898580"/>
            <a:chExt cx="2632752" cy="5017896"/>
          </a:xfrm>
        </p:grpSpPr>
        <p:sp>
          <p:nvSpPr>
            <p:cNvPr id="17" name="Elipse 16">
              <a:extLst>
                <a:ext uri="{FF2B5EF4-FFF2-40B4-BE49-F238E27FC236}">
                  <a16:creationId xmlns:a16="http://schemas.microsoft.com/office/drawing/2014/main" id="{3D78CD21-9104-FA08-836F-65892179F1F9}"/>
                </a:ext>
              </a:extLst>
            </p:cNvPr>
            <p:cNvSpPr/>
            <p:nvPr/>
          </p:nvSpPr>
          <p:spPr>
            <a:xfrm>
              <a:off x="1257966" y="2573507"/>
              <a:ext cx="1571430" cy="1471164"/>
            </a:xfrm>
            <a:prstGeom prst="ellipse">
              <a:avLst/>
            </a:prstGeom>
            <a:blipFill>
              <a:blip r:embed="rId3">
                <a:extLst>
                  <a:ext uri="{28A0092B-C50C-407E-A947-70E740481C1C}">
                    <a14:useLocalDpi xmlns:a14="http://schemas.microsoft.com/office/drawing/2010/main" val="0"/>
                  </a:ext>
                </a:extLst>
              </a:blip>
              <a:srcRect/>
              <a:stretch>
                <a:fillRect l="-45000" r="-4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sp>
          <p:nvSpPr>
            <p:cNvPr id="18" name="Elipse 17">
              <a:extLst>
                <a:ext uri="{FF2B5EF4-FFF2-40B4-BE49-F238E27FC236}">
                  <a16:creationId xmlns:a16="http://schemas.microsoft.com/office/drawing/2014/main" id="{F8844799-F666-6D1C-D1C8-73AD702DDF7A}"/>
                </a:ext>
              </a:extLst>
            </p:cNvPr>
            <p:cNvSpPr/>
            <p:nvPr/>
          </p:nvSpPr>
          <p:spPr>
            <a:xfrm>
              <a:off x="339178" y="4113103"/>
              <a:ext cx="1837577" cy="1803373"/>
            </a:xfrm>
            <a:prstGeom prst="ellipse">
              <a:avLst/>
            </a:prstGeom>
            <a:blipFill>
              <a:blip r:embed="rId4">
                <a:extLst>
                  <a:ext uri="{28A0092B-C50C-407E-A947-70E740481C1C}">
                    <a14:useLocalDpi xmlns:a14="http://schemas.microsoft.com/office/drawing/2010/main" val="0"/>
                  </a:ext>
                </a:extLst>
              </a:blip>
              <a:srcRect/>
              <a:stretch>
                <a:fillRect l="-25000" r="-25000"/>
              </a:stretch>
            </a:blipFill>
            <a:ln w="28575"/>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sp>
          <p:nvSpPr>
            <p:cNvPr id="19" name="Elipse 18">
              <a:extLst>
                <a:ext uri="{FF2B5EF4-FFF2-40B4-BE49-F238E27FC236}">
                  <a16:creationId xmlns:a16="http://schemas.microsoft.com/office/drawing/2014/main" id="{8D34FD1C-609B-4E8A-0220-D0036EEE2942}"/>
                </a:ext>
              </a:extLst>
            </p:cNvPr>
            <p:cNvSpPr/>
            <p:nvPr/>
          </p:nvSpPr>
          <p:spPr>
            <a:xfrm>
              <a:off x="196644" y="898580"/>
              <a:ext cx="1708356" cy="1568396"/>
            </a:xfrm>
            <a:prstGeom prst="ellipse">
              <a:avLst/>
            </a:prstGeom>
            <a:blipFill>
              <a:blip r:embed="rId5">
                <a:extLst>
                  <a:ext uri="{28A0092B-C50C-407E-A947-70E740481C1C}">
                    <a14:useLocalDpi xmlns:a14="http://schemas.microsoft.com/office/drawing/2010/main" val="0"/>
                  </a:ext>
                </a:extLst>
              </a:blip>
              <a:srcRect/>
              <a:stretch>
                <a:fillRect l="-31000" r="-3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hueOff val="0"/>
                    <a:satOff val="0"/>
                    <a:lumOff val="0"/>
                    <a:alphaOff val="0"/>
                  </a:prstClr>
                </a:solidFill>
                <a:effectLst/>
                <a:uLnTx/>
                <a:uFillTx/>
                <a:latin typeface="Helvetica"/>
                <a:ea typeface="+mn-ea"/>
                <a:cs typeface="+mn-cs"/>
              </a:endParaRPr>
            </a:p>
          </p:txBody>
        </p:sp>
      </p:grpSp>
      <p:sp>
        <p:nvSpPr>
          <p:cNvPr id="5" name="CuadroTexto 4">
            <a:extLst>
              <a:ext uri="{FF2B5EF4-FFF2-40B4-BE49-F238E27FC236}">
                <a16:creationId xmlns:a16="http://schemas.microsoft.com/office/drawing/2014/main" id="{5BAC7D34-220A-7D43-E4C2-EA69B93BB67B}"/>
              </a:ext>
            </a:extLst>
          </p:cNvPr>
          <p:cNvSpPr txBox="1"/>
          <p:nvPr/>
        </p:nvSpPr>
        <p:spPr>
          <a:xfrm>
            <a:off x="1358371" y="802415"/>
            <a:ext cx="7077456" cy="5755422"/>
          </a:xfrm>
          <a:prstGeom prst="rect">
            <a:avLst/>
          </a:prstGeom>
          <a:solidFill>
            <a:schemeClr val="accent6">
              <a:lumMod val="20000"/>
              <a:lumOff val="80000"/>
            </a:schemeClr>
          </a:solidFill>
        </p:spPr>
        <p:txBody>
          <a:bodyPr wrap="square" rtlCol="0">
            <a:spAutoFit/>
          </a:bodyPr>
          <a:lstStyle>
            <a:defPPr>
              <a:defRPr lang="es-CO"/>
            </a:defPPr>
            <a:lvl1pPr marL="285750" marR="0" lvl="0" indent="-285750" algn="just" fontAlgn="auto">
              <a:lnSpc>
                <a:spcPct val="100000"/>
              </a:lnSpc>
              <a:spcBef>
                <a:spcPts val="0"/>
              </a:spcBef>
              <a:spcAft>
                <a:spcPts val="0"/>
              </a:spcAft>
              <a:buClrTx/>
              <a:buSzTx/>
              <a:buFont typeface="Wingdings" panose="05000000000000000000" pitchFamily="2" charset="2"/>
              <a:buChar char="ü"/>
              <a:tabLst/>
              <a:defRPr kumimoji="0" sz="1600" b="0" i="0" u="none" strike="noStrike" cap="none" spc="0" normalizeH="0" baseline="0">
                <a:ln>
                  <a:noFill/>
                </a:ln>
                <a:solidFill>
                  <a:prstClr val="black"/>
                </a:solidFill>
                <a:effectLst/>
                <a:uLnTx/>
                <a:uFillTx/>
                <a:latin typeface="Helvetica (Cuerpo)"/>
                <a:cs typeface="Aldhabi" panose="01000000000000000000" pitchFamily="2" charset="-78"/>
              </a:defRPr>
            </a:lvl1pPr>
          </a:lstStyle>
          <a:p>
            <a:pPr marL="0" indent="0" algn="ctr">
              <a:buNone/>
            </a:pPr>
            <a:r>
              <a:rPr lang="es-ES" b="1" dirty="0"/>
              <a:t>Ley 2565 de 2026 que prorroga los PDET hasta el 2037</a:t>
            </a:r>
          </a:p>
          <a:p>
            <a:pPr marL="0" indent="0">
              <a:buNone/>
            </a:pPr>
            <a:endParaRPr lang="es-ES" dirty="0"/>
          </a:p>
          <a:p>
            <a:pPr marL="0" indent="0">
              <a:buNone/>
            </a:pPr>
            <a:r>
              <a:rPr lang="es-ES" dirty="0"/>
              <a:t>Por iniciativa de las </a:t>
            </a:r>
            <a:r>
              <a:rPr lang="es-ES" b="1" dirty="0"/>
              <a:t>16 curules de Paz</a:t>
            </a:r>
            <a:r>
              <a:rPr lang="es-ES" dirty="0"/>
              <a:t>, que la ART acompañó desde su gestación hasta la sanción presidencial, que dispone:</a:t>
            </a:r>
          </a:p>
          <a:p>
            <a:pPr marL="0" indent="0">
              <a:buNone/>
            </a:pPr>
            <a:endParaRPr lang="es-ES" dirty="0"/>
          </a:p>
          <a:p>
            <a:pPr marL="0" indent="0">
              <a:buNone/>
            </a:pPr>
            <a:r>
              <a:rPr lang="es-ES" dirty="0"/>
              <a:t>Los PDET estarán vigentes hasta el 28 de mayo de </a:t>
            </a:r>
            <a:r>
              <a:rPr lang="es-ES" b="1" dirty="0"/>
              <a:t>2037</a:t>
            </a:r>
            <a:r>
              <a:rPr lang="es-ES" dirty="0"/>
              <a:t>.</a:t>
            </a:r>
            <a:endParaRPr lang="es-CO" dirty="0"/>
          </a:p>
          <a:p>
            <a:pPr marL="0" indent="0">
              <a:buNone/>
            </a:pPr>
            <a:endParaRPr lang="es-CO" dirty="0"/>
          </a:p>
          <a:p>
            <a:pPr marL="0" lvl="0" indent="0">
              <a:buNone/>
            </a:pPr>
            <a:r>
              <a:rPr lang="es-ES" dirty="0"/>
              <a:t>Los Planes Nacionales Sectoriales, Planes integrales de Sustitución y Desarrollo Alternativo, Planes integrales de Reparación. Colectiva, los Planes de Retorno y Reubicación, el Plan Marco de implementación cuando haya lugar y demás instrumentos derivados del Acuerdo Final deberán articularse con los </a:t>
            </a:r>
            <a:r>
              <a:rPr lang="es-ES" b="1" dirty="0"/>
              <a:t>PDET y los PATR</a:t>
            </a:r>
            <a:r>
              <a:rPr lang="es-ES" dirty="0"/>
              <a:t>, garantizando la concurrencia de recursos para su implementación prioritaria, que deberán incluirse en los planes estratégicos y los planes operativos anuales de las entidades correspondientes.</a:t>
            </a:r>
          </a:p>
          <a:p>
            <a:pPr marL="0" lvl="0" indent="0">
              <a:buNone/>
            </a:pPr>
            <a:endParaRPr lang="es-ES" dirty="0"/>
          </a:p>
          <a:p>
            <a:pPr marL="0" lvl="0" indent="0">
              <a:buNone/>
            </a:pPr>
            <a:r>
              <a:rPr lang="es-ES" dirty="0"/>
              <a:t>El Gobierno Nacional adoptará, en un plazo de 6 meses, un programa de </a:t>
            </a:r>
            <a:r>
              <a:rPr lang="es-ES" b="1" dirty="0"/>
              <a:t>fortalecimiento de capacidades</a:t>
            </a:r>
            <a:r>
              <a:rPr lang="es-ES" dirty="0"/>
              <a:t> de los actores territoriales en los municipios beneficiarios de los </a:t>
            </a:r>
            <a:r>
              <a:rPr lang="es-ES" b="1" dirty="0"/>
              <a:t>PDET</a:t>
            </a:r>
          </a:p>
          <a:p>
            <a:pPr marL="0" lvl="0" indent="0">
              <a:buNone/>
            </a:pPr>
            <a:endParaRPr lang="es-ES" b="1" dirty="0"/>
          </a:p>
          <a:p>
            <a:pPr marL="0" lvl="0" indent="0">
              <a:buNone/>
            </a:pPr>
            <a:r>
              <a:rPr lang="es-ES" dirty="0"/>
              <a:t>El Gobierno nacional elaborará,  en un plazo de un año un estudio de avance en la implementación de los PDET como base para decidir la incorporación de nuevos municipios a estos programas.  </a:t>
            </a:r>
            <a:endParaRPr lang="es-CO" dirty="0"/>
          </a:p>
        </p:txBody>
      </p:sp>
      <p:pic>
        <p:nvPicPr>
          <p:cNvPr id="11" name="Gráfico 10" descr="Marca de insignia1 con relleno sólido">
            <a:extLst>
              <a:ext uri="{FF2B5EF4-FFF2-40B4-BE49-F238E27FC236}">
                <a16:creationId xmlns:a16="http://schemas.microsoft.com/office/drawing/2014/main" id="{5FA3DDED-B420-B9C3-2BDB-CD4DFBB2CF3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26699" y="2089220"/>
            <a:ext cx="487077" cy="450318"/>
          </a:xfrm>
          <a:prstGeom prst="rect">
            <a:avLst/>
          </a:prstGeom>
        </p:spPr>
      </p:pic>
    </p:spTree>
    <p:extLst>
      <p:ext uri="{BB962C8B-B14F-4D97-AF65-F5344CB8AC3E}">
        <p14:creationId xmlns:p14="http://schemas.microsoft.com/office/powerpoint/2010/main" val="29002798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73C1C-BF07-B47B-3F86-E03E38B8746C}"/>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991E28E-DF86-8486-D413-96CD60FA1EBB}"/>
              </a:ext>
            </a:extLst>
          </p:cNvPr>
          <p:cNvSpPr txBox="1"/>
          <p:nvPr/>
        </p:nvSpPr>
        <p:spPr>
          <a:xfrm>
            <a:off x="196644" y="108568"/>
            <a:ext cx="11818375" cy="450317"/>
          </a:xfrm>
          <a:prstGeom prst="rect">
            <a:avLst/>
          </a:prstGeom>
          <a:solidFill>
            <a:schemeClr val="accent4"/>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mj-lt"/>
                <a:ea typeface="Verdana" panose="020B0604030504040204" pitchFamily="34" charset="0"/>
                <a:cs typeface="+mn-cs"/>
              </a:rPr>
              <a:t>RETOS ESTRATÉGICOS PARA AVANZAR EN LA IMPLEMENTACIÓN DE LOS PDET</a:t>
            </a:r>
          </a:p>
        </p:txBody>
      </p:sp>
      <p:sp>
        <p:nvSpPr>
          <p:cNvPr id="4" name="CuadroTexto 3">
            <a:extLst>
              <a:ext uri="{FF2B5EF4-FFF2-40B4-BE49-F238E27FC236}">
                <a16:creationId xmlns:a16="http://schemas.microsoft.com/office/drawing/2014/main" id="{97B4B6BA-BA18-46E7-3C3C-94E0A630EE16}"/>
              </a:ext>
            </a:extLst>
          </p:cNvPr>
          <p:cNvSpPr txBox="1"/>
          <p:nvPr/>
        </p:nvSpPr>
        <p:spPr>
          <a:xfrm>
            <a:off x="2844680" y="885211"/>
            <a:ext cx="8696054" cy="1569660"/>
          </a:xfrm>
          <a:prstGeom prst="rect">
            <a:avLst/>
          </a:prstGeom>
          <a:solidFill>
            <a:schemeClr val="bg2"/>
          </a:solidFill>
        </p:spPr>
        <p:txBody>
          <a:bodyPr wrap="square" rtlCol="0">
            <a:spAutoFit/>
          </a:bodyPr>
          <a:lstStyle/>
          <a:p>
            <a:pPr algn="just"/>
            <a:r>
              <a:rPr lang="es-CO" sz="1600" dirty="0">
                <a:solidFill>
                  <a:prstClr val="black"/>
                </a:solidFill>
                <a:latin typeface="Helvetica (Cuerpo)"/>
                <a:cs typeface="Aldhabi" panose="01000000000000000000" pitchFamily="2" charset="-78"/>
              </a:rPr>
              <a:t>Fortalecer, como parte de un gran acuerdo nacional que supere la polarización política que vive el país,  la adopción y aplicación en los territorios PDET y otros históricamente excluidos de </a:t>
            </a:r>
            <a:r>
              <a:rPr lang="es-CO" sz="1600" b="1" dirty="0">
                <a:solidFill>
                  <a:prstClr val="black"/>
                </a:solidFill>
                <a:latin typeface="Helvetica (Cuerpo)"/>
                <a:cs typeface="Aldhabi" panose="01000000000000000000" pitchFamily="2" charset="-78"/>
              </a:rPr>
              <a:t>una política estatal e integral de seguridad, paz,  presencia institucional, mayor inversión social, equidad territorial, sostenibilidad ambiental </a:t>
            </a:r>
            <a:r>
              <a:rPr lang="es-CO" sz="1600" dirty="0">
                <a:solidFill>
                  <a:prstClr val="black"/>
                </a:solidFill>
                <a:latin typeface="Helvetica (Cuerpo)"/>
                <a:cs typeface="Aldhabi" panose="01000000000000000000" pitchFamily="2" charset="-78"/>
              </a:rPr>
              <a:t>como condición necesaria para avanzar en la implementación de los PDET, en el marco de la Reforma Rural Integral y de tránsito de las economías ilegalizadas a economías legales.</a:t>
            </a:r>
          </a:p>
        </p:txBody>
      </p:sp>
      <p:sp>
        <p:nvSpPr>
          <p:cNvPr id="12" name="Elipse 11">
            <a:extLst>
              <a:ext uri="{FF2B5EF4-FFF2-40B4-BE49-F238E27FC236}">
                <a16:creationId xmlns:a16="http://schemas.microsoft.com/office/drawing/2014/main" id="{A028C174-8B73-6949-319D-EB76A78E4B24}"/>
              </a:ext>
            </a:extLst>
          </p:cNvPr>
          <p:cNvSpPr/>
          <p:nvPr/>
        </p:nvSpPr>
        <p:spPr>
          <a:xfrm>
            <a:off x="551514" y="4114800"/>
            <a:ext cx="1744011" cy="1761722"/>
          </a:xfrm>
          <a:prstGeom prst="ellipse">
            <a:avLst/>
          </a:prstGeom>
          <a:blipFill>
            <a:blip r:embed="rId3">
              <a:extLst>
                <a:ext uri="{28A0092B-C50C-407E-A947-70E740481C1C}">
                  <a14:useLocalDpi xmlns:a14="http://schemas.microsoft.com/office/drawing/2010/main" val="0"/>
                </a:ext>
              </a:extLst>
            </a:blip>
            <a:srcRect/>
            <a:stretch>
              <a:fillRect l="-41000" r="-4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CO"/>
          </a:p>
        </p:txBody>
      </p:sp>
      <p:pic>
        <p:nvPicPr>
          <p:cNvPr id="13" name="Imagen 12">
            <a:extLst>
              <a:ext uri="{FF2B5EF4-FFF2-40B4-BE49-F238E27FC236}">
                <a16:creationId xmlns:a16="http://schemas.microsoft.com/office/drawing/2014/main" id="{5B372EFF-F04B-C674-7660-531519CA0C0A}"/>
              </a:ext>
            </a:extLst>
          </p:cNvPr>
          <p:cNvPicPr>
            <a:picLocks noChangeAspect="1"/>
          </p:cNvPicPr>
          <p:nvPr/>
        </p:nvPicPr>
        <p:blipFill>
          <a:blip r:embed="rId4"/>
          <a:stretch>
            <a:fillRect/>
          </a:stretch>
        </p:blipFill>
        <p:spPr>
          <a:xfrm>
            <a:off x="1311755" y="2545127"/>
            <a:ext cx="1584694" cy="150924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5" name="Picture 23">
            <a:extLst>
              <a:ext uri="{FF2B5EF4-FFF2-40B4-BE49-F238E27FC236}">
                <a16:creationId xmlns:a16="http://schemas.microsoft.com/office/drawing/2014/main" id="{1B585307-BA03-C53F-0D9F-3FB3377B44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514" y="806541"/>
            <a:ext cx="1697700" cy="1679043"/>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3005D07C-E41F-BC95-4408-831A8EF69B9C}"/>
              </a:ext>
            </a:extLst>
          </p:cNvPr>
          <p:cNvSpPr txBox="1"/>
          <p:nvPr/>
        </p:nvSpPr>
        <p:spPr>
          <a:xfrm>
            <a:off x="3516284" y="2862459"/>
            <a:ext cx="7523018" cy="1815882"/>
          </a:xfrm>
          <a:prstGeom prst="rect">
            <a:avLst/>
          </a:prstGeom>
          <a:solidFill>
            <a:schemeClr val="bg2"/>
          </a:solidFill>
        </p:spPr>
        <p:txBody>
          <a:bodyPr wrap="square" rtlCol="0">
            <a:spAutoFit/>
          </a:bodyPr>
          <a:lstStyle>
            <a:defPPr>
              <a:defRPr lang="es-CO"/>
            </a:defPPr>
            <a:lvl1pPr marL="285750" marR="0" lvl="0" indent="-285750" algn="just" fontAlgn="auto">
              <a:lnSpc>
                <a:spcPct val="100000"/>
              </a:lnSpc>
              <a:spcBef>
                <a:spcPts val="0"/>
              </a:spcBef>
              <a:spcAft>
                <a:spcPts val="0"/>
              </a:spcAft>
              <a:buClrTx/>
              <a:buSzTx/>
              <a:buFont typeface="Wingdings" panose="05000000000000000000" pitchFamily="2" charset="2"/>
              <a:buChar char="ü"/>
              <a:tabLst/>
              <a:defRPr kumimoji="0" sz="1600" b="0" i="0" u="none" strike="noStrike" cap="none" spc="0" normalizeH="0" baseline="0">
                <a:ln>
                  <a:noFill/>
                </a:ln>
                <a:solidFill>
                  <a:prstClr val="black"/>
                </a:solidFill>
                <a:effectLst/>
                <a:uLnTx/>
                <a:uFillTx/>
                <a:latin typeface="Helvetica (Cuerpo)"/>
                <a:cs typeface="Aldhabi" panose="01000000000000000000" pitchFamily="2" charset="-78"/>
              </a:defRPr>
            </a:lvl1pPr>
          </a:lstStyle>
          <a:p>
            <a:pPr marL="0" indent="0">
              <a:buNone/>
            </a:pPr>
            <a:r>
              <a:rPr lang="es-CO" b="1" dirty="0"/>
              <a:t>Promover la máxima integridad y una política de cero tolerancia a la corrupción, en el manejo de los recursos destinados a la Implementación del Acuerdo de Paz </a:t>
            </a:r>
            <a:r>
              <a:rPr lang="es-CO" dirty="0"/>
              <a:t>en general y en particular a la financiación de programas, subprogramas y proyectos contemplados en los PATR revisados y actualizados. Especial atención debe prestarse a la adopción de medidas encaminadas a garantizar la transparencia en el proceso de aprobación de proyectos financiados con recursos de la Asignación de Regalías para la paz. </a:t>
            </a:r>
          </a:p>
        </p:txBody>
      </p:sp>
      <p:sp>
        <p:nvSpPr>
          <p:cNvPr id="7" name="CuadroTexto 6">
            <a:extLst>
              <a:ext uri="{FF2B5EF4-FFF2-40B4-BE49-F238E27FC236}">
                <a16:creationId xmlns:a16="http://schemas.microsoft.com/office/drawing/2014/main" id="{FE6977CD-6BD8-E093-DB73-D5C0D65AA401}"/>
              </a:ext>
            </a:extLst>
          </p:cNvPr>
          <p:cNvSpPr txBox="1"/>
          <p:nvPr/>
        </p:nvSpPr>
        <p:spPr>
          <a:xfrm>
            <a:off x="2771311" y="4995661"/>
            <a:ext cx="6505692" cy="1323439"/>
          </a:xfrm>
          <a:prstGeom prst="rect">
            <a:avLst/>
          </a:prstGeom>
          <a:solidFill>
            <a:schemeClr val="bg2"/>
          </a:solidFill>
        </p:spPr>
        <p:txBody>
          <a:bodyPr wrap="square" rtlCol="0">
            <a:spAutoFit/>
          </a:bodyPr>
          <a:lstStyle>
            <a:defPPr>
              <a:defRPr lang="es-CO"/>
            </a:defPPr>
            <a:lvl2pPr marL="742950" lvl="1" indent="-285750">
              <a:buFont typeface="Wingdings" panose="05000000000000000000" pitchFamily="2" charset="2"/>
              <a:buChar char="ü"/>
              <a:defRPr sz="1600">
                <a:solidFill>
                  <a:prstClr val="black"/>
                </a:solidFill>
                <a:latin typeface="Helvetica (Cuerpo)"/>
              </a:defRPr>
            </a:lvl2pPr>
          </a:lstStyle>
          <a:p>
            <a:pPr marL="0" lvl="1" indent="0" algn="just">
              <a:buNone/>
            </a:pPr>
            <a:r>
              <a:rPr lang="es-CO" dirty="0">
                <a:cs typeface="Aldhabi" panose="01000000000000000000" pitchFamily="2" charset="-78"/>
              </a:rPr>
              <a:t>Avanzar prioritariamente en los territorios PDET en la </a:t>
            </a:r>
            <a:r>
              <a:rPr lang="es-CO" b="1" dirty="0">
                <a:cs typeface="Aldhabi" panose="01000000000000000000" pitchFamily="2" charset="-78"/>
              </a:rPr>
              <a:t>adaptación al cambio climático, y la mitigación de sus impactos, </a:t>
            </a:r>
            <a:r>
              <a:rPr lang="es-CO" dirty="0">
                <a:cs typeface="Aldhabi" panose="01000000000000000000" pitchFamily="2" charset="-78"/>
              </a:rPr>
              <a:t>mediante el ordenamiento del territorio en torno al agua, la recuperación y preservación de los ecosistemas ambientales, el tránsito de energías fósiles a energías limpias. </a:t>
            </a:r>
          </a:p>
        </p:txBody>
      </p:sp>
      <p:pic>
        <p:nvPicPr>
          <p:cNvPr id="5" name="Gráfico 4" descr="Marca de insignia1 con relleno sólido">
            <a:extLst>
              <a:ext uri="{FF2B5EF4-FFF2-40B4-BE49-F238E27FC236}">
                <a16:creationId xmlns:a16="http://schemas.microsoft.com/office/drawing/2014/main" id="{199B75CF-775C-37AD-F29E-608A5F0078D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527942" y="1444882"/>
            <a:ext cx="487077" cy="450318"/>
          </a:xfrm>
          <a:prstGeom prst="rect">
            <a:avLst/>
          </a:prstGeom>
        </p:spPr>
      </p:pic>
      <p:pic>
        <p:nvPicPr>
          <p:cNvPr id="6" name="Gráfico 5" descr="Marca de insignia1 con relleno sólido">
            <a:extLst>
              <a:ext uri="{FF2B5EF4-FFF2-40B4-BE49-F238E27FC236}">
                <a16:creationId xmlns:a16="http://schemas.microsoft.com/office/drawing/2014/main" id="{CCC3DC6F-71EB-B4FF-A233-FEE35A23399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039302" y="3545241"/>
            <a:ext cx="487077" cy="450318"/>
          </a:xfrm>
          <a:prstGeom prst="rect">
            <a:avLst/>
          </a:prstGeom>
        </p:spPr>
      </p:pic>
      <p:pic>
        <p:nvPicPr>
          <p:cNvPr id="8" name="Gráfico 7" descr="Marca de insignia1 con relleno sólido">
            <a:extLst>
              <a:ext uri="{FF2B5EF4-FFF2-40B4-BE49-F238E27FC236}">
                <a16:creationId xmlns:a16="http://schemas.microsoft.com/office/drawing/2014/main" id="{9E57F230-E3A3-83DA-BED2-9CC4D7D89EE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265712" y="5432221"/>
            <a:ext cx="487077" cy="450318"/>
          </a:xfrm>
          <a:prstGeom prst="rect">
            <a:avLst/>
          </a:prstGeom>
        </p:spPr>
      </p:pic>
    </p:spTree>
    <p:extLst>
      <p:ext uri="{BB962C8B-B14F-4D97-AF65-F5344CB8AC3E}">
        <p14:creationId xmlns:p14="http://schemas.microsoft.com/office/powerpoint/2010/main" val="31468996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E9E6A-244A-4D2E-3B18-4365A1448AD5}"/>
            </a:ext>
          </a:extLst>
        </p:cNvPr>
        <p:cNvGrpSpPr/>
        <p:nvPr/>
      </p:nvGrpSpPr>
      <p:grpSpPr>
        <a:xfrm>
          <a:off x="0" y="0"/>
          <a:ext cx="0" cy="0"/>
          <a:chOff x="0" y="0"/>
          <a:chExt cx="0" cy="0"/>
        </a:xfrm>
      </p:grpSpPr>
      <p:sp>
        <p:nvSpPr>
          <p:cNvPr id="12" name="Elipse 11">
            <a:extLst>
              <a:ext uri="{FF2B5EF4-FFF2-40B4-BE49-F238E27FC236}">
                <a16:creationId xmlns:a16="http://schemas.microsoft.com/office/drawing/2014/main" id="{58EDFF00-6E10-3999-00A0-B57A5E0F7B02}"/>
              </a:ext>
            </a:extLst>
          </p:cNvPr>
          <p:cNvSpPr/>
          <p:nvPr/>
        </p:nvSpPr>
        <p:spPr>
          <a:xfrm>
            <a:off x="9008067" y="4521396"/>
            <a:ext cx="1744011" cy="1761722"/>
          </a:xfrm>
          <a:prstGeom prst="ellipse">
            <a:avLst/>
          </a:prstGeom>
          <a:blipFill>
            <a:blip r:embed="rId3">
              <a:extLst>
                <a:ext uri="{28A0092B-C50C-407E-A947-70E740481C1C}">
                  <a14:useLocalDpi xmlns:a14="http://schemas.microsoft.com/office/drawing/2010/main" val="0"/>
                </a:ext>
              </a:extLst>
            </a:blip>
            <a:srcRect/>
            <a:stretch>
              <a:fillRect l="-41000" r="-4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CO"/>
          </a:p>
        </p:txBody>
      </p:sp>
      <p:pic>
        <p:nvPicPr>
          <p:cNvPr id="13" name="Imagen 12">
            <a:extLst>
              <a:ext uri="{FF2B5EF4-FFF2-40B4-BE49-F238E27FC236}">
                <a16:creationId xmlns:a16="http://schemas.microsoft.com/office/drawing/2014/main" id="{97252CB3-7494-76C9-8875-B5ABE67C31B4}"/>
              </a:ext>
            </a:extLst>
          </p:cNvPr>
          <p:cNvPicPr>
            <a:picLocks noChangeAspect="1"/>
          </p:cNvPicPr>
          <p:nvPr/>
        </p:nvPicPr>
        <p:blipFill>
          <a:blip r:embed="rId4"/>
          <a:stretch>
            <a:fillRect/>
          </a:stretch>
        </p:blipFill>
        <p:spPr>
          <a:xfrm>
            <a:off x="10067566" y="2768843"/>
            <a:ext cx="1584694" cy="1509248"/>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5" name="Picture 23">
            <a:extLst>
              <a:ext uri="{FF2B5EF4-FFF2-40B4-BE49-F238E27FC236}">
                <a16:creationId xmlns:a16="http://schemas.microsoft.com/office/drawing/2014/main" id="{1FB7BDEB-B8AA-D121-523C-83B33311C4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07325" y="1030257"/>
            <a:ext cx="1697700" cy="1679043"/>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E06CA640-98CE-8F79-FA73-AB467173123A}"/>
              </a:ext>
            </a:extLst>
          </p:cNvPr>
          <p:cNvSpPr txBox="1"/>
          <p:nvPr/>
        </p:nvSpPr>
        <p:spPr>
          <a:xfrm>
            <a:off x="1712422" y="1030257"/>
            <a:ext cx="6870710" cy="1323439"/>
          </a:xfrm>
          <a:prstGeom prst="rect">
            <a:avLst/>
          </a:prstGeom>
          <a:solidFill>
            <a:schemeClr val="bg2"/>
          </a:solidFill>
        </p:spPr>
        <p:txBody>
          <a:bodyPr wrap="square" rtlCol="0">
            <a:spAutoFit/>
          </a:bodyPr>
          <a:lstStyle/>
          <a:p>
            <a:pPr algn="just"/>
            <a:r>
              <a:rPr lang="es-CO" sz="1600" dirty="0">
                <a:solidFill>
                  <a:prstClr val="black"/>
                </a:solidFill>
                <a:latin typeface="Helvetica (Cuerpo)"/>
                <a:cs typeface="Aldhabi" panose="01000000000000000000" pitchFamily="2" charset="-78"/>
              </a:rPr>
              <a:t>Avanzar con celeridad en la implementación en los territorios PDET del Plan Nacional de Conectividad Digital, para </a:t>
            </a:r>
            <a:r>
              <a:rPr lang="es-CO" sz="1600" b="1" dirty="0">
                <a:solidFill>
                  <a:prstClr val="black"/>
                </a:solidFill>
                <a:latin typeface="Helvetica (Cuerpo)"/>
                <a:cs typeface="Aldhabi" panose="01000000000000000000" pitchFamily="2" charset="-78"/>
              </a:rPr>
              <a:t>evitar que se profundice la brecha de rezago tecnológico y digital</a:t>
            </a:r>
            <a:r>
              <a:rPr lang="es-CO" sz="1600" dirty="0">
                <a:solidFill>
                  <a:prstClr val="black"/>
                </a:solidFill>
                <a:latin typeface="Helvetica (Cuerpo)"/>
                <a:cs typeface="Aldhabi" panose="01000000000000000000" pitchFamily="2" charset="-78"/>
              </a:rPr>
              <a:t>, en plena época de la transformación informática y de los avances en la Inteligencia Artificial y desarrollo similares. </a:t>
            </a:r>
          </a:p>
        </p:txBody>
      </p:sp>
      <p:sp>
        <p:nvSpPr>
          <p:cNvPr id="5" name="CuadroTexto 4">
            <a:extLst>
              <a:ext uri="{FF2B5EF4-FFF2-40B4-BE49-F238E27FC236}">
                <a16:creationId xmlns:a16="http://schemas.microsoft.com/office/drawing/2014/main" id="{4F1944E1-EC81-4E4D-F6A2-87840079B871}"/>
              </a:ext>
            </a:extLst>
          </p:cNvPr>
          <p:cNvSpPr txBox="1"/>
          <p:nvPr/>
        </p:nvSpPr>
        <p:spPr>
          <a:xfrm>
            <a:off x="2103119" y="5243409"/>
            <a:ext cx="6538203" cy="830997"/>
          </a:xfrm>
          <a:prstGeom prst="rect">
            <a:avLst/>
          </a:prstGeom>
          <a:solidFill>
            <a:schemeClr val="bg2"/>
          </a:solidFill>
        </p:spPr>
        <p:txBody>
          <a:bodyPr wrap="square" rtlCol="0">
            <a:spAutoFit/>
          </a:bodyPr>
          <a:lstStyle>
            <a:defPPr>
              <a:defRPr lang="es-CO"/>
            </a:defPPr>
            <a:lvl2pPr marL="742950" lvl="1" indent="-285750">
              <a:buFont typeface="Wingdings" panose="05000000000000000000" pitchFamily="2" charset="2"/>
              <a:buChar char="ü"/>
              <a:defRPr/>
            </a:lvl2pPr>
          </a:lstStyle>
          <a:p>
            <a:pPr algn="just"/>
            <a:r>
              <a:rPr lang="es-CO" sz="1600" b="1" dirty="0">
                <a:solidFill>
                  <a:prstClr val="black"/>
                </a:solidFill>
                <a:latin typeface="Helvetica (Cuerpo)"/>
                <a:cs typeface="Aldhabi" panose="01000000000000000000" pitchFamily="2" charset="-78"/>
              </a:rPr>
              <a:t>Implementar los PATR revisados y actualizados </a:t>
            </a:r>
            <a:r>
              <a:rPr lang="es-CO" sz="1600" dirty="0">
                <a:solidFill>
                  <a:prstClr val="black"/>
                </a:solidFill>
                <a:latin typeface="Helvetica (Cuerpo)"/>
                <a:cs typeface="Aldhabi" panose="01000000000000000000" pitchFamily="2" charset="-78"/>
              </a:rPr>
              <a:t>para que cumplan la finalidad y objetivos de los PDET, teniendo como horizonte de tiempo el año 2037. </a:t>
            </a:r>
          </a:p>
        </p:txBody>
      </p:sp>
      <p:sp>
        <p:nvSpPr>
          <p:cNvPr id="9" name="CuadroTexto 8">
            <a:extLst>
              <a:ext uri="{FF2B5EF4-FFF2-40B4-BE49-F238E27FC236}">
                <a16:creationId xmlns:a16="http://schemas.microsoft.com/office/drawing/2014/main" id="{E9C81367-BF15-8E49-CD9B-E529B54599FB}"/>
              </a:ext>
            </a:extLst>
          </p:cNvPr>
          <p:cNvSpPr txBox="1"/>
          <p:nvPr/>
        </p:nvSpPr>
        <p:spPr>
          <a:xfrm>
            <a:off x="196644" y="108568"/>
            <a:ext cx="11818375" cy="450317"/>
          </a:xfrm>
          <a:prstGeom prst="rect">
            <a:avLst/>
          </a:prstGeom>
          <a:solidFill>
            <a:schemeClr val="accent4"/>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mj-lt"/>
                <a:ea typeface="Verdana" panose="020B0604030504040204" pitchFamily="34" charset="0"/>
                <a:cs typeface="+mn-cs"/>
              </a:rPr>
              <a:t>RETOS ESTRATÉGICOS PARA AVANZAR EN LA IMPLEMENTACIÓN DE LOS PDET</a:t>
            </a:r>
          </a:p>
        </p:txBody>
      </p:sp>
      <p:sp>
        <p:nvSpPr>
          <p:cNvPr id="11" name="CuadroTexto 10">
            <a:extLst>
              <a:ext uri="{FF2B5EF4-FFF2-40B4-BE49-F238E27FC236}">
                <a16:creationId xmlns:a16="http://schemas.microsoft.com/office/drawing/2014/main" id="{F100BEA7-F668-7265-8068-345A20C47FE9}"/>
              </a:ext>
            </a:extLst>
          </p:cNvPr>
          <p:cNvSpPr txBox="1"/>
          <p:nvPr/>
        </p:nvSpPr>
        <p:spPr>
          <a:xfrm>
            <a:off x="881149" y="2793750"/>
            <a:ext cx="7211049" cy="1569660"/>
          </a:xfrm>
          <a:prstGeom prst="rect">
            <a:avLst/>
          </a:prstGeom>
          <a:solidFill>
            <a:schemeClr val="bg2"/>
          </a:solidFill>
        </p:spPr>
        <p:txBody>
          <a:bodyPr wrap="square" rtlCol="0">
            <a:spAutoFit/>
          </a:bodyPr>
          <a:lstStyle>
            <a:defPPr>
              <a:defRPr lang="es-CO"/>
            </a:defPPr>
            <a:lvl2pPr marL="742950" lvl="1" indent="-285750">
              <a:buFont typeface="Wingdings" panose="05000000000000000000" pitchFamily="2" charset="2"/>
              <a:buChar char="ü"/>
            </a:lvl2pPr>
          </a:lstStyle>
          <a:p>
            <a:pPr algn="just"/>
            <a:r>
              <a:rPr lang="es-ES" sz="1600" b="1" dirty="0">
                <a:solidFill>
                  <a:prstClr val="black"/>
                </a:solidFill>
                <a:latin typeface="Helvetica (Cuerpo)"/>
                <a:cs typeface="Aldhabi" panose="01000000000000000000" pitchFamily="2" charset="-78"/>
              </a:rPr>
              <a:t>Superar la difícil situación presupuestal de la ART </a:t>
            </a:r>
            <a:r>
              <a:rPr lang="es-ES" sz="1600" dirty="0">
                <a:solidFill>
                  <a:prstClr val="black"/>
                </a:solidFill>
                <a:latin typeface="Helvetica (Cuerpo)"/>
                <a:cs typeface="Aldhabi" panose="01000000000000000000" pitchFamily="2" charset="-78"/>
              </a:rPr>
              <a:t>En los últimos años, los recursos que tradicionalmente han financiado a la Agencia de Renovación del Territorio – ART, a través de la Subcuenta PDET del Fondo Colombia en Paz, se han visto gravemente afectados, comprometiendo la sostenibilidad operativa y la ejecución de proyectos integradores, y de mediana y baja complejidad del Acuerdo de Paz.</a:t>
            </a:r>
          </a:p>
        </p:txBody>
      </p:sp>
      <p:pic>
        <p:nvPicPr>
          <p:cNvPr id="2" name="Gráfico 1" descr="Marca de insignia1 con relleno sólido">
            <a:extLst>
              <a:ext uri="{FF2B5EF4-FFF2-40B4-BE49-F238E27FC236}">
                <a16:creationId xmlns:a16="http://schemas.microsoft.com/office/drawing/2014/main" id="{A90FFE3F-59B3-BDD9-3E24-345583E4183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616042" y="5433748"/>
            <a:ext cx="487077" cy="450318"/>
          </a:xfrm>
          <a:prstGeom prst="rect">
            <a:avLst/>
          </a:prstGeom>
        </p:spPr>
      </p:pic>
      <p:pic>
        <p:nvPicPr>
          <p:cNvPr id="3" name="Gráfico 2" descr="Marca de insignia1 con relleno sólido">
            <a:extLst>
              <a:ext uri="{FF2B5EF4-FFF2-40B4-BE49-F238E27FC236}">
                <a16:creationId xmlns:a16="http://schemas.microsoft.com/office/drawing/2014/main" id="{9FFEB804-BEE8-DA50-EF6A-FDA3DCEA9BD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092198" y="3348234"/>
            <a:ext cx="487077" cy="450318"/>
          </a:xfrm>
          <a:prstGeom prst="rect">
            <a:avLst/>
          </a:prstGeom>
        </p:spPr>
      </p:pic>
      <p:pic>
        <p:nvPicPr>
          <p:cNvPr id="6" name="Gráfico 5" descr="Marca de insignia1 con relleno sólido">
            <a:extLst>
              <a:ext uri="{FF2B5EF4-FFF2-40B4-BE49-F238E27FC236}">
                <a16:creationId xmlns:a16="http://schemas.microsoft.com/office/drawing/2014/main" id="{15631B30-5D30-1963-627E-19827ADD6F9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69622" y="1438705"/>
            <a:ext cx="487077" cy="450318"/>
          </a:xfrm>
          <a:prstGeom prst="rect">
            <a:avLst/>
          </a:prstGeom>
        </p:spPr>
      </p:pic>
    </p:spTree>
    <p:extLst>
      <p:ext uri="{BB962C8B-B14F-4D97-AF65-F5344CB8AC3E}">
        <p14:creationId xmlns:p14="http://schemas.microsoft.com/office/powerpoint/2010/main" val="16803818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BE516-69FB-A78B-3001-B20DE2BBC06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3C8265D-B390-135D-B483-76AD25890967}"/>
              </a:ext>
            </a:extLst>
          </p:cNvPr>
          <p:cNvSpPr txBox="1"/>
          <p:nvPr/>
        </p:nvSpPr>
        <p:spPr>
          <a:xfrm>
            <a:off x="75874" y="124565"/>
            <a:ext cx="11818375" cy="450317"/>
          </a:xfrm>
          <a:prstGeom prst="rect">
            <a:avLst/>
          </a:prstGeom>
          <a:solidFill>
            <a:schemeClr val="accent4"/>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mj-lt"/>
                <a:ea typeface="Verdana" panose="020B0604030504040204" pitchFamily="34" charset="0"/>
                <a:cs typeface="+mn-cs"/>
              </a:rPr>
              <a:t>DESAFÍOS PARA LA IMPLEMENTACIÓN DE LOS PATR REVISADOS Y ACTUALIZADOS</a:t>
            </a:r>
          </a:p>
        </p:txBody>
      </p:sp>
      <p:sp>
        <p:nvSpPr>
          <p:cNvPr id="10" name="CuadroTexto 9">
            <a:extLst>
              <a:ext uri="{FF2B5EF4-FFF2-40B4-BE49-F238E27FC236}">
                <a16:creationId xmlns:a16="http://schemas.microsoft.com/office/drawing/2014/main" id="{E09531B4-C8A2-7B6A-6E21-996F14C4AAE3}"/>
              </a:ext>
            </a:extLst>
          </p:cNvPr>
          <p:cNvSpPr txBox="1"/>
          <p:nvPr/>
        </p:nvSpPr>
        <p:spPr>
          <a:xfrm>
            <a:off x="1097280" y="950713"/>
            <a:ext cx="10050087" cy="5262979"/>
          </a:xfrm>
          <a:prstGeom prst="rect">
            <a:avLst/>
          </a:prstGeom>
          <a:noFill/>
        </p:spPr>
        <p:txBody>
          <a:bodyPr wrap="square" rtlCol="0">
            <a:spAutoFit/>
          </a:bodyPr>
          <a:lstStyle/>
          <a:p>
            <a:pPr lvl="0" algn="just"/>
            <a:r>
              <a:rPr lang="es-CO" sz="1600" dirty="0"/>
              <a:t>Lograr la adopción y aplicación en los territorios PDET y otros históricamente excluidos, de </a:t>
            </a:r>
            <a:r>
              <a:rPr lang="es-CO" sz="1600" b="1" dirty="0"/>
              <a:t>una política estatal e integral de seguridad, paz, presencia institucional, mayor inversión social, equidad territorial, sostenibilidad ambiental y de tránsito de economías ilegalizadas a economías ilícitas, antes referida.</a:t>
            </a:r>
          </a:p>
          <a:p>
            <a:pPr marL="342900" indent="-342900" algn="just">
              <a:buFont typeface="Wingdings" panose="05000000000000000000" pitchFamily="2" charset="2"/>
              <a:buChar char="Ø"/>
            </a:pPr>
            <a:endParaRPr lang="es-CO" sz="1600" dirty="0"/>
          </a:p>
          <a:p>
            <a:pPr lvl="0" algn="just"/>
            <a:r>
              <a:rPr lang="es-CO" sz="1600" b="1" dirty="0"/>
              <a:t>Acelerar la implementación del Acuerdo Final de Paz en su conjunto </a:t>
            </a:r>
            <a:r>
              <a:rPr lang="es-CO" sz="1600" dirty="0"/>
              <a:t>dada la integralidad y carácter holístico del mismo.</a:t>
            </a:r>
          </a:p>
          <a:p>
            <a:pPr algn="just"/>
            <a:endParaRPr lang="es-CO" sz="1600" dirty="0"/>
          </a:p>
          <a:p>
            <a:pPr lvl="0" algn="just"/>
            <a:r>
              <a:rPr lang="es-CO" sz="1600" b="1" dirty="0"/>
              <a:t>Conseguir que la implementación del PATR revisado y actualizado, en cada subregión, sea el resultado de un permanente ejercicio de concurrencia de capacidades institucionales y financieras de los actores nacionales y territoriales, públicos, privados, comunitarios y de la cooperación internacional</a:t>
            </a:r>
            <a:r>
              <a:rPr lang="es-CO" sz="1600" dirty="0"/>
              <a:t>, basado en los principios de participación incidente y los enfoques diferenciales étnico, reparador, de género, territorial y del campesinado como sujeto de especial protección constitucional.</a:t>
            </a:r>
          </a:p>
          <a:p>
            <a:pPr algn="just"/>
            <a:endParaRPr lang="es-CO" sz="1600" dirty="0"/>
          </a:p>
          <a:p>
            <a:pPr lvl="0" algn="just"/>
            <a:r>
              <a:rPr lang="es-CO" sz="1600" dirty="0"/>
              <a:t>Construir y/o consolidar </a:t>
            </a:r>
            <a:r>
              <a:rPr lang="es-CO" sz="1600" b="1" dirty="0"/>
              <a:t>escenarios y mecanismos de articulación interinstitucional </a:t>
            </a:r>
            <a:r>
              <a:rPr lang="es-CO" sz="1600" dirty="0"/>
              <a:t>para la implementación de los PATR revisados y actualizados como los contemplados en la Estrategia Territorio-Nación-Territorio, que promueve la ART, los Acuerdos de Gestión, los Pactos Territoriales y las Alianzas Publico-Privadas-Comunitarios, entre otros.</a:t>
            </a:r>
          </a:p>
          <a:p>
            <a:pPr algn="just"/>
            <a:endParaRPr lang="es-CO" sz="1600" dirty="0"/>
          </a:p>
          <a:p>
            <a:pPr lvl="0" algn="just"/>
            <a:r>
              <a:rPr lang="es-CO" sz="1600" dirty="0"/>
              <a:t>Adelantar una </a:t>
            </a:r>
            <a:r>
              <a:rPr lang="es-CO" sz="1600" b="1" dirty="0"/>
              <a:t>pedagogía asertiva y una amplia divulgación del contenido de los PATR revisados y actualizados</a:t>
            </a:r>
            <a:r>
              <a:rPr lang="es-CO" sz="1600" dirty="0"/>
              <a:t> </a:t>
            </a:r>
            <a:r>
              <a:rPr lang="es-CO" sz="1600" b="1" dirty="0"/>
              <a:t>y rendir cuentas periódicas y públicas sobre el avance de su implementación.</a:t>
            </a:r>
          </a:p>
        </p:txBody>
      </p:sp>
      <p:sp>
        <p:nvSpPr>
          <p:cNvPr id="4" name="Diagrama de flujo: conector 3">
            <a:extLst>
              <a:ext uri="{FF2B5EF4-FFF2-40B4-BE49-F238E27FC236}">
                <a16:creationId xmlns:a16="http://schemas.microsoft.com/office/drawing/2014/main" id="{F347D456-3A6E-1D51-1B7D-A5114FBBE77A}"/>
              </a:ext>
            </a:extLst>
          </p:cNvPr>
          <p:cNvSpPr/>
          <p:nvPr/>
        </p:nvSpPr>
        <p:spPr>
          <a:xfrm>
            <a:off x="532014" y="1388225"/>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CuadroTexto 4">
            <a:extLst>
              <a:ext uri="{FF2B5EF4-FFF2-40B4-BE49-F238E27FC236}">
                <a16:creationId xmlns:a16="http://schemas.microsoft.com/office/drawing/2014/main" id="{F1DE0104-4719-8670-A894-B83FB34D75FA}"/>
              </a:ext>
            </a:extLst>
          </p:cNvPr>
          <p:cNvSpPr txBox="1"/>
          <p:nvPr/>
        </p:nvSpPr>
        <p:spPr>
          <a:xfrm>
            <a:off x="567529" y="1398908"/>
            <a:ext cx="224444" cy="369332"/>
          </a:xfrm>
          <a:prstGeom prst="rect">
            <a:avLst/>
          </a:prstGeom>
          <a:noFill/>
        </p:spPr>
        <p:txBody>
          <a:bodyPr wrap="square" rtlCol="0">
            <a:spAutoFit/>
          </a:bodyPr>
          <a:lstStyle/>
          <a:p>
            <a:r>
              <a:rPr lang="es-ES" dirty="0">
                <a:solidFill>
                  <a:schemeClr val="bg1"/>
                </a:solidFill>
              </a:rPr>
              <a:t>1</a:t>
            </a:r>
            <a:endParaRPr lang="es-CO" dirty="0">
              <a:solidFill>
                <a:schemeClr val="bg1"/>
              </a:solidFill>
            </a:endParaRPr>
          </a:p>
        </p:txBody>
      </p:sp>
      <p:sp>
        <p:nvSpPr>
          <p:cNvPr id="6" name="Diagrama de flujo: conector 5">
            <a:extLst>
              <a:ext uri="{FF2B5EF4-FFF2-40B4-BE49-F238E27FC236}">
                <a16:creationId xmlns:a16="http://schemas.microsoft.com/office/drawing/2014/main" id="{1DF32D0B-59D1-75ED-B0A4-EB005D38BF39}"/>
              </a:ext>
            </a:extLst>
          </p:cNvPr>
          <p:cNvSpPr/>
          <p:nvPr/>
        </p:nvSpPr>
        <p:spPr>
          <a:xfrm>
            <a:off x="532014" y="2201568"/>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4BDC6F61-E218-AA9F-4A07-EE6BB19D9D8E}"/>
              </a:ext>
            </a:extLst>
          </p:cNvPr>
          <p:cNvSpPr txBox="1"/>
          <p:nvPr/>
        </p:nvSpPr>
        <p:spPr>
          <a:xfrm>
            <a:off x="567529" y="2212251"/>
            <a:ext cx="224444" cy="369332"/>
          </a:xfrm>
          <a:prstGeom prst="rect">
            <a:avLst/>
          </a:prstGeom>
          <a:noFill/>
        </p:spPr>
        <p:txBody>
          <a:bodyPr wrap="square" rtlCol="0">
            <a:spAutoFit/>
          </a:bodyPr>
          <a:lstStyle/>
          <a:p>
            <a:r>
              <a:rPr lang="es-ES" dirty="0">
                <a:solidFill>
                  <a:schemeClr val="bg1"/>
                </a:solidFill>
              </a:rPr>
              <a:t>2</a:t>
            </a:r>
            <a:endParaRPr lang="es-CO" dirty="0">
              <a:solidFill>
                <a:schemeClr val="bg1"/>
              </a:solidFill>
            </a:endParaRPr>
          </a:p>
        </p:txBody>
      </p:sp>
      <p:sp>
        <p:nvSpPr>
          <p:cNvPr id="8" name="Diagrama de flujo: conector 7">
            <a:extLst>
              <a:ext uri="{FF2B5EF4-FFF2-40B4-BE49-F238E27FC236}">
                <a16:creationId xmlns:a16="http://schemas.microsoft.com/office/drawing/2014/main" id="{D3D56ABC-5CA3-A397-9DF2-74A38399E6B3}"/>
              </a:ext>
            </a:extLst>
          </p:cNvPr>
          <p:cNvSpPr/>
          <p:nvPr/>
        </p:nvSpPr>
        <p:spPr>
          <a:xfrm>
            <a:off x="532014" y="3233651"/>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CuadroTexto 8">
            <a:extLst>
              <a:ext uri="{FF2B5EF4-FFF2-40B4-BE49-F238E27FC236}">
                <a16:creationId xmlns:a16="http://schemas.microsoft.com/office/drawing/2014/main" id="{CC52EC00-DFCB-FF29-450E-3CA103317077}"/>
              </a:ext>
            </a:extLst>
          </p:cNvPr>
          <p:cNvSpPr txBox="1"/>
          <p:nvPr/>
        </p:nvSpPr>
        <p:spPr>
          <a:xfrm>
            <a:off x="567529" y="3244334"/>
            <a:ext cx="224444" cy="369332"/>
          </a:xfrm>
          <a:prstGeom prst="rect">
            <a:avLst/>
          </a:prstGeom>
          <a:noFill/>
        </p:spPr>
        <p:txBody>
          <a:bodyPr wrap="square" rtlCol="0">
            <a:spAutoFit/>
          </a:bodyPr>
          <a:lstStyle/>
          <a:p>
            <a:r>
              <a:rPr lang="es-ES" dirty="0">
                <a:solidFill>
                  <a:schemeClr val="bg1"/>
                </a:solidFill>
              </a:rPr>
              <a:t>3</a:t>
            </a:r>
            <a:endParaRPr lang="es-CO" dirty="0">
              <a:solidFill>
                <a:schemeClr val="bg1"/>
              </a:solidFill>
            </a:endParaRPr>
          </a:p>
        </p:txBody>
      </p:sp>
      <p:sp>
        <p:nvSpPr>
          <p:cNvPr id="11" name="Diagrama de flujo: conector 10">
            <a:extLst>
              <a:ext uri="{FF2B5EF4-FFF2-40B4-BE49-F238E27FC236}">
                <a16:creationId xmlns:a16="http://schemas.microsoft.com/office/drawing/2014/main" id="{7BCE7FED-6899-B669-1F62-8DC5A87FAC28}"/>
              </a:ext>
            </a:extLst>
          </p:cNvPr>
          <p:cNvSpPr/>
          <p:nvPr/>
        </p:nvSpPr>
        <p:spPr>
          <a:xfrm>
            <a:off x="563373" y="4548370"/>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CuadroTexto 11">
            <a:extLst>
              <a:ext uri="{FF2B5EF4-FFF2-40B4-BE49-F238E27FC236}">
                <a16:creationId xmlns:a16="http://schemas.microsoft.com/office/drawing/2014/main" id="{D365527B-80A8-748E-47D4-97C529B1F533}"/>
              </a:ext>
            </a:extLst>
          </p:cNvPr>
          <p:cNvSpPr txBox="1"/>
          <p:nvPr/>
        </p:nvSpPr>
        <p:spPr>
          <a:xfrm>
            <a:off x="598888" y="4559053"/>
            <a:ext cx="224444" cy="369332"/>
          </a:xfrm>
          <a:prstGeom prst="rect">
            <a:avLst/>
          </a:prstGeom>
          <a:noFill/>
        </p:spPr>
        <p:txBody>
          <a:bodyPr wrap="square" rtlCol="0">
            <a:spAutoFit/>
          </a:bodyPr>
          <a:lstStyle/>
          <a:p>
            <a:r>
              <a:rPr lang="es-ES" dirty="0">
                <a:solidFill>
                  <a:schemeClr val="bg1"/>
                </a:solidFill>
              </a:rPr>
              <a:t>4</a:t>
            </a:r>
            <a:endParaRPr lang="es-CO" dirty="0">
              <a:solidFill>
                <a:schemeClr val="bg1"/>
              </a:solidFill>
            </a:endParaRPr>
          </a:p>
        </p:txBody>
      </p:sp>
      <p:sp>
        <p:nvSpPr>
          <p:cNvPr id="13" name="Diagrama de flujo: conector 12">
            <a:extLst>
              <a:ext uri="{FF2B5EF4-FFF2-40B4-BE49-F238E27FC236}">
                <a16:creationId xmlns:a16="http://schemas.microsoft.com/office/drawing/2014/main" id="{0EBE78A0-23B2-3BBC-6229-0FFB9BB77C67}"/>
              </a:ext>
            </a:extLst>
          </p:cNvPr>
          <p:cNvSpPr/>
          <p:nvPr/>
        </p:nvSpPr>
        <p:spPr>
          <a:xfrm>
            <a:off x="567529" y="5448409"/>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CuadroTexto 13">
            <a:extLst>
              <a:ext uri="{FF2B5EF4-FFF2-40B4-BE49-F238E27FC236}">
                <a16:creationId xmlns:a16="http://schemas.microsoft.com/office/drawing/2014/main" id="{DE7BF607-F5E5-2CBB-4DC3-BF54BD844E6F}"/>
              </a:ext>
            </a:extLst>
          </p:cNvPr>
          <p:cNvSpPr txBox="1"/>
          <p:nvPr/>
        </p:nvSpPr>
        <p:spPr>
          <a:xfrm>
            <a:off x="603044" y="5459092"/>
            <a:ext cx="224444" cy="369332"/>
          </a:xfrm>
          <a:prstGeom prst="rect">
            <a:avLst/>
          </a:prstGeom>
          <a:noFill/>
        </p:spPr>
        <p:txBody>
          <a:bodyPr wrap="square" rtlCol="0">
            <a:spAutoFit/>
          </a:bodyPr>
          <a:lstStyle/>
          <a:p>
            <a:r>
              <a:rPr lang="es-ES" dirty="0">
                <a:solidFill>
                  <a:schemeClr val="bg1"/>
                </a:solidFill>
              </a:rPr>
              <a:t>5</a:t>
            </a:r>
            <a:endParaRPr lang="es-CO" dirty="0">
              <a:solidFill>
                <a:schemeClr val="bg1"/>
              </a:solidFill>
            </a:endParaRPr>
          </a:p>
        </p:txBody>
      </p:sp>
    </p:spTree>
    <p:extLst>
      <p:ext uri="{BB962C8B-B14F-4D97-AF65-F5344CB8AC3E}">
        <p14:creationId xmlns:p14="http://schemas.microsoft.com/office/powerpoint/2010/main" val="1419182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3263D-8448-1B95-F1F9-AE066CED5CBA}"/>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C5D10798-CE2E-D036-03CE-4F6E1667DECF}"/>
              </a:ext>
            </a:extLst>
          </p:cNvPr>
          <p:cNvSpPr txBox="1"/>
          <p:nvPr/>
        </p:nvSpPr>
        <p:spPr>
          <a:xfrm>
            <a:off x="1883665" y="3133534"/>
            <a:ext cx="8615754" cy="507831"/>
          </a:xfrm>
          <a:prstGeom prst="rect">
            <a:avLst/>
          </a:prstGeom>
          <a:noFill/>
        </p:spPr>
        <p:txBody>
          <a:bodyPr wrap="square">
            <a:spAutoFit/>
          </a:bodyPr>
          <a:lstStyle/>
          <a:p>
            <a:pPr marL="12065" marR="5080" lvl="1" algn="ctr">
              <a:lnSpc>
                <a:spcPct val="90000"/>
              </a:lnSpc>
              <a:spcBef>
                <a:spcPct val="0"/>
              </a:spcBef>
              <a:defRPr/>
            </a:pPr>
            <a:r>
              <a:rPr lang="es-CO" sz="3000" dirty="0">
                <a:solidFill>
                  <a:prstClr val="black"/>
                </a:solidFill>
                <a:latin typeface="+mj-lt"/>
                <a:ea typeface="Verdana" panose="020B0604030504040204" pitchFamily="34" charset="0"/>
                <a:cs typeface="Arial" panose="020B0604020202020204" pitchFamily="34" charset="0"/>
              </a:rPr>
              <a:t>LOS PDET EN EL ACUERDO DE PAZ</a:t>
            </a:r>
          </a:p>
        </p:txBody>
      </p:sp>
    </p:spTree>
    <p:extLst>
      <p:ext uri="{BB962C8B-B14F-4D97-AF65-F5344CB8AC3E}">
        <p14:creationId xmlns:p14="http://schemas.microsoft.com/office/powerpoint/2010/main" val="6682160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411A7-4C63-C2ED-25A8-A1AA3C0412CE}"/>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17352D5-CB02-2FEE-FA72-12CB8E16D1E4}"/>
              </a:ext>
            </a:extLst>
          </p:cNvPr>
          <p:cNvSpPr txBox="1"/>
          <p:nvPr/>
        </p:nvSpPr>
        <p:spPr>
          <a:xfrm>
            <a:off x="75874" y="124565"/>
            <a:ext cx="11818375" cy="450317"/>
          </a:xfrm>
          <a:prstGeom prst="rect">
            <a:avLst/>
          </a:prstGeom>
          <a:solidFill>
            <a:schemeClr val="accent4"/>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mj-lt"/>
                <a:ea typeface="Verdana" panose="020B0604030504040204" pitchFamily="34" charset="0"/>
                <a:cs typeface="+mn-cs"/>
              </a:rPr>
              <a:t>DESAFÍOS PARA LA IMPLEMENTACIÓN DE LOS PATR REVISADOS Y ACTUALIZADOS</a:t>
            </a:r>
          </a:p>
        </p:txBody>
      </p:sp>
      <p:sp>
        <p:nvSpPr>
          <p:cNvPr id="10" name="CuadroTexto 9">
            <a:extLst>
              <a:ext uri="{FF2B5EF4-FFF2-40B4-BE49-F238E27FC236}">
                <a16:creationId xmlns:a16="http://schemas.microsoft.com/office/drawing/2014/main" id="{D05E61C3-03DC-1097-DD28-96737F739879}"/>
              </a:ext>
            </a:extLst>
          </p:cNvPr>
          <p:cNvSpPr txBox="1"/>
          <p:nvPr/>
        </p:nvSpPr>
        <p:spPr>
          <a:xfrm>
            <a:off x="1130532" y="1195724"/>
            <a:ext cx="9800705" cy="5509200"/>
          </a:xfrm>
          <a:prstGeom prst="rect">
            <a:avLst/>
          </a:prstGeom>
          <a:noFill/>
        </p:spPr>
        <p:txBody>
          <a:bodyPr wrap="square" rtlCol="0">
            <a:spAutoFit/>
          </a:bodyPr>
          <a:lstStyle/>
          <a:p>
            <a:pPr lvl="0" algn="just"/>
            <a:r>
              <a:rPr lang="es-ES" sz="1600" b="1" dirty="0"/>
              <a:t>Incidir en el proceso de construcción y aprobación de los planes nacionales de desarrollo y los planes plurianuales de inversiones, de los períodos 2026-2030, 2030-2034 y 2034-2038</a:t>
            </a:r>
            <a:r>
              <a:rPr lang="es-ES" sz="1600" dirty="0"/>
              <a:t>, buscando la incorporación, en lo de su competencia, de programas, subprogramas y proyectos de los PATR revisados y actualizados.</a:t>
            </a:r>
            <a:r>
              <a:rPr lang="es-CO" sz="1600" dirty="0"/>
              <a:t> </a:t>
            </a:r>
          </a:p>
          <a:p>
            <a:pPr lvl="0" algn="just"/>
            <a:endParaRPr lang="es-CO" sz="1600" dirty="0"/>
          </a:p>
          <a:p>
            <a:pPr lvl="0" algn="just"/>
            <a:r>
              <a:rPr lang="es-ES" sz="1600" dirty="0"/>
              <a:t>El objetivo fundamental del proceso de incidencia será lograr el </a:t>
            </a:r>
            <a:r>
              <a:rPr lang="es-ES" sz="1600" b="1" dirty="0"/>
              <a:t>efectivo cumplimiento de los señalado en el artículo 3º.  del acto legislativo 01 de 2016 que dispuso que </a:t>
            </a:r>
            <a:r>
              <a:rPr lang="es-CO" sz="1600" b="1" dirty="0"/>
              <a:t>El Gobierno nacional durante los próximos veinte años incluirá en el Plan Plurianual de Inversiones del Plan Nacional de Desarrollo, un componente específico para la paz priorizando los ciudadanos y las entidades territoriales más afectadas por la pobreza rural, las economías ilegales, la debilidad institucional y el conflicto armando. </a:t>
            </a:r>
            <a:r>
              <a:rPr lang="es-CO" sz="1600" dirty="0"/>
              <a:t>Estos recursos serán adicionales a las inversiones ya programadas por las entidades públicas del orden nacional y territorial y se orientarán a cerrar las brechas sociales, económicas e institucionales en dichas entidades territoriales.</a:t>
            </a:r>
          </a:p>
          <a:p>
            <a:pPr lvl="0" algn="just"/>
            <a:endParaRPr lang="es-CO" sz="1600" dirty="0"/>
          </a:p>
          <a:p>
            <a:pPr lvl="0" algn="just"/>
            <a:endParaRPr lang="es-CO" sz="1600" dirty="0"/>
          </a:p>
          <a:p>
            <a:pPr lvl="0" algn="just"/>
            <a:r>
              <a:rPr lang="es-ES" sz="1600" b="1" dirty="0"/>
              <a:t>Armonizar la implementación de los PATR revisados y actualizados con la implementación de los Planes Nacionales Sectoriales</a:t>
            </a:r>
            <a:r>
              <a:rPr lang="es-ES" sz="1600" dirty="0"/>
              <a:t>, particularmente los de la Reforma Rural Integral, contemplados en el punto 1.3 del Acuerdo de Paz.</a:t>
            </a:r>
            <a:endParaRPr lang="es-CO" sz="1600" dirty="0"/>
          </a:p>
          <a:p>
            <a:pPr lvl="0" algn="just"/>
            <a:endParaRPr lang="es-CO" sz="1600" dirty="0"/>
          </a:p>
          <a:p>
            <a:pPr lvl="0" algn="just"/>
            <a:r>
              <a:rPr lang="es-CO" sz="1600" dirty="0"/>
              <a:t>Participar e </a:t>
            </a:r>
            <a:r>
              <a:rPr lang="es-CO" sz="1600" b="1" dirty="0"/>
              <a:t>incidir en la construcción e implementación de los PIRC y los PRR </a:t>
            </a:r>
            <a:r>
              <a:rPr lang="es-CO" sz="1600" dirty="0"/>
              <a:t>propendiendo por su articulación con PATR revisados y actualizados.</a:t>
            </a:r>
          </a:p>
          <a:p>
            <a:pPr marL="285750" lvl="0" indent="-285750">
              <a:buFont typeface="Arial" panose="020B0604020202020204" pitchFamily="34" charset="0"/>
              <a:buChar char="•"/>
            </a:pPr>
            <a:endParaRPr lang="es-CO" sz="1600" dirty="0"/>
          </a:p>
        </p:txBody>
      </p:sp>
      <p:sp>
        <p:nvSpPr>
          <p:cNvPr id="2" name="Diagrama de flujo: conector 1">
            <a:extLst>
              <a:ext uri="{FF2B5EF4-FFF2-40B4-BE49-F238E27FC236}">
                <a16:creationId xmlns:a16="http://schemas.microsoft.com/office/drawing/2014/main" id="{C3C5DD2A-B7A2-1974-3074-45480ADFD40F}"/>
              </a:ext>
            </a:extLst>
          </p:cNvPr>
          <p:cNvSpPr/>
          <p:nvPr/>
        </p:nvSpPr>
        <p:spPr>
          <a:xfrm>
            <a:off x="614723" y="1480247"/>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CuadroTexto 3">
            <a:extLst>
              <a:ext uri="{FF2B5EF4-FFF2-40B4-BE49-F238E27FC236}">
                <a16:creationId xmlns:a16="http://schemas.microsoft.com/office/drawing/2014/main" id="{C745E0E2-3C7C-0A9D-6302-8B4EDD7E1C3C}"/>
              </a:ext>
            </a:extLst>
          </p:cNvPr>
          <p:cNvSpPr txBox="1"/>
          <p:nvPr/>
        </p:nvSpPr>
        <p:spPr>
          <a:xfrm>
            <a:off x="650238" y="1490930"/>
            <a:ext cx="224444" cy="369332"/>
          </a:xfrm>
          <a:prstGeom prst="rect">
            <a:avLst/>
          </a:prstGeom>
          <a:noFill/>
        </p:spPr>
        <p:txBody>
          <a:bodyPr wrap="square" rtlCol="0">
            <a:spAutoFit/>
          </a:bodyPr>
          <a:lstStyle/>
          <a:p>
            <a:r>
              <a:rPr lang="es-ES" dirty="0">
                <a:solidFill>
                  <a:schemeClr val="bg1"/>
                </a:solidFill>
              </a:rPr>
              <a:t>6</a:t>
            </a:r>
            <a:endParaRPr lang="es-CO" dirty="0">
              <a:solidFill>
                <a:schemeClr val="bg1"/>
              </a:solidFill>
            </a:endParaRPr>
          </a:p>
        </p:txBody>
      </p:sp>
      <p:sp>
        <p:nvSpPr>
          <p:cNvPr id="5" name="Diagrama de flujo: conector 4">
            <a:extLst>
              <a:ext uri="{FF2B5EF4-FFF2-40B4-BE49-F238E27FC236}">
                <a16:creationId xmlns:a16="http://schemas.microsoft.com/office/drawing/2014/main" id="{D997CCED-A9CF-E7FD-511D-B8AEE6DA9065}"/>
              </a:ext>
            </a:extLst>
          </p:cNvPr>
          <p:cNvSpPr/>
          <p:nvPr/>
        </p:nvSpPr>
        <p:spPr>
          <a:xfrm>
            <a:off x="614723" y="4997738"/>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CuadroTexto 5">
            <a:extLst>
              <a:ext uri="{FF2B5EF4-FFF2-40B4-BE49-F238E27FC236}">
                <a16:creationId xmlns:a16="http://schemas.microsoft.com/office/drawing/2014/main" id="{9055A8CF-3DA5-5747-150B-C6961F10A4A2}"/>
              </a:ext>
            </a:extLst>
          </p:cNvPr>
          <p:cNvSpPr txBox="1"/>
          <p:nvPr/>
        </p:nvSpPr>
        <p:spPr>
          <a:xfrm>
            <a:off x="650238" y="5008421"/>
            <a:ext cx="224444" cy="369332"/>
          </a:xfrm>
          <a:prstGeom prst="rect">
            <a:avLst/>
          </a:prstGeom>
          <a:noFill/>
        </p:spPr>
        <p:txBody>
          <a:bodyPr wrap="square" rtlCol="0">
            <a:spAutoFit/>
          </a:bodyPr>
          <a:lstStyle/>
          <a:p>
            <a:r>
              <a:rPr lang="es-ES" dirty="0">
                <a:solidFill>
                  <a:schemeClr val="bg1"/>
                </a:solidFill>
              </a:rPr>
              <a:t>7</a:t>
            </a:r>
            <a:endParaRPr lang="es-CO" dirty="0">
              <a:solidFill>
                <a:schemeClr val="bg1"/>
              </a:solidFill>
            </a:endParaRPr>
          </a:p>
        </p:txBody>
      </p:sp>
      <p:sp>
        <p:nvSpPr>
          <p:cNvPr id="7" name="Diagrama de flujo: conector 6">
            <a:extLst>
              <a:ext uri="{FF2B5EF4-FFF2-40B4-BE49-F238E27FC236}">
                <a16:creationId xmlns:a16="http://schemas.microsoft.com/office/drawing/2014/main" id="{347C6429-6FEA-EDA8-E4E2-E888FBF3189D}"/>
              </a:ext>
            </a:extLst>
          </p:cNvPr>
          <p:cNvSpPr/>
          <p:nvPr/>
        </p:nvSpPr>
        <p:spPr>
          <a:xfrm>
            <a:off x="614723" y="5917599"/>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CuadroTexto 7">
            <a:extLst>
              <a:ext uri="{FF2B5EF4-FFF2-40B4-BE49-F238E27FC236}">
                <a16:creationId xmlns:a16="http://schemas.microsoft.com/office/drawing/2014/main" id="{B189F537-61EC-36CF-81D0-6EC498430202}"/>
              </a:ext>
            </a:extLst>
          </p:cNvPr>
          <p:cNvSpPr txBox="1"/>
          <p:nvPr/>
        </p:nvSpPr>
        <p:spPr>
          <a:xfrm>
            <a:off x="650238" y="5928282"/>
            <a:ext cx="224444" cy="369332"/>
          </a:xfrm>
          <a:prstGeom prst="rect">
            <a:avLst/>
          </a:prstGeom>
          <a:noFill/>
        </p:spPr>
        <p:txBody>
          <a:bodyPr wrap="square" rtlCol="0">
            <a:spAutoFit/>
          </a:bodyPr>
          <a:lstStyle/>
          <a:p>
            <a:r>
              <a:rPr lang="es-ES" dirty="0">
                <a:solidFill>
                  <a:schemeClr val="bg1"/>
                </a:solidFill>
              </a:rPr>
              <a:t>8</a:t>
            </a:r>
            <a:endParaRPr lang="es-CO" dirty="0">
              <a:solidFill>
                <a:schemeClr val="bg1"/>
              </a:solidFill>
            </a:endParaRPr>
          </a:p>
        </p:txBody>
      </p:sp>
    </p:spTree>
    <p:extLst>
      <p:ext uri="{BB962C8B-B14F-4D97-AF65-F5344CB8AC3E}">
        <p14:creationId xmlns:p14="http://schemas.microsoft.com/office/powerpoint/2010/main" val="31806883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C927F-E608-429A-88ED-A727D81ECD98}"/>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5E52FD7-5281-A5ED-63E6-B92E46A25BE0}"/>
              </a:ext>
            </a:extLst>
          </p:cNvPr>
          <p:cNvSpPr txBox="1"/>
          <p:nvPr/>
        </p:nvSpPr>
        <p:spPr>
          <a:xfrm>
            <a:off x="75874" y="124565"/>
            <a:ext cx="11818375" cy="450317"/>
          </a:xfrm>
          <a:prstGeom prst="rect">
            <a:avLst/>
          </a:prstGeom>
          <a:solidFill>
            <a:schemeClr val="accent4"/>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mj-lt"/>
                <a:ea typeface="Verdana" panose="020B0604030504040204" pitchFamily="34" charset="0"/>
                <a:cs typeface="+mn-cs"/>
              </a:rPr>
              <a:t>DESAFÍOS PARA LA IMPLEMENTACIÓN DE LOS PATR REVISADOS Y ACTUALIZADOS</a:t>
            </a:r>
          </a:p>
        </p:txBody>
      </p:sp>
      <p:sp>
        <p:nvSpPr>
          <p:cNvPr id="10" name="CuadroTexto 9">
            <a:extLst>
              <a:ext uri="{FF2B5EF4-FFF2-40B4-BE49-F238E27FC236}">
                <a16:creationId xmlns:a16="http://schemas.microsoft.com/office/drawing/2014/main" id="{4A62F303-B482-3BBF-86B2-DBA0270A21DB}"/>
              </a:ext>
            </a:extLst>
          </p:cNvPr>
          <p:cNvSpPr txBox="1"/>
          <p:nvPr/>
        </p:nvSpPr>
        <p:spPr>
          <a:xfrm>
            <a:off x="1186348" y="1149421"/>
            <a:ext cx="9919455" cy="5509200"/>
          </a:xfrm>
          <a:prstGeom prst="rect">
            <a:avLst/>
          </a:prstGeom>
          <a:noFill/>
        </p:spPr>
        <p:txBody>
          <a:bodyPr wrap="square" rtlCol="0">
            <a:spAutoFit/>
          </a:bodyPr>
          <a:lstStyle/>
          <a:p>
            <a:pPr lvl="0" algn="just"/>
            <a:r>
              <a:rPr lang="es-ES" sz="1600" b="1" dirty="0"/>
              <a:t>Incidir en los presupuestos del año 2027 y en el proceso de construcción y aprobación de los planes territoriales de desarrollo y plurianuales de inversiones, de los períodos 2028-2031, 2032-2035 y 2036-2039</a:t>
            </a:r>
            <a:r>
              <a:rPr lang="es-ES" sz="1600" dirty="0"/>
              <a:t>, buscando la incorporación, en lo de su competencia, de programas, subprogramas y proyectos de los PATR revisado y actualizados.</a:t>
            </a:r>
          </a:p>
          <a:p>
            <a:pPr lvl="0" algn="just"/>
            <a:endParaRPr lang="es-ES" sz="1600" dirty="0"/>
          </a:p>
          <a:p>
            <a:pPr lvl="0" algn="just"/>
            <a:r>
              <a:rPr lang="es-ES" sz="1600" dirty="0"/>
              <a:t>El objetivo fundamental del proceso de incidencia será lograr el efectivo cumplimiento de lo señalado en el citado artículo 3º. del acto legislativo 01 de 2016 en lo concerniente a las entidades territoriales.</a:t>
            </a:r>
          </a:p>
          <a:p>
            <a:pPr lvl="0" algn="just"/>
            <a:endParaRPr lang="es-ES" sz="1600" dirty="0"/>
          </a:p>
          <a:p>
            <a:pPr lvl="0" algn="just"/>
            <a:endParaRPr lang="es-ES" sz="1600" dirty="0"/>
          </a:p>
          <a:p>
            <a:pPr lvl="0" algn="just"/>
            <a:r>
              <a:rPr lang="es-ES" sz="1600" dirty="0"/>
              <a:t>Articular la implementación de los PATR revisados y actualizados con los </a:t>
            </a:r>
            <a:r>
              <a:rPr lang="es-ES" sz="1600" b="1" dirty="0"/>
              <a:t>Planes de Ordenamiento Territorial, los planes de los Esquemas Asociativos Territoriales y de las Corporaciones Autónomas Regionales.</a:t>
            </a:r>
          </a:p>
          <a:p>
            <a:pPr lvl="0" algn="just"/>
            <a:endParaRPr lang="es-ES" sz="1600" dirty="0"/>
          </a:p>
          <a:p>
            <a:pPr lvl="0" algn="just"/>
            <a:r>
              <a:rPr lang="es-ES" sz="1600" b="1" dirty="0"/>
              <a:t>Promover reformas estructurales que garanticen la transparencia y equidad territorial en el proceso de aprobación de proyectos financiados con la asignación de Regalías para la Paz y posibiliten la participación efectiva de las organizaciones étnicas y comunitarias en el mismo.</a:t>
            </a:r>
          </a:p>
          <a:p>
            <a:pPr lvl="0" algn="just"/>
            <a:endParaRPr lang="es-ES" sz="1600" dirty="0"/>
          </a:p>
          <a:p>
            <a:pPr algn="just"/>
            <a:r>
              <a:rPr lang="es-ES" sz="1600" dirty="0"/>
              <a:t>Promover la participación de los territorios PDET en la </a:t>
            </a:r>
            <a:r>
              <a:rPr lang="es-ES" sz="1600" b="1" dirty="0"/>
              <a:t>producción de energías limpias y en los beneficios económicos que deben generar la preservación de los recursos ambientales por parte de sus comunidades,</a:t>
            </a:r>
            <a:r>
              <a:rPr lang="es-ES" sz="1600" dirty="0"/>
              <a:t> como una manera de compensar la disminución de las regalías que necesariamente conlleva el proceso de transición energética. </a:t>
            </a:r>
          </a:p>
          <a:p>
            <a:pPr marL="285750" lvl="0" indent="-285750">
              <a:buFont typeface="Arial" panose="020B0604020202020204" pitchFamily="34" charset="0"/>
              <a:buChar char="•"/>
            </a:pPr>
            <a:endParaRPr lang="es-CO" sz="1600" dirty="0"/>
          </a:p>
        </p:txBody>
      </p:sp>
      <p:sp>
        <p:nvSpPr>
          <p:cNvPr id="2" name="Diagrama de flujo: conector 1">
            <a:extLst>
              <a:ext uri="{FF2B5EF4-FFF2-40B4-BE49-F238E27FC236}">
                <a16:creationId xmlns:a16="http://schemas.microsoft.com/office/drawing/2014/main" id="{6DD8D8F8-6199-9540-A629-1688709C1EBE}"/>
              </a:ext>
            </a:extLst>
          </p:cNvPr>
          <p:cNvSpPr/>
          <p:nvPr/>
        </p:nvSpPr>
        <p:spPr>
          <a:xfrm>
            <a:off x="598135" y="5299167"/>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Diagrama de flujo: conector 4">
            <a:extLst>
              <a:ext uri="{FF2B5EF4-FFF2-40B4-BE49-F238E27FC236}">
                <a16:creationId xmlns:a16="http://schemas.microsoft.com/office/drawing/2014/main" id="{1C3F795B-89D1-951A-78D8-A4C6FC0EC215}"/>
              </a:ext>
            </a:extLst>
          </p:cNvPr>
          <p:cNvSpPr/>
          <p:nvPr/>
        </p:nvSpPr>
        <p:spPr>
          <a:xfrm>
            <a:off x="585675" y="4333855"/>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Diagrama de flujo: conector 6">
            <a:extLst>
              <a:ext uri="{FF2B5EF4-FFF2-40B4-BE49-F238E27FC236}">
                <a16:creationId xmlns:a16="http://schemas.microsoft.com/office/drawing/2014/main" id="{B9B9360A-6B4F-7A81-51B5-725132D3E3ED}"/>
              </a:ext>
            </a:extLst>
          </p:cNvPr>
          <p:cNvSpPr/>
          <p:nvPr/>
        </p:nvSpPr>
        <p:spPr>
          <a:xfrm>
            <a:off x="589822" y="3429000"/>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CuadroTexto 7">
            <a:extLst>
              <a:ext uri="{FF2B5EF4-FFF2-40B4-BE49-F238E27FC236}">
                <a16:creationId xmlns:a16="http://schemas.microsoft.com/office/drawing/2014/main" id="{9F33D332-EC3D-F7E5-6CB1-1DE5E1CBE883}"/>
              </a:ext>
            </a:extLst>
          </p:cNvPr>
          <p:cNvSpPr txBox="1"/>
          <p:nvPr/>
        </p:nvSpPr>
        <p:spPr>
          <a:xfrm>
            <a:off x="562621" y="3446759"/>
            <a:ext cx="414114" cy="338554"/>
          </a:xfrm>
          <a:prstGeom prst="rect">
            <a:avLst/>
          </a:prstGeom>
          <a:noFill/>
        </p:spPr>
        <p:txBody>
          <a:bodyPr wrap="square" rtlCol="0">
            <a:spAutoFit/>
          </a:bodyPr>
          <a:lstStyle/>
          <a:p>
            <a:r>
              <a:rPr lang="es-ES" sz="1600" dirty="0">
                <a:solidFill>
                  <a:schemeClr val="bg1"/>
                </a:solidFill>
              </a:rPr>
              <a:t>10</a:t>
            </a:r>
            <a:endParaRPr lang="es-CO" sz="1600" dirty="0">
              <a:solidFill>
                <a:schemeClr val="bg1"/>
              </a:solidFill>
            </a:endParaRPr>
          </a:p>
        </p:txBody>
      </p:sp>
      <p:sp>
        <p:nvSpPr>
          <p:cNvPr id="9" name="Diagrama de flujo: conector 8">
            <a:extLst>
              <a:ext uri="{FF2B5EF4-FFF2-40B4-BE49-F238E27FC236}">
                <a16:creationId xmlns:a16="http://schemas.microsoft.com/office/drawing/2014/main" id="{1CA77F9E-08B5-A429-9DC7-312AF24B3CDA}"/>
              </a:ext>
            </a:extLst>
          </p:cNvPr>
          <p:cNvSpPr/>
          <p:nvPr/>
        </p:nvSpPr>
        <p:spPr>
          <a:xfrm>
            <a:off x="591676" y="1453665"/>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CuadroTexto 10">
            <a:extLst>
              <a:ext uri="{FF2B5EF4-FFF2-40B4-BE49-F238E27FC236}">
                <a16:creationId xmlns:a16="http://schemas.microsoft.com/office/drawing/2014/main" id="{FC3875ED-96E1-4AFC-7935-7203C02FC229}"/>
              </a:ext>
            </a:extLst>
          </p:cNvPr>
          <p:cNvSpPr txBox="1"/>
          <p:nvPr/>
        </p:nvSpPr>
        <p:spPr>
          <a:xfrm>
            <a:off x="627191" y="1464348"/>
            <a:ext cx="224444" cy="369332"/>
          </a:xfrm>
          <a:prstGeom prst="rect">
            <a:avLst/>
          </a:prstGeom>
          <a:noFill/>
        </p:spPr>
        <p:txBody>
          <a:bodyPr wrap="square" rtlCol="0">
            <a:spAutoFit/>
          </a:bodyPr>
          <a:lstStyle/>
          <a:p>
            <a:r>
              <a:rPr lang="es-ES" dirty="0">
                <a:solidFill>
                  <a:schemeClr val="bg1"/>
                </a:solidFill>
              </a:rPr>
              <a:t>9</a:t>
            </a:r>
            <a:endParaRPr lang="es-CO" dirty="0">
              <a:solidFill>
                <a:schemeClr val="bg1"/>
              </a:solidFill>
            </a:endParaRPr>
          </a:p>
        </p:txBody>
      </p:sp>
      <p:sp>
        <p:nvSpPr>
          <p:cNvPr id="12" name="CuadroTexto 11">
            <a:extLst>
              <a:ext uri="{FF2B5EF4-FFF2-40B4-BE49-F238E27FC236}">
                <a16:creationId xmlns:a16="http://schemas.microsoft.com/office/drawing/2014/main" id="{82C6DA75-D775-9539-E6DB-9D19E135E5EC}"/>
              </a:ext>
            </a:extLst>
          </p:cNvPr>
          <p:cNvSpPr txBox="1"/>
          <p:nvPr/>
        </p:nvSpPr>
        <p:spPr>
          <a:xfrm>
            <a:off x="562621" y="4359927"/>
            <a:ext cx="414114" cy="338554"/>
          </a:xfrm>
          <a:prstGeom prst="rect">
            <a:avLst/>
          </a:prstGeom>
          <a:noFill/>
        </p:spPr>
        <p:txBody>
          <a:bodyPr wrap="square" rtlCol="0">
            <a:spAutoFit/>
          </a:bodyPr>
          <a:lstStyle/>
          <a:p>
            <a:r>
              <a:rPr lang="es-ES" sz="1600" dirty="0">
                <a:solidFill>
                  <a:schemeClr val="bg1"/>
                </a:solidFill>
              </a:rPr>
              <a:t>11</a:t>
            </a:r>
            <a:endParaRPr lang="es-CO" sz="1600" dirty="0">
              <a:solidFill>
                <a:schemeClr val="bg1"/>
              </a:solidFill>
            </a:endParaRPr>
          </a:p>
        </p:txBody>
      </p:sp>
      <p:sp>
        <p:nvSpPr>
          <p:cNvPr id="13" name="CuadroTexto 12">
            <a:extLst>
              <a:ext uri="{FF2B5EF4-FFF2-40B4-BE49-F238E27FC236}">
                <a16:creationId xmlns:a16="http://schemas.microsoft.com/office/drawing/2014/main" id="{9DA7EFE2-7E1D-58B8-8749-7789705C7193}"/>
              </a:ext>
            </a:extLst>
          </p:cNvPr>
          <p:cNvSpPr txBox="1"/>
          <p:nvPr/>
        </p:nvSpPr>
        <p:spPr>
          <a:xfrm>
            <a:off x="562621" y="5325239"/>
            <a:ext cx="414114" cy="338554"/>
          </a:xfrm>
          <a:prstGeom prst="rect">
            <a:avLst/>
          </a:prstGeom>
          <a:noFill/>
        </p:spPr>
        <p:txBody>
          <a:bodyPr wrap="square" rtlCol="0">
            <a:spAutoFit/>
          </a:bodyPr>
          <a:lstStyle/>
          <a:p>
            <a:r>
              <a:rPr lang="es-ES" sz="1600" dirty="0">
                <a:solidFill>
                  <a:schemeClr val="bg1"/>
                </a:solidFill>
              </a:rPr>
              <a:t>12</a:t>
            </a:r>
            <a:endParaRPr lang="es-CO" sz="1600" dirty="0">
              <a:solidFill>
                <a:schemeClr val="bg1"/>
              </a:solidFill>
            </a:endParaRPr>
          </a:p>
        </p:txBody>
      </p:sp>
    </p:spTree>
    <p:extLst>
      <p:ext uri="{BB962C8B-B14F-4D97-AF65-F5344CB8AC3E}">
        <p14:creationId xmlns:p14="http://schemas.microsoft.com/office/powerpoint/2010/main" val="4390646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85B55-C775-3038-7076-92ACCE158BE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1AAA6485-E306-D2AA-E898-66644CB24267}"/>
              </a:ext>
            </a:extLst>
          </p:cNvPr>
          <p:cNvSpPr txBox="1"/>
          <p:nvPr/>
        </p:nvSpPr>
        <p:spPr>
          <a:xfrm>
            <a:off x="75874" y="124565"/>
            <a:ext cx="11818375" cy="450317"/>
          </a:xfrm>
          <a:prstGeom prst="rect">
            <a:avLst/>
          </a:prstGeom>
          <a:solidFill>
            <a:schemeClr val="accent4"/>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mj-lt"/>
                <a:ea typeface="Verdana" panose="020B0604030504040204" pitchFamily="34" charset="0"/>
                <a:cs typeface="+mn-cs"/>
              </a:rPr>
              <a:t>DESAFÍOS PARA LA IMPLEMENTACIÓN DE LOS PATR REVISADOS Y ACTUALIZADOS</a:t>
            </a:r>
          </a:p>
        </p:txBody>
      </p:sp>
      <p:sp>
        <p:nvSpPr>
          <p:cNvPr id="10" name="CuadroTexto 9">
            <a:extLst>
              <a:ext uri="{FF2B5EF4-FFF2-40B4-BE49-F238E27FC236}">
                <a16:creationId xmlns:a16="http://schemas.microsoft.com/office/drawing/2014/main" id="{C1241719-02A1-E77C-8AFF-44B071397473}"/>
              </a:ext>
            </a:extLst>
          </p:cNvPr>
          <p:cNvSpPr txBox="1"/>
          <p:nvPr/>
        </p:nvSpPr>
        <p:spPr>
          <a:xfrm>
            <a:off x="1379809" y="1140147"/>
            <a:ext cx="9725891" cy="4770537"/>
          </a:xfrm>
          <a:prstGeom prst="rect">
            <a:avLst/>
          </a:prstGeom>
          <a:noFill/>
        </p:spPr>
        <p:txBody>
          <a:bodyPr wrap="square" rtlCol="0">
            <a:spAutoFit/>
          </a:bodyPr>
          <a:lstStyle/>
          <a:p>
            <a:pPr lvl="0"/>
            <a:endParaRPr lang="es-ES" sz="1600" dirty="0"/>
          </a:p>
          <a:p>
            <a:pPr algn="just"/>
            <a:endParaRPr lang="es-ES" sz="1600" dirty="0"/>
          </a:p>
          <a:p>
            <a:pPr lvl="0" algn="just"/>
            <a:r>
              <a:rPr lang="es-ES" sz="1600" dirty="0"/>
              <a:t>Normatizar legalmente que el </a:t>
            </a:r>
            <a:r>
              <a:rPr lang="es-ES" sz="1600" b="1" dirty="0"/>
              <a:t>cupo para obras por impuestos se incremente al menos en un porcentaje igual al crecimiento del PIB </a:t>
            </a:r>
            <a:r>
              <a:rPr lang="es-ES" sz="1600" dirty="0"/>
              <a:t>e incentivar un cubrimiento territorial más equitativo.</a:t>
            </a:r>
          </a:p>
          <a:p>
            <a:pPr lvl="0" algn="just"/>
            <a:endParaRPr lang="es-ES" sz="1600" dirty="0"/>
          </a:p>
          <a:p>
            <a:pPr lvl="0" algn="just"/>
            <a:r>
              <a:rPr lang="es-ES" sz="1600" b="1" dirty="0"/>
              <a:t>Incidir el trámite de Ley de competencias, con el fin de que se garantice la aplicación de los criterios de distribución territorial del Sistema General de Participaciones (SGP) establecidos en el acto legislativo 03 de 2024 y que benefician a los municipios PDET.</a:t>
            </a:r>
          </a:p>
          <a:p>
            <a:pPr lvl="0" algn="just"/>
            <a:endParaRPr lang="es-ES" sz="1600" dirty="0"/>
          </a:p>
          <a:p>
            <a:pPr lvl="0" algn="just"/>
            <a:r>
              <a:rPr lang="es-ES" sz="1600" dirty="0"/>
              <a:t>Articular la implementación de los PATR revisados y actualizados con el </a:t>
            </a:r>
            <a:r>
              <a:rPr lang="es-ES" sz="1600" b="1" dirty="0"/>
              <a:t>Sistema Nacional de Cooperación Internacional- SNCI- </a:t>
            </a:r>
            <a:r>
              <a:rPr lang="es-ES" sz="1600" dirty="0"/>
              <a:t>para promover estrategias de diversificación de esta fuente.</a:t>
            </a:r>
          </a:p>
          <a:p>
            <a:pPr lvl="0" algn="just"/>
            <a:endParaRPr lang="es-ES" sz="1600" dirty="0"/>
          </a:p>
          <a:p>
            <a:pPr algn="just"/>
            <a:r>
              <a:rPr lang="es-ES" sz="1600" b="1" dirty="0"/>
              <a:t>Rediseñar la arquitectura institucional para la implementación del Acuerdo Final de Paz en general y particular de los PDET. </a:t>
            </a:r>
            <a:r>
              <a:rPr lang="es-ES" sz="1600" dirty="0"/>
              <a:t>El rediseño debe considerar, entre otros componentes, el funcionamiento del Gabinete de Paz, el restablecimiento de la Alta Consejería para la Implementación del Acuerdo Final de Paz, el </a:t>
            </a:r>
            <a:r>
              <a:rPr lang="es-CO" sz="1600" dirty="0"/>
              <a:t>fortalecimiento de instancias y espacios de articulación interinstitucional y la restructuración de la ART para que sus funciones y procesos misionales estén acordes con las demandas de los PATR revisados y actualizados.</a:t>
            </a:r>
          </a:p>
          <a:p>
            <a:pPr marL="285750" indent="-285750">
              <a:buFont typeface="Arial" panose="020B0604020202020204" pitchFamily="34" charset="0"/>
              <a:buChar char="•"/>
            </a:pPr>
            <a:endParaRPr lang="es-CO" sz="1600" dirty="0"/>
          </a:p>
        </p:txBody>
      </p:sp>
      <p:sp>
        <p:nvSpPr>
          <p:cNvPr id="2" name="Diagrama de flujo: conector 1">
            <a:extLst>
              <a:ext uri="{FF2B5EF4-FFF2-40B4-BE49-F238E27FC236}">
                <a16:creationId xmlns:a16="http://schemas.microsoft.com/office/drawing/2014/main" id="{84E7DEF8-0A81-3AA4-0F31-A32F72D5785D}"/>
              </a:ext>
            </a:extLst>
          </p:cNvPr>
          <p:cNvSpPr/>
          <p:nvPr/>
        </p:nvSpPr>
        <p:spPr>
          <a:xfrm>
            <a:off x="797641" y="1674818"/>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CuadroTexto 3">
            <a:extLst>
              <a:ext uri="{FF2B5EF4-FFF2-40B4-BE49-F238E27FC236}">
                <a16:creationId xmlns:a16="http://schemas.microsoft.com/office/drawing/2014/main" id="{D3CFBB71-BA53-D7EA-9445-F47D09610B3E}"/>
              </a:ext>
            </a:extLst>
          </p:cNvPr>
          <p:cNvSpPr txBox="1"/>
          <p:nvPr/>
        </p:nvSpPr>
        <p:spPr>
          <a:xfrm>
            <a:off x="762127" y="1700890"/>
            <a:ext cx="414114" cy="338554"/>
          </a:xfrm>
          <a:prstGeom prst="rect">
            <a:avLst/>
          </a:prstGeom>
          <a:noFill/>
        </p:spPr>
        <p:txBody>
          <a:bodyPr wrap="square" rtlCol="0">
            <a:spAutoFit/>
          </a:bodyPr>
          <a:lstStyle/>
          <a:p>
            <a:r>
              <a:rPr lang="es-ES" sz="1600" dirty="0">
                <a:solidFill>
                  <a:schemeClr val="bg1"/>
                </a:solidFill>
              </a:rPr>
              <a:t>13</a:t>
            </a:r>
            <a:endParaRPr lang="es-CO" sz="1600" dirty="0">
              <a:solidFill>
                <a:schemeClr val="bg1"/>
              </a:solidFill>
            </a:endParaRPr>
          </a:p>
        </p:txBody>
      </p:sp>
      <p:sp>
        <p:nvSpPr>
          <p:cNvPr id="12" name="Diagrama de flujo: conector 11">
            <a:extLst>
              <a:ext uri="{FF2B5EF4-FFF2-40B4-BE49-F238E27FC236}">
                <a16:creationId xmlns:a16="http://schemas.microsoft.com/office/drawing/2014/main" id="{EB6DCC7F-26A0-1153-B3B5-BFA9932DC0E7}"/>
              </a:ext>
            </a:extLst>
          </p:cNvPr>
          <p:cNvSpPr/>
          <p:nvPr/>
        </p:nvSpPr>
        <p:spPr>
          <a:xfrm>
            <a:off x="797641" y="2575363"/>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7406FA26-A38A-E020-4A45-FD2B8E42C723}"/>
              </a:ext>
            </a:extLst>
          </p:cNvPr>
          <p:cNvSpPr txBox="1"/>
          <p:nvPr/>
        </p:nvSpPr>
        <p:spPr>
          <a:xfrm>
            <a:off x="762127" y="2601435"/>
            <a:ext cx="414114" cy="338554"/>
          </a:xfrm>
          <a:prstGeom prst="rect">
            <a:avLst/>
          </a:prstGeom>
          <a:noFill/>
        </p:spPr>
        <p:txBody>
          <a:bodyPr wrap="square" rtlCol="0">
            <a:spAutoFit/>
          </a:bodyPr>
          <a:lstStyle/>
          <a:p>
            <a:r>
              <a:rPr lang="es-ES" sz="1600" dirty="0">
                <a:solidFill>
                  <a:schemeClr val="bg1"/>
                </a:solidFill>
              </a:rPr>
              <a:t>14</a:t>
            </a:r>
            <a:endParaRPr lang="es-CO" sz="1600" dirty="0">
              <a:solidFill>
                <a:schemeClr val="bg1"/>
              </a:solidFill>
            </a:endParaRPr>
          </a:p>
        </p:txBody>
      </p:sp>
      <p:sp>
        <p:nvSpPr>
          <p:cNvPr id="14" name="Diagrama de flujo: conector 13">
            <a:extLst>
              <a:ext uri="{FF2B5EF4-FFF2-40B4-BE49-F238E27FC236}">
                <a16:creationId xmlns:a16="http://schemas.microsoft.com/office/drawing/2014/main" id="{CCE61865-AB80-D719-5631-8C3A78F00DBC}"/>
              </a:ext>
            </a:extLst>
          </p:cNvPr>
          <p:cNvSpPr/>
          <p:nvPr/>
        </p:nvSpPr>
        <p:spPr>
          <a:xfrm>
            <a:off x="826726" y="3475908"/>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CuadroTexto 14">
            <a:extLst>
              <a:ext uri="{FF2B5EF4-FFF2-40B4-BE49-F238E27FC236}">
                <a16:creationId xmlns:a16="http://schemas.microsoft.com/office/drawing/2014/main" id="{6E1EB685-8D25-43BD-7B3B-C5331F415265}"/>
              </a:ext>
            </a:extLst>
          </p:cNvPr>
          <p:cNvSpPr txBox="1"/>
          <p:nvPr/>
        </p:nvSpPr>
        <p:spPr>
          <a:xfrm>
            <a:off x="791212" y="3501980"/>
            <a:ext cx="414114" cy="338554"/>
          </a:xfrm>
          <a:prstGeom prst="rect">
            <a:avLst/>
          </a:prstGeom>
          <a:noFill/>
        </p:spPr>
        <p:txBody>
          <a:bodyPr wrap="square" rtlCol="0">
            <a:spAutoFit/>
          </a:bodyPr>
          <a:lstStyle/>
          <a:p>
            <a:r>
              <a:rPr lang="es-ES" sz="1600" dirty="0">
                <a:solidFill>
                  <a:schemeClr val="bg1"/>
                </a:solidFill>
              </a:rPr>
              <a:t>15</a:t>
            </a:r>
            <a:endParaRPr lang="es-CO" sz="1600" dirty="0">
              <a:solidFill>
                <a:schemeClr val="bg1"/>
              </a:solidFill>
            </a:endParaRPr>
          </a:p>
        </p:txBody>
      </p:sp>
      <p:sp>
        <p:nvSpPr>
          <p:cNvPr id="16" name="Diagrama de flujo: conector 15">
            <a:extLst>
              <a:ext uri="{FF2B5EF4-FFF2-40B4-BE49-F238E27FC236}">
                <a16:creationId xmlns:a16="http://schemas.microsoft.com/office/drawing/2014/main" id="{F7DF711D-BE66-F4E6-FA62-16FAD0D8C8A5}"/>
              </a:ext>
            </a:extLst>
          </p:cNvPr>
          <p:cNvSpPr/>
          <p:nvPr/>
        </p:nvSpPr>
        <p:spPr>
          <a:xfrm>
            <a:off x="826726" y="4670170"/>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CuadroTexto 16">
            <a:extLst>
              <a:ext uri="{FF2B5EF4-FFF2-40B4-BE49-F238E27FC236}">
                <a16:creationId xmlns:a16="http://schemas.microsoft.com/office/drawing/2014/main" id="{5A13ED85-A1AD-1F04-F482-F3C5327E9A72}"/>
              </a:ext>
            </a:extLst>
          </p:cNvPr>
          <p:cNvSpPr txBox="1"/>
          <p:nvPr/>
        </p:nvSpPr>
        <p:spPr>
          <a:xfrm>
            <a:off x="791212" y="4696242"/>
            <a:ext cx="414114" cy="338554"/>
          </a:xfrm>
          <a:prstGeom prst="rect">
            <a:avLst/>
          </a:prstGeom>
          <a:noFill/>
        </p:spPr>
        <p:txBody>
          <a:bodyPr wrap="square" rtlCol="0">
            <a:spAutoFit/>
          </a:bodyPr>
          <a:lstStyle/>
          <a:p>
            <a:r>
              <a:rPr lang="es-ES" sz="1600" dirty="0">
                <a:solidFill>
                  <a:schemeClr val="bg1"/>
                </a:solidFill>
              </a:rPr>
              <a:t>16</a:t>
            </a:r>
            <a:endParaRPr lang="es-CO" sz="1600" dirty="0">
              <a:solidFill>
                <a:schemeClr val="bg1"/>
              </a:solidFill>
            </a:endParaRPr>
          </a:p>
        </p:txBody>
      </p:sp>
    </p:spTree>
    <p:extLst>
      <p:ext uri="{BB962C8B-B14F-4D97-AF65-F5344CB8AC3E}">
        <p14:creationId xmlns:p14="http://schemas.microsoft.com/office/powerpoint/2010/main" val="18408073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6AA44-67CD-D36F-1D68-27F89DA2F6A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C761777-DF12-7B88-05C9-9F1F6DF5BC6D}"/>
              </a:ext>
            </a:extLst>
          </p:cNvPr>
          <p:cNvSpPr txBox="1"/>
          <p:nvPr/>
        </p:nvSpPr>
        <p:spPr>
          <a:xfrm>
            <a:off x="75874" y="124565"/>
            <a:ext cx="11818375" cy="450317"/>
          </a:xfrm>
          <a:prstGeom prst="rect">
            <a:avLst/>
          </a:prstGeom>
          <a:solidFill>
            <a:schemeClr val="accent4"/>
          </a:solidFill>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mj-lt"/>
                <a:ea typeface="Verdana" panose="020B0604030504040204" pitchFamily="34" charset="0"/>
                <a:cs typeface="+mn-cs"/>
              </a:rPr>
              <a:t>DESAFÍOS PARA LA IMPLEMENTACIÓN DE LOS PATR REVISADOS Y ACTUALIZADOS</a:t>
            </a:r>
          </a:p>
        </p:txBody>
      </p:sp>
      <p:sp>
        <p:nvSpPr>
          <p:cNvPr id="10" name="CuadroTexto 9">
            <a:extLst>
              <a:ext uri="{FF2B5EF4-FFF2-40B4-BE49-F238E27FC236}">
                <a16:creationId xmlns:a16="http://schemas.microsoft.com/office/drawing/2014/main" id="{93EEB426-0BA1-DB6B-245B-4176DC6D4064}"/>
              </a:ext>
            </a:extLst>
          </p:cNvPr>
          <p:cNvSpPr txBox="1"/>
          <p:nvPr/>
        </p:nvSpPr>
        <p:spPr>
          <a:xfrm>
            <a:off x="1428934" y="1231589"/>
            <a:ext cx="9568806" cy="4031873"/>
          </a:xfrm>
          <a:prstGeom prst="rect">
            <a:avLst/>
          </a:prstGeom>
          <a:noFill/>
        </p:spPr>
        <p:txBody>
          <a:bodyPr wrap="square" rtlCol="0">
            <a:spAutoFit/>
          </a:bodyPr>
          <a:lstStyle/>
          <a:p>
            <a:pPr marL="285750" lvl="0" indent="-285750">
              <a:buFont typeface="Arial" panose="020B0604020202020204" pitchFamily="34" charset="0"/>
              <a:buChar char="•"/>
            </a:pPr>
            <a:endParaRPr lang="es-ES" sz="1600" dirty="0"/>
          </a:p>
          <a:p>
            <a:pPr lvl="0"/>
            <a:endParaRPr lang="es-ES" sz="1600" dirty="0"/>
          </a:p>
          <a:p>
            <a:pPr algn="just"/>
            <a:r>
              <a:rPr lang="es-CO" sz="1600" dirty="0"/>
              <a:t>Transitar del sistema de información basado en el seguimiento a la </a:t>
            </a:r>
            <a:r>
              <a:rPr lang="es-CO" sz="1600" b="1" dirty="0"/>
              <a:t>activación de iniciativas </a:t>
            </a:r>
            <a:r>
              <a:rPr lang="es-CO" sz="1600" dirty="0"/>
              <a:t>comunitarias a </a:t>
            </a:r>
            <a:r>
              <a:rPr lang="es-CO" sz="1600" b="1" dirty="0"/>
              <a:t>uno fundamentado en el avance de indicadores, metas y proyectos </a:t>
            </a:r>
            <a:r>
              <a:rPr lang="es-CO" sz="1600" dirty="0"/>
              <a:t>de los capítulos interculturales y étnicos de programas y proyectos contemplados en los PATR revisados y actualizados.</a:t>
            </a:r>
          </a:p>
          <a:p>
            <a:pPr algn="just"/>
            <a:endParaRPr lang="es-CO" sz="1600" dirty="0"/>
          </a:p>
          <a:p>
            <a:pPr algn="just"/>
            <a:r>
              <a:rPr lang="es-CO" sz="1600" dirty="0"/>
              <a:t>Establecer </a:t>
            </a:r>
            <a:r>
              <a:rPr lang="es-CO" sz="1600" b="1" dirty="0"/>
              <a:t>mecanismos de articulación y coordinación institucional con los diferentes sectores nacionales </a:t>
            </a:r>
            <a:r>
              <a:rPr lang="es-CO" sz="1600" dirty="0"/>
              <a:t>para fortalecer y complementar las mediciones que permitan realizar un seguimiento efectivo a los resultados de transformación y cierre de brechas, planteados en los Capítulos de Programas y Proyectos de los PATR revisados y actualizados.</a:t>
            </a:r>
          </a:p>
          <a:p>
            <a:pPr lvl="0" algn="just"/>
            <a:endParaRPr lang="es-ES" sz="1600" dirty="0"/>
          </a:p>
          <a:p>
            <a:pPr lvl="0" algn="just"/>
            <a:r>
              <a:rPr lang="es-CO" sz="1600" dirty="0"/>
              <a:t>Adoptar e implementar un </a:t>
            </a:r>
            <a:r>
              <a:rPr lang="es-CO" sz="1600" b="1" dirty="0"/>
              <a:t>programa de fortalecimiento de capacidades comunitarias e institucionales</a:t>
            </a:r>
            <a:r>
              <a:rPr lang="es-CO" sz="1600" dirty="0"/>
              <a:t> establecido en el artículo 5º. De la ley 2565 de 2026.</a:t>
            </a:r>
          </a:p>
          <a:p>
            <a:pPr lvl="0" algn="just"/>
            <a:endParaRPr lang="es-CO" sz="1600" dirty="0"/>
          </a:p>
          <a:p>
            <a:pPr lvl="0" algn="just"/>
            <a:r>
              <a:rPr lang="es-CO" sz="1600" dirty="0"/>
              <a:t>Concertar la consolidación y ejecución de estrategias encaminadas a </a:t>
            </a:r>
            <a:r>
              <a:rPr lang="es-CO" sz="1600" b="1" dirty="0"/>
              <a:t>superar el rezago en la implementación de los PDET en territorios étnicos.</a:t>
            </a:r>
          </a:p>
        </p:txBody>
      </p:sp>
      <p:sp>
        <p:nvSpPr>
          <p:cNvPr id="2" name="Diagrama de flujo: conector 1">
            <a:extLst>
              <a:ext uri="{FF2B5EF4-FFF2-40B4-BE49-F238E27FC236}">
                <a16:creationId xmlns:a16="http://schemas.microsoft.com/office/drawing/2014/main" id="{5C40EDB8-E95D-A958-6201-80482CF43331}"/>
              </a:ext>
            </a:extLst>
          </p:cNvPr>
          <p:cNvSpPr/>
          <p:nvPr/>
        </p:nvSpPr>
        <p:spPr>
          <a:xfrm>
            <a:off x="926480" y="1960221"/>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CuadroTexto 3">
            <a:extLst>
              <a:ext uri="{FF2B5EF4-FFF2-40B4-BE49-F238E27FC236}">
                <a16:creationId xmlns:a16="http://schemas.microsoft.com/office/drawing/2014/main" id="{76CD1D5D-54B5-FCFF-828A-02F57EC32009}"/>
              </a:ext>
            </a:extLst>
          </p:cNvPr>
          <p:cNvSpPr txBox="1"/>
          <p:nvPr/>
        </p:nvSpPr>
        <p:spPr>
          <a:xfrm>
            <a:off x="890966" y="1986293"/>
            <a:ext cx="414114" cy="338554"/>
          </a:xfrm>
          <a:prstGeom prst="rect">
            <a:avLst/>
          </a:prstGeom>
          <a:noFill/>
        </p:spPr>
        <p:txBody>
          <a:bodyPr wrap="square" rtlCol="0">
            <a:spAutoFit/>
          </a:bodyPr>
          <a:lstStyle/>
          <a:p>
            <a:r>
              <a:rPr lang="es-ES" sz="1600" dirty="0">
                <a:solidFill>
                  <a:schemeClr val="bg1"/>
                </a:solidFill>
              </a:rPr>
              <a:t>17</a:t>
            </a:r>
            <a:endParaRPr lang="es-CO" sz="1600" dirty="0">
              <a:solidFill>
                <a:schemeClr val="bg1"/>
              </a:solidFill>
            </a:endParaRPr>
          </a:p>
        </p:txBody>
      </p:sp>
      <p:sp>
        <p:nvSpPr>
          <p:cNvPr id="5" name="Diagrama de flujo: conector 4">
            <a:extLst>
              <a:ext uri="{FF2B5EF4-FFF2-40B4-BE49-F238E27FC236}">
                <a16:creationId xmlns:a16="http://schemas.microsoft.com/office/drawing/2014/main" id="{C3E3715A-DC32-9732-24D9-0FC91FA6E765}"/>
              </a:ext>
            </a:extLst>
          </p:cNvPr>
          <p:cNvSpPr/>
          <p:nvPr/>
        </p:nvSpPr>
        <p:spPr>
          <a:xfrm>
            <a:off x="926480" y="3032563"/>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CuadroTexto 5">
            <a:extLst>
              <a:ext uri="{FF2B5EF4-FFF2-40B4-BE49-F238E27FC236}">
                <a16:creationId xmlns:a16="http://schemas.microsoft.com/office/drawing/2014/main" id="{17282D48-C6CC-F211-B1B4-F72E00B2D621}"/>
              </a:ext>
            </a:extLst>
          </p:cNvPr>
          <p:cNvSpPr txBox="1"/>
          <p:nvPr/>
        </p:nvSpPr>
        <p:spPr>
          <a:xfrm>
            <a:off x="890966" y="3058635"/>
            <a:ext cx="414114" cy="338554"/>
          </a:xfrm>
          <a:prstGeom prst="rect">
            <a:avLst/>
          </a:prstGeom>
          <a:noFill/>
        </p:spPr>
        <p:txBody>
          <a:bodyPr wrap="square" rtlCol="0">
            <a:spAutoFit/>
          </a:bodyPr>
          <a:lstStyle/>
          <a:p>
            <a:r>
              <a:rPr lang="es-ES" sz="1600" dirty="0">
                <a:solidFill>
                  <a:schemeClr val="bg1"/>
                </a:solidFill>
              </a:rPr>
              <a:t>18</a:t>
            </a:r>
            <a:endParaRPr lang="es-CO" sz="1600" dirty="0">
              <a:solidFill>
                <a:schemeClr val="bg1"/>
              </a:solidFill>
            </a:endParaRPr>
          </a:p>
        </p:txBody>
      </p:sp>
      <p:sp>
        <p:nvSpPr>
          <p:cNvPr id="7" name="Diagrama de flujo: conector 6">
            <a:extLst>
              <a:ext uri="{FF2B5EF4-FFF2-40B4-BE49-F238E27FC236}">
                <a16:creationId xmlns:a16="http://schemas.microsoft.com/office/drawing/2014/main" id="{414ED9D3-1BF0-E8A7-EB4A-BCC9268CBCAC}"/>
              </a:ext>
            </a:extLst>
          </p:cNvPr>
          <p:cNvSpPr/>
          <p:nvPr/>
        </p:nvSpPr>
        <p:spPr>
          <a:xfrm>
            <a:off x="926480" y="3909556"/>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CuadroTexto 7">
            <a:extLst>
              <a:ext uri="{FF2B5EF4-FFF2-40B4-BE49-F238E27FC236}">
                <a16:creationId xmlns:a16="http://schemas.microsoft.com/office/drawing/2014/main" id="{F1638EC5-B196-2727-CB6F-A672A67CCB4A}"/>
              </a:ext>
            </a:extLst>
          </p:cNvPr>
          <p:cNvSpPr txBox="1"/>
          <p:nvPr/>
        </p:nvSpPr>
        <p:spPr>
          <a:xfrm>
            <a:off x="890966" y="3935628"/>
            <a:ext cx="414114" cy="338554"/>
          </a:xfrm>
          <a:prstGeom prst="rect">
            <a:avLst/>
          </a:prstGeom>
          <a:noFill/>
        </p:spPr>
        <p:txBody>
          <a:bodyPr wrap="square" rtlCol="0">
            <a:spAutoFit/>
          </a:bodyPr>
          <a:lstStyle/>
          <a:p>
            <a:r>
              <a:rPr lang="es-ES" sz="1600" dirty="0">
                <a:solidFill>
                  <a:schemeClr val="bg1"/>
                </a:solidFill>
              </a:rPr>
              <a:t>19</a:t>
            </a:r>
            <a:endParaRPr lang="es-CO" sz="1600" dirty="0">
              <a:solidFill>
                <a:schemeClr val="bg1"/>
              </a:solidFill>
            </a:endParaRPr>
          </a:p>
        </p:txBody>
      </p:sp>
      <p:sp>
        <p:nvSpPr>
          <p:cNvPr id="9" name="Diagrama de flujo: conector 8">
            <a:extLst>
              <a:ext uri="{FF2B5EF4-FFF2-40B4-BE49-F238E27FC236}">
                <a16:creationId xmlns:a16="http://schemas.microsoft.com/office/drawing/2014/main" id="{96FE8302-D9E5-7BA9-F42B-BC9454577EEF}"/>
              </a:ext>
            </a:extLst>
          </p:cNvPr>
          <p:cNvSpPr/>
          <p:nvPr/>
        </p:nvSpPr>
        <p:spPr>
          <a:xfrm>
            <a:off x="926480" y="4666158"/>
            <a:ext cx="378600" cy="390698"/>
          </a:xfrm>
          <a:prstGeom prst="flowChartConnector">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CuadroTexto 10">
            <a:extLst>
              <a:ext uri="{FF2B5EF4-FFF2-40B4-BE49-F238E27FC236}">
                <a16:creationId xmlns:a16="http://schemas.microsoft.com/office/drawing/2014/main" id="{10C61605-6621-F68D-4309-3377CEFE422E}"/>
              </a:ext>
            </a:extLst>
          </p:cNvPr>
          <p:cNvSpPr txBox="1"/>
          <p:nvPr/>
        </p:nvSpPr>
        <p:spPr>
          <a:xfrm>
            <a:off x="908723" y="4692230"/>
            <a:ext cx="414114" cy="338554"/>
          </a:xfrm>
          <a:prstGeom prst="rect">
            <a:avLst/>
          </a:prstGeom>
          <a:noFill/>
        </p:spPr>
        <p:txBody>
          <a:bodyPr wrap="square" rtlCol="0">
            <a:spAutoFit/>
          </a:bodyPr>
          <a:lstStyle/>
          <a:p>
            <a:r>
              <a:rPr lang="es-ES" sz="1600" dirty="0">
                <a:solidFill>
                  <a:schemeClr val="bg1"/>
                </a:solidFill>
              </a:rPr>
              <a:t>20</a:t>
            </a:r>
            <a:endParaRPr lang="es-CO" sz="1600" dirty="0">
              <a:solidFill>
                <a:schemeClr val="bg1"/>
              </a:solidFill>
            </a:endParaRPr>
          </a:p>
        </p:txBody>
      </p:sp>
    </p:spTree>
    <p:extLst>
      <p:ext uri="{BB962C8B-B14F-4D97-AF65-F5344CB8AC3E}">
        <p14:creationId xmlns:p14="http://schemas.microsoft.com/office/powerpoint/2010/main" val="17751877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E5CED-C94C-115F-F7C3-3765294F90FA}"/>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472BCE1-40F5-2A5B-524E-FC77379074D3}"/>
              </a:ext>
            </a:extLst>
          </p:cNvPr>
          <p:cNvSpPr>
            <a:spLocks noGrp="1"/>
          </p:cNvSpPr>
          <p:nvPr>
            <p:ph type="ctrTitle"/>
          </p:nvPr>
        </p:nvSpPr>
        <p:spPr>
          <a:xfrm>
            <a:off x="2105605" y="2017664"/>
            <a:ext cx="7980789" cy="2345782"/>
          </a:xfrm>
        </p:spPr>
        <p:txBody>
          <a:bodyPr>
            <a:noAutofit/>
          </a:bodyPr>
          <a:lstStyle/>
          <a:p>
            <a:pPr marL="12065" marR="5080" lvl="1" algn="ctr" rtl="0">
              <a:spcBef>
                <a:spcPct val="0"/>
              </a:spcBef>
              <a:defRPr/>
            </a:pPr>
            <a:r>
              <a:rPr lang="es-ES" sz="3000" kern="1200" dirty="0">
                <a:solidFill>
                  <a:prstClr val="black"/>
                </a:solidFill>
                <a:latin typeface="+mj-lt"/>
                <a:ea typeface="Verdana" panose="020B0604030504040204" pitchFamily="34" charset="0"/>
                <a:cs typeface="Arial" panose="020B0604020202020204" pitchFamily="34" charset="0"/>
              </a:rPr>
              <a:t>TRANSICIÓN DE INICIATIVAS A PROGRAMAS Y PROYECTOS PATR</a:t>
            </a:r>
            <a:br>
              <a:rPr lang="es-ES" sz="3000" kern="1200" dirty="0">
                <a:solidFill>
                  <a:prstClr val="black"/>
                </a:solidFill>
                <a:latin typeface="+mj-lt"/>
                <a:ea typeface="Verdana" panose="020B0604030504040204" pitchFamily="34" charset="0"/>
                <a:cs typeface="Arial" panose="020B0604020202020204" pitchFamily="34" charset="0"/>
              </a:rPr>
            </a:br>
            <a:r>
              <a:rPr lang="es-ES" sz="3000" kern="1200" dirty="0">
                <a:solidFill>
                  <a:prstClr val="black"/>
                </a:solidFill>
                <a:latin typeface="+mj-lt"/>
                <a:ea typeface="Verdana" panose="020B0604030504040204" pitchFamily="34" charset="0"/>
                <a:cs typeface="Arial" panose="020B0604020202020204" pitchFamily="34" charset="0"/>
              </a:rPr>
              <a:t>MONTES DE MARÍA</a:t>
            </a:r>
            <a:endParaRPr lang="es-CO" sz="3000" kern="1200" dirty="0">
              <a:solidFill>
                <a:prstClr val="black"/>
              </a:solidFill>
              <a:latin typeface="+mj-lt"/>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7180981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5DB1C-9855-7690-4A95-FB50ACE70378}"/>
            </a:ext>
          </a:extLst>
        </p:cNvPr>
        <p:cNvGrpSpPr/>
        <p:nvPr/>
      </p:nvGrpSpPr>
      <p:grpSpPr>
        <a:xfrm>
          <a:off x="0" y="0"/>
          <a:ext cx="0" cy="0"/>
          <a:chOff x="0" y="0"/>
          <a:chExt cx="0" cy="0"/>
        </a:xfrm>
      </p:grpSpPr>
      <p:pic>
        <p:nvPicPr>
          <p:cNvPr id="2" name="object 2">
            <a:extLst>
              <a:ext uri="{FF2B5EF4-FFF2-40B4-BE49-F238E27FC236}">
                <a16:creationId xmlns:a16="http://schemas.microsoft.com/office/drawing/2014/main" id="{6938F2D5-4E0A-F110-95D1-48231628D69C}"/>
              </a:ext>
            </a:extLst>
          </p:cNvPr>
          <p:cNvPicPr/>
          <p:nvPr/>
        </p:nvPicPr>
        <p:blipFill>
          <a:blip r:embed="rId2" cstate="print"/>
          <a:stretch>
            <a:fillRect/>
          </a:stretch>
        </p:blipFill>
        <p:spPr>
          <a:xfrm>
            <a:off x="496513" y="250870"/>
            <a:ext cx="693894" cy="332567"/>
          </a:xfrm>
          <a:prstGeom prst="rect">
            <a:avLst/>
          </a:prstGeom>
        </p:spPr>
      </p:pic>
      <p:sp>
        <p:nvSpPr>
          <p:cNvPr id="3" name="object 3">
            <a:extLst>
              <a:ext uri="{FF2B5EF4-FFF2-40B4-BE49-F238E27FC236}">
                <a16:creationId xmlns:a16="http://schemas.microsoft.com/office/drawing/2014/main" id="{0BA21DF4-83BF-E728-C28E-B709233E491C}"/>
              </a:ext>
            </a:extLst>
          </p:cNvPr>
          <p:cNvSpPr txBox="1"/>
          <p:nvPr/>
        </p:nvSpPr>
        <p:spPr>
          <a:xfrm>
            <a:off x="7526781" y="3550411"/>
            <a:ext cx="2524125" cy="355600"/>
          </a:xfrm>
          <a:prstGeom prst="rect">
            <a:avLst/>
          </a:prstGeom>
        </p:spPr>
        <p:txBody>
          <a:bodyPr vert="horz" wrap="square" lIns="0" tIns="0" rIns="0" bIns="0" rtlCol="0">
            <a:spAutoFit/>
          </a:bodyPr>
          <a:lstStyle/>
          <a:p>
            <a:pPr marL="0" marR="0" lvl="0" indent="0" algn="l" defTabSz="914400" rtl="0" eaLnBrk="1" fontAlgn="auto" latinLnBrk="0" hangingPunct="1">
              <a:lnSpc>
                <a:spcPts val="2655"/>
              </a:lnSpc>
              <a:spcBef>
                <a:spcPts val="0"/>
              </a:spcBef>
              <a:spcAft>
                <a:spcPts val="0"/>
              </a:spcAft>
              <a:buClrTx/>
              <a:buSzTx/>
              <a:buFontTx/>
              <a:buNone/>
              <a:tabLst/>
              <a:defRPr/>
            </a:pPr>
            <a:r>
              <a:rPr kumimoji="0" sz="2800" b="1" i="0" u="none" strike="noStrike" kern="1200" cap="none" spc="-120" normalizeH="0" baseline="0" noProof="0">
                <a:ln>
                  <a:noFill/>
                </a:ln>
                <a:solidFill>
                  <a:prstClr val="black"/>
                </a:solidFill>
                <a:effectLst/>
                <a:uLnTx/>
                <a:uFillTx/>
                <a:latin typeface="Calibri"/>
                <a:ea typeface="+mn-ea"/>
                <a:cs typeface="Calibri"/>
              </a:rPr>
              <a:t>PATR</a:t>
            </a:r>
            <a:r>
              <a:rPr kumimoji="0" sz="2800" b="1" i="0" u="none" strike="noStrike" kern="1200" cap="none" spc="-35" normalizeH="0" baseline="0" noProof="0">
                <a:ln>
                  <a:noFill/>
                </a:ln>
                <a:solidFill>
                  <a:prstClr val="black"/>
                </a:solidFill>
                <a:effectLst/>
                <a:uLnTx/>
                <a:uFillTx/>
                <a:latin typeface="Calibri"/>
                <a:ea typeface="+mn-ea"/>
                <a:cs typeface="Calibri"/>
              </a:rPr>
              <a:t> </a:t>
            </a:r>
            <a:r>
              <a:rPr kumimoji="0" sz="2800" b="1" i="0" u="none" strike="noStrike" kern="1200" cap="none" spc="0" normalizeH="0" baseline="0" noProof="0">
                <a:ln>
                  <a:noFill/>
                </a:ln>
                <a:solidFill>
                  <a:prstClr val="black"/>
                </a:solidFill>
                <a:effectLst/>
                <a:uLnTx/>
                <a:uFillTx/>
                <a:latin typeface="Calibri"/>
                <a:ea typeface="+mn-ea"/>
                <a:cs typeface="Calibri"/>
              </a:rPr>
              <a:t>–</a:t>
            </a:r>
            <a:r>
              <a:rPr kumimoji="0" sz="2800" b="1" i="0" u="none" strike="noStrike" kern="1200" cap="none" spc="-50" normalizeH="0" baseline="0" noProof="0">
                <a:ln>
                  <a:noFill/>
                </a:ln>
                <a:solidFill>
                  <a:prstClr val="black"/>
                </a:solidFill>
                <a:effectLst/>
                <a:uLnTx/>
                <a:uFillTx/>
                <a:latin typeface="Calibri"/>
                <a:ea typeface="+mn-ea"/>
                <a:cs typeface="Calibri"/>
              </a:rPr>
              <a:t> </a:t>
            </a:r>
            <a:r>
              <a:rPr kumimoji="0" sz="2800" b="1" i="0" u="none" strike="noStrike" kern="1200" cap="none" spc="0" normalizeH="0" baseline="0" noProof="0">
                <a:ln>
                  <a:noFill/>
                </a:ln>
                <a:solidFill>
                  <a:prstClr val="black"/>
                </a:solidFill>
                <a:effectLst/>
                <a:uLnTx/>
                <a:uFillTx/>
                <a:latin typeface="Calibri"/>
                <a:ea typeface="+mn-ea"/>
                <a:cs typeface="Calibri"/>
              </a:rPr>
              <a:t>Por</a:t>
            </a:r>
            <a:r>
              <a:rPr kumimoji="0" sz="2800" b="1" i="0" u="none" strike="noStrike" kern="1200" cap="none" spc="-60" normalizeH="0" baseline="0" noProof="0">
                <a:ln>
                  <a:noFill/>
                </a:ln>
                <a:solidFill>
                  <a:prstClr val="black"/>
                </a:solidFill>
                <a:effectLst/>
                <a:uLnTx/>
                <a:uFillTx/>
                <a:latin typeface="Calibri"/>
                <a:ea typeface="+mn-ea"/>
                <a:cs typeface="Calibri"/>
              </a:rPr>
              <a:t> </a:t>
            </a:r>
            <a:r>
              <a:rPr kumimoji="0" sz="2800" b="1" i="0" u="none" strike="noStrike" kern="1200" cap="none" spc="-20" normalizeH="0" baseline="0" noProof="0">
                <a:ln>
                  <a:noFill/>
                </a:ln>
                <a:solidFill>
                  <a:prstClr val="black"/>
                </a:solidFill>
                <a:effectLst/>
                <a:uLnTx/>
                <a:uFillTx/>
                <a:latin typeface="Calibri"/>
                <a:ea typeface="+mn-ea"/>
                <a:cs typeface="Calibri"/>
              </a:rPr>
              <a:t>iniciat</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a:extLst>
              <a:ext uri="{FF2B5EF4-FFF2-40B4-BE49-F238E27FC236}">
                <a16:creationId xmlns:a16="http://schemas.microsoft.com/office/drawing/2014/main" id="{49FF6148-521E-2FB2-8918-556502F9CE14}"/>
              </a:ext>
            </a:extLst>
          </p:cNvPr>
          <p:cNvSpPr txBox="1"/>
          <p:nvPr/>
        </p:nvSpPr>
        <p:spPr>
          <a:xfrm>
            <a:off x="10049601" y="3550411"/>
            <a:ext cx="814069" cy="355600"/>
          </a:xfrm>
          <a:prstGeom prst="rect">
            <a:avLst/>
          </a:prstGeom>
        </p:spPr>
        <p:txBody>
          <a:bodyPr vert="horz" wrap="square" lIns="0" tIns="0" rIns="0" bIns="0" rtlCol="0">
            <a:spAutoFit/>
          </a:bodyPr>
          <a:lstStyle/>
          <a:p>
            <a:pPr marL="0" marR="0" lvl="0" indent="0" algn="l" defTabSz="914400" rtl="0" eaLnBrk="1" fontAlgn="auto" latinLnBrk="0" hangingPunct="1">
              <a:lnSpc>
                <a:spcPts val="2655"/>
              </a:lnSpc>
              <a:spcBef>
                <a:spcPts val="0"/>
              </a:spcBef>
              <a:spcAft>
                <a:spcPts val="0"/>
              </a:spcAft>
              <a:buClrTx/>
              <a:buSzTx/>
              <a:buFontTx/>
              <a:buNone/>
              <a:tabLst/>
              <a:defRPr/>
            </a:pPr>
            <a:r>
              <a:rPr kumimoji="0" sz="2800" b="1" i="0" u="none" strike="noStrike" kern="1200" cap="none" spc="0" normalizeH="0" baseline="0" noProof="0">
                <a:ln>
                  <a:noFill/>
                </a:ln>
                <a:solidFill>
                  <a:prstClr val="black"/>
                </a:solidFill>
                <a:effectLst/>
                <a:uLnTx/>
                <a:uFillTx/>
                <a:latin typeface="Calibri"/>
                <a:ea typeface="+mn-ea"/>
                <a:cs typeface="Calibri"/>
              </a:rPr>
              <a:t>ivas</a:t>
            </a:r>
            <a:r>
              <a:rPr kumimoji="0" sz="2800" b="1" i="0" u="none" strike="noStrike" kern="1200" cap="none" spc="-105" normalizeH="0" baseline="0" noProof="0">
                <a:ln>
                  <a:noFill/>
                </a:ln>
                <a:solidFill>
                  <a:prstClr val="black"/>
                </a:solidFill>
                <a:effectLst/>
                <a:uLnTx/>
                <a:uFillTx/>
                <a:latin typeface="Calibri"/>
                <a:ea typeface="+mn-ea"/>
                <a:cs typeface="Calibri"/>
              </a:rPr>
              <a:t> </a:t>
            </a:r>
            <a:r>
              <a:rPr kumimoji="0" sz="2800" b="1" i="0" u="none" strike="noStrike" kern="1200" cap="none" spc="-50" normalizeH="0" baseline="0" noProof="0">
                <a:ln>
                  <a:noFill/>
                </a:ln>
                <a:solidFill>
                  <a:prstClr val="black"/>
                </a:solidFill>
                <a:effectLst/>
                <a:uLnTx/>
                <a:uFillTx/>
                <a:latin typeface="Calibri"/>
                <a:ea typeface="+mn-ea"/>
                <a:cs typeface="Calibri"/>
              </a:rPr>
              <a:t>y</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a:extLst>
              <a:ext uri="{FF2B5EF4-FFF2-40B4-BE49-F238E27FC236}">
                <a16:creationId xmlns:a16="http://schemas.microsoft.com/office/drawing/2014/main" id="{AA2592B1-A4CF-2182-779C-010FA9CEAEBD}"/>
              </a:ext>
            </a:extLst>
          </p:cNvPr>
          <p:cNvSpPr txBox="1"/>
          <p:nvPr/>
        </p:nvSpPr>
        <p:spPr>
          <a:xfrm>
            <a:off x="1030833" y="3550411"/>
            <a:ext cx="6417310" cy="782320"/>
          </a:xfrm>
          <a:prstGeom prst="rect">
            <a:avLst/>
          </a:prstGeom>
        </p:spPr>
        <p:txBody>
          <a:bodyPr vert="horz" wrap="square" lIns="0" tIns="0" rIns="0" bIns="0" rtlCol="0">
            <a:spAutoFit/>
          </a:bodyPr>
          <a:lstStyle/>
          <a:p>
            <a:pPr marL="0" marR="0" lvl="0" indent="0" algn="l" defTabSz="914400" rtl="0" eaLnBrk="1" fontAlgn="auto" latinLnBrk="0" hangingPunct="1">
              <a:lnSpc>
                <a:spcPts val="2655"/>
              </a:lnSpc>
              <a:spcBef>
                <a:spcPts val="0"/>
              </a:spcBef>
              <a:spcAft>
                <a:spcPts val="0"/>
              </a:spcAft>
              <a:buClrTx/>
              <a:buSzTx/>
              <a:buFontTx/>
              <a:buNone/>
              <a:tabLst/>
              <a:defRPr/>
            </a:pPr>
            <a:r>
              <a:rPr kumimoji="0" sz="2800" b="1" i="0" u="none" strike="noStrike" kern="1200" cap="none" spc="0" normalizeH="0" baseline="0" noProof="0">
                <a:ln>
                  <a:noFill/>
                </a:ln>
                <a:solidFill>
                  <a:prstClr val="black"/>
                </a:solidFill>
                <a:effectLst/>
                <a:uLnTx/>
                <a:uFillTx/>
                <a:latin typeface="Calibri"/>
                <a:ea typeface="+mn-ea"/>
                <a:cs typeface="Calibri"/>
              </a:rPr>
              <a:t>Balance</a:t>
            </a:r>
            <a:r>
              <a:rPr kumimoji="0" sz="2800" b="1" i="0" u="none" strike="noStrike" kern="1200" cap="none" spc="-100" normalizeH="0" baseline="0" noProof="0">
                <a:ln>
                  <a:noFill/>
                </a:ln>
                <a:solidFill>
                  <a:prstClr val="black"/>
                </a:solidFill>
                <a:effectLst/>
                <a:uLnTx/>
                <a:uFillTx/>
                <a:latin typeface="Calibri"/>
                <a:ea typeface="+mn-ea"/>
                <a:cs typeface="Calibri"/>
              </a:rPr>
              <a:t> </a:t>
            </a:r>
            <a:r>
              <a:rPr kumimoji="0" sz="2800" b="1" i="0" u="none" strike="noStrike" kern="1200" cap="none" spc="-10" normalizeH="0" baseline="0" noProof="0">
                <a:ln>
                  <a:noFill/>
                </a:ln>
                <a:solidFill>
                  <a:prstClr val="black"/>
                </a:solidFill>
                <a:effectLst/>
                <a:uLnTx/>
                <a:uFillTx/>
                <a:latin typeface="Calibri"/>
                <a:ea typeface="+mn-ea"/>
                <a:cs typeface="Calibri"/>
              </a:rPr>
              <a:t>acumulado</a:t>
            </a:r>
            <a:r>
              <a:rPr kumimoji="0" sz="2800" b="1" i="0" u="none" strike="noStrike" kern="1200" cap="none" spc="-100" normalizeH="0" baseline="0" noProof="0">
                <a:ln>
                  <a:noFill/>
                </a:ln>
                <a:solidFill>
                  <a:prstClr val="black"/>
                </a:solidFill>
                <a:effectLst/>
                <a:uLnTx/>
                <a:uFillTx/>
                <a:latin typeface="Calibri"/>
                <a:ea typeface="+mn-ea"/>
                <a:cs typeface="Calibri"/>
              </a:rPr>
              <a:t> </a:t>
            </a:r>
            <a:r>
              <a:rPr kumimoji="0" sz="2800" b="1" i="0" u="none" strike="noStrike" kern="1200" cap="none" spc="-20" normalizeH="0" baseline="0" noProof="0">
                <a:ln>
                  <a:noFill/>
                </a:ln>
                <a:solidFill>
                  <a:prstClr val="black"/>
                </a:solidFill>
                <a:effectLst/>
                <a:uLnTx/>
                <a:uFillTx/>
                <a:latin typeface="Calibri"/>
                <a:ea typeface="+mn-ea"/>
                <a:cs typeface="Calibri"/>
              </a:rPr>
              <a:t>implementación</a:t>
            </a:r>
            <a:r>
              <a:rPr kumimoji="0" sz="2800" b="1" i="0" u="none" strike="noStrike" kern="1200" cap="none" spc="-85" normalizeH="0" baseline="0" noProof="0">
                <a:ln>
                  <a:noFill/>
                </a:ln>
                <a:solidFill>
                  <a:prstClr val="black"/>
                </a:solidFill>
                <a:effectLst/>
                <a:uLnTx/>
                <a:uFillTx/>
                <a:latin typeface="Calibri"/>
                <a:ea typeface="+mn-ea"/>
                <a:cs typeface="Calibri"/>
              </a:rPr>
              <a:t> </a:t>
            </a:r>
            <a:r>
              <a:rPr kumimoji="0" sz="2800" b="1" i="0" u="none" strike="noStrike" kern="1200" cap="none" spc="0" normalizeH="0" baseline="0" noProof="0">
                <a:ln>
                  <a:noFill/>
                </a:ln>
                <a:solidFill>
                  <a:prstClr val="black"/>
                </a:solidFill>
                <a:effectLst/>
                <a:uLnTx/>
                <a:uFillTx/>
                <a:latin typeface="Calibri"/>
                <a:ea typeface="+mn-ea"/>
                <a:cs typeface="Calibri"/>
              </a:rPr>
              <a:t>PDET</a:t>
            </a:r>
            <a:r>
              <a:rPr kumimoji="0" sz="2800" b="1" i="0" u="none" strike="noStrike" kern="1200" cap="none" spc="-105" normalizeH="0" baseline="0" noProof="0">
                <a:ln>
                  <a:noFill/>
                </a:ln>
                <a:solidFill>
                  <a:prstClr val="black"/>
                </a:solidFill>
                <a:effectLst/>
                <a:uLnTx/>
                <a:uFillTx/>
                <a:latin typeface="Calibri"/>
                <a:ea typeface="+mn-ea"/>
                <a:cs typeface="Calibri"/>
              </a:rPr>
              <a:t> </a:t>
            </a:r>
            <a:r>
              <a:rPr kumimoji="0" sz="2800" b="1" i="0" u="none" strike="noStrike" kern="1200" cap="none" spc="-50" normalizeH="0" baseline="0" noProof="0">
                <a:ln>
                  <a:noFill/>
                </a:ln>
                <a:solidFill>
                  <a:prstClr val="black"/>
                </a:solidFill>
                <a:effectLst/>
                <a:uLnTx/>
                <a:uFillTx/>
                <a:latin typeface="Calibri"/>
                <a:ea typeface="+mn-ea"/>
                <a:cs typeface="Calibri"/>
              </a:rPr>
              <a:t>–</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4199890" marR="0" lvl="0" indent="0" algn="l" defTabSz="914400" rtl="0" eaLnBrk="1" fontAlgn="auto" latinLnBrk="0" hangingPunct="1">
              <a:lnSpc>
                <a:spcPct val="100000"/>
              </a:lnSpc>
              <a:spcBef>
                <a:spcPts val="0"/>
              </a:spcBef>
              <a:spcAft>
                <a:spcPts val="0"/>
              </a:spcAft>
              <a:buClrTx/>
              <a:buSzTx/>
              <a:buFontTx/>
              <a:buNone/>
              <a:tabLst/>
              <a:defRPr/>
            </a:pPr>
            <a:r>
              <a:rPr kumimoji="0" sz="2800" b="1" i="0" u="none" strike="noStrike" kern="1200" cap="none" spc="-10" normalizeH="0" baseline="0" noProof="0">
                <a:ln>
                  <a:noFill/>
                </a:ln>
                <a:solidFill>
                  <a:prstClr val="black"/>
                </a:solidFill>
                <a:effectLst/>
                <a:uLnTx/>
                <a:uFillTx/>
                <a:latin typeface="Calibri"/>
                <a:ea typeface="+mn-ea"/>
                <a:cs typeface="Calibri"/>
              </a:rPr>
              <a:t>Proyectos</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6" name="object 6">
            <a:extLst>
              <a:ext uri="{FF2B5EF4-FFF2-40B4-BE49-F238E27FC236}">
                <a16:creationId xmlns:a16="http://schemas.microsoft.com/office/drawing/2014/main" id="{41D7999B-9D3F-3E1D-CCF3-E7522E0D33DE}"/>
              </a:ext>
            </a:extLst>
          </p:cNvPr>
          <p:cNvGrpSpPr/>
          <p:nvPr/>
        </p:nvGrpSpPr>
        <p:grpSpPr>
          <a:xfrm>
            <a:off x="257936" y="2975229"/>
            <a:ext cx="11543665" cy="669925"/>
            <a:chOff x="257936" y="2975229"/>
            <a:chExt cx="11543665" cy="669925"/>
          </a:xfrm>
        </p:grpSpPr>
        <p:sp>
          <p:nvSpPr>
            <p:cNvPr id="7" name="object 7">
              <a:extLst>
                <a:ext uri="{FF2B5EF4-FFF2-40B4-BE49-F238E27FC236}">
                  <a16:creationId xmlns:a16="http://schemas.microsoft.com/office/drawing/2014/main" id="{2C8711FF-4742-9480-AAE4-3FE31AA4FBFD}"/>
                </a:ext>
              </a:extLst>
            </p:cNvPr>
            <p:cNvSpPr/>
            <p:nvPr/>
          </p:nvSpPr>
          <p:spPr>
            <a:xfrm>
              <a:off x="264286" y="2981629"/>
              <a:ext cx="11530965" cy="663575"/>
            </a:xfrm>
            <a:custGeom>
              <a:avLst/>
              <a:gdLst/>
              <a:ahLst/>
              <a:cxnLst/>
              <a:rect l="l" t="t" r="r" b="b"/>
              <a:pathLst>
                <a:path w="11530965" h="663575">
                  <a:moveTo>
                    <a:pt x="11530711" y="0"/>
                  </a:moveTo>
                  <a:lnTo>
                    <a:pt x="0" y="0"/>
                  </a:lnTo>
                  <a:lnTo>
                    <a:pt x="0" y="663143"/>
                  </a:lnTo>
                  <a:lnTo>
                    <a:pt x="11530711" y="663143"/>
                  </a:lnTo>
                  <a:lnTo>
                    <a:pt x="1153071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8" name="object 8">
              <a:extLst>
                <a:ext uri="{FF2B5EF4-FFF2-40B4-BE49-F238E27FC236}">
                  <a16:creationId xmlns:a16="http://schemas.microsoft.com/office/drawing/2014/main" id="{CAFF23BB-2613-DA9C-11E6-59EF54831255}"/>
                </a:ext>
              </a:extLst>
            </p:cNvPr>
            <p:cNvSpPr/>
            <p:nvPr/>
          </p:nvSpPr>
          <p:spPr>
            <a:xfrm>
              <a:off x="257936" y="2981579"/>
              <a:ext cx="11543665" cy="0"/>
            </a:xfrm>
            <a:custGeom>
              <a:avLst/>
              <a:gdLst/>
              <a:ahLst/>
              <a:cxnLst/>
              <a:rect l="l" t="t" r="r" b="b"/>
              <a:pathLst>
                <a:path w="11543665">
                  <a:moveTo>
                    <a:pt x="0" y="0"/>
                  </a:moveTo>
                  <a:lnTo>
                    <a:pt x="11543411" y="0"/>
                  </a:lnTo>
                </a:path>
              </a:pathLst>
            </a:custGeom>
            <a:ln w="12700">
              <a:solidFill>
                <a:srgbClr val="FFFFFF"/>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graphicFrame>
        <p:nvGraphicFramePr>
          <p:cNvPr id="9" name="object 9">
            <a:extLst>
              <a:ext uri="{FF2B5EF4-FFF2-40B4-BE49-F238E27FC236}">
                <a16:creationId xmlns:a16="http://schemas.microsoft.com/office/drawing/2014/main" id="{2A9C1CCB-FA19-538C-F5CB-E47C45597B2C}"/>
              </a:ext>
            </a:extLst>
          </p:cNvPr>
          <p:cNvGraphicFramePr>
            <a:graphicFrameLocks noGrp="1"/>
          </p:cNvGraphicFramePr>
          <p:nvPr/>
        </p:nvGraphicFramePr>
        <p:xfrm>
          <a:off x="257936" y="1281049"/>
          <a:ext cx="11530963" cy="4690745"/>
        </p:xfrm>
        <a:graphic>
          <a:graphicData uri="http://schemas.openxmlformats.org/drawingml/2006/table">
            <a:tbl>
              <a:tblPr firstRow="1" bandRow="1">
                <a:tableStyleId>{2D5ABB26-0587-4C30-8999-92F81FD0307C}</a:tableStyleId>
              </a:tblPr>
              <a:tblGrid>
                <a:gridCol w="5188585">
                  <a:extLst>
                    <a:ext uri="{9D8B030D-6E8A-4147-A177-3AD203B41FA5}">
                      <a16:colId xmlns:a16="http://schemas.microsoft.com/office/drawing/2014/main" val="20000"/>
                    </a:ext>
                  </a:extLst>
                </a:gridCol>
                <a:gridCol w="2044699">
                  <a:extLst>
                    <a:ext uri="{9D8B030D-6E8A-4147-A177-3AD203B41FA5}">
                      <a16:colId xmlns:a16="http://schemas.microsoft.com/office/drawing/2014/main" val="20001"/>
                    </a:ext>
                  </a:extLst>
                </a:gridCol>
                <a:gridCol w="2562225">
                  <a:extLst>
                    <a:ext uri="{9D8B030D-6E8A-4147-A177-3AD203B41FA5}">
                      <a16:colId xmlns:a16="http://schemas.microsoft.com/office/drawing/2014/main" val="20002"/>
                    </a:ext>
                  </a:extLst>
                </a:gridCol>
                <a:gridCol w="1735454">
                  <a:extLst>
                    <a:ext uri="{9D8B030D-6E8A-4147-A177-3AD203B41FA5}">
                      <a16:colId xmlns:a16="http://schemas.microsoft.com/office/drawing/2014/main" val="20003"/>
                    </a:ext>
                  </a:extLst>
                </a:gridCol>
              </a:tblGrid>
              <a:tr h="545465">
                <a:tc>
                  <a:txBody>
                    <a:bodyPr/>
                    <a:lstStyle/>
                    <a:p>
                      <a:pPr algn="ctr">
                        <a:lnSpc>
                          <a:spcPct val="100000"/>
                        </a:lnSpc>
                        <a:spcBef>
                          <a:spcPts val="1050"/>
                        </a:spcBef>
                      </a:pPr>
                      <a:r>
                        <a:rPr sz="1800" b="1" spc="-10">
                          <a:latin typeface="Arial"/>
                          <a:cs typeface="Arial"/>
                        </a:rPr>
                        <a:t>CONCEPTO</a:t>
                      </a:r>
                      <a:endParaRPr sz="1800">
                        <a:latin typeface="Arial"/>
                        <a:cs typeface="Arial"/>
                      </a:endParaRPr>
                    </a:p>
                  </a:txBody>
                  <a:tcPr marL="0" marR="0" marT="1333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FC000"/>
                    </a:solidFill>
                  </a:tcPr>
                </a:tc>
                <a:tc>
                  <a:txBody>
                    <a:bodyPr/>
                    <a:lstStyle/>
                    <a:p>
                      <a:pPr algn="ctr">
                        <a:lnSpc>
                          <a:spcPct val="100000"/>
                        </a:lnSpc>
                        <a:spcBef>
                          <a:spcPts val="1050"/>
                        </a:spcBef>
                      </a:pPr>
                      <a:r>
                        <a:rPr sz="1800" b="1" spc="-10">
                          <a:latin typeface="Arial"/>
                          <a:cs typeface="Arial"/>
                        </a:rPr>
                        <a:t>TOTAL</a:t>
                      </a:r>
                      <a:endParaRPr sz="1800">
                        <a:latin typeface="Arial"/>
                        <a:cs typeface="Arial"/>
                      </a:endParaRPr>
                    </a:p>
                  </a:txBody>
                  <a:tcPr marL="0" marR="0" marT="1333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FC000"/>
                    </a:solidFill>
                  </a:tcPr>
                </a:tc>
                <a:tc>
                  <a:txBody>
                    <a:bodyPr/>
                    <a:lstStyle/>
                    <a:p>
                      <a:pPr marL="635" algn="ctr">
                        <a:lnSpc>
                          <a:spcPct val="100000"/>
                        </a:lnSpc>
                        <a:spcBef>
                          <a:spcPts val="1180"/>
                        </a:spcBef>
                      </a:pPr>
                      <a:r>
                        <a:rPr sz="1600" b="1" spc="-30">
                          <a:latin typeface="Arial"/>
                          <a:cs typeface="Arial"/>
                        </a:rPr>
                        <a:t>INICIATIVAS</a:t>
                      </a:r>
                      <a:r>
                        <a:rPr sz="1600" b="1" spc="-40">
                          <a:latin typeface="Arial"/>
                          <a:cs typeface="Arial"/>
                        </a:rPr>
                        <a:t> </a:t>
                      </a:r>
                      <a:r>
                        <a:rPr sz="1600" b="1" spc="-10">
                          <a:latin typeface="Arial"/>
                          <a:cs typeface="Arial"/>
                        </a:rPr>
                        <a:t>ACTIVADAS</a:t>
                      </a:r>
                      <a:endParaRPr sz="1600">
                        <a:latin typeface="Arial"/>
                        <a:cs typeface="Arial"/>
                      </a:endParaRPr>
                    </a:p>
                  </a:txBody>
                  <a:tcPr marL="0" marR="0" marT="14986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FC000"/>
                    </a:solidFill>
                  </a:tcPr>
                </a:tc>
                <a:tc>
                  <a:txBody>
                    <a:bodyPr/>
                    <a:lstStyle/>
                    <a:p>
                      <a:pPr marL="4445" algn="ctr">
                        <a:lnSpc>
                          <a:spcPct val="100000"/>
                        </a:lnSpc>
                        <a:spcBef>
                          <a:spcPts val="1050"/>
                        </a:spcBef>
                      </a:pPr>
                      <a:r>
                        <a:rPr sz="1800" b="1" spc="-50">
                          <a:latin typeface="Arial"/>
                          <a:cs typeface="Arial"/>
                        </a:rPr>
                        <a:t>%</a:t>
                      </a:r>
                      <a:endParaRPr sz="1800">
                        <a:latin typeface="Arial"/>
                        <a:cs typeface="Arial"/>
                      </a:endParaRPr>
                    </a:p>
                  </a:txBody>
                  <a:tcPr marL="0" marR="0" marT="1333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FC000"/>
                    </a:solidFill>
                  </a:tcPr>
                </a:tc>
                <a:extLst>
                  <a:ext uri="{0D108BD9-81ED-4DB2-BD59-A6C34878D82A}">
                    <a16:rowId xmlns:a16="http://schemas.microsoft.com/office/drawing/2014/main" val="10000"/>
                  </a:ext>
                </a:extLst>
              </a:tr>
              <a:tr h="382270">
                <a:tc>
                  <a:txBody>
                    <a:bodyPr/>
                    <a:lstStyle/>
                    <a:p>
                      <a:pPr algn="ctr">
                        <a:lnSpc>
                          <a:spcPct val="100000"/>
                        </a:lnSpc>
                        <a:spcBef>
                          <a:spcPts val="385"/>
                        </a:spcBef>
                      </a:pPr>
                      <a:r>
                        <a:rPr sz="1800" err="1">
                          <a:latin typeface="Arial MT"/>
                          <a:cs typeface="Arial MT"/>
                        </a:rPr>
                        <a:t>Iniciativas</a:t>
                      </a:r>
                      <a:r>
                        <a:rPr sz="1800" spc="-50">
                          <a:latin typeface="Arial MT"/>
                          <a:cs typeface="Arial MT"/>
                        </a:rPr>
                        <a:t> </a:t>
                      </a:r>
                      <a:r>
                        <a:rPr sz="1800" spc="-20">
                          <a:latin typeface="Arial MT"/>
                          <a:cs typeface="Arial MT"/>
                        </a:rPr>
                        <a:t>PATR</a:t>
                      </a:r>
                      <a:endParaRPr sz="1800">
                        <a:latin typeface="Arial MT"/>
                        <a:cs typeface="Arial MT"/>
                      </a:endParaRPr>
                    </a:p>
                  </a:txBody>
                  <a:tcPr marL="0" marR="0" marT="4889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E8CA"/>
                    </a:solidFill>
                  </a:tcPr>
                </a:tc>
                <a:tc>
                  <a:txBody>
                    <a:bodyPr/>
                    <a:lstStyle/>
                    <a:p>
                      <a:pPr marL="1905" algn="ctr">
                        <a:lnSpc>
                          <a:spcPct val="100000"/>
                        </a:lnSpc>
                        <a:spcBef>
                          <a:spcPts val="385"/>
                        </a:spcBef>
                      </a:pPr>
                      <a:r>
                        <a:rPr lang="es-CO" sz="1800">
                          <a:latin typeface="Arial MT"/>
                          <a:cs typeface="Arial MT"/>
                        </a:rPr>
                        <a:t>2.931</a:t>
                      </a:r>
                    </a:p>
                  </a:txBody>
                  <a:tcPr marL="0" marR="0" marT="4889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E8CA"/>
                    </a:solidFill>
                  </a:tcPr>
                </a:tc>
                <a:tc>
                  <a:txBody>
                    <a:bodyPr/>
                    <a:lstStyle/>
                    <a:p>
                      <a:pPr marL="3175" algn="ctr">
                        <a:lnSpc>
                          <a:spcPct val="100000"/>
                        </a:lnSpc>
                        <a:spcBef>
                          <a:spcPts val="385"/>
                        </a:spcBef>
                      </a:pPr>
                      <a:r>
                        <a:rPr lang="es-CO" sz="1800">
                          <a:latin typeface="Arial MT"/>
                          <a:cs typeface="Arial MT"/>
                        </a:rPr>
                        <a:t>1.718</a:t>
                      </a:r>
                    </a:p>
                  </a:txBody>
                  <a:tcPr marL="0" marR="0" marT="4889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E8CA"/>
                    </a:solidFill>
                  </a:tcPr>
                </a:tc>
                <a:tc>
                  <a:txBody>
                    <a:bodyPr/>
                    <a:lstStyle/>
                    <a:p>
                      <a:pPr marL="635" algn="ctr">
                        <a:lnSpc>
                          <a:spcPct val="100000"/>
                        </a:lnSpc>
                        <a:spcBef>
                          <a:spcPts val="385"/>
                        </a:spcBef>
                      </a:pPr>
                      <a:r>
                        <a:rPr lang="es-CO" sz="1800">
                          <a:latin typeface="Arial MT"/>
                          <a:cs typeface="Arial MT"/>
                        </a:rPr>
                        <a:t>59</a:t>
                      </a:r>
                    </a:p>
                  </a:txBody>
                  <a:tcPr marL="0" marR="0" marT="4889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E8CA"/>
                    </a:solidFill>
                  </a:tcPr>
                </a:tc>
                <a:extLst>
                  <a:ext uri="{0D108BD9-81ED-4DB2-BD59-A6C34878D82A}">
                    <a16:rowId xmlns:a16="http://schemas.microsoft.com/office/drawing/2014/main" val="10001"/>
                  </a:ext>
                </a:extLst>
              </a:tr>
              <a:tr h="382270">
                <a:tc>
                  <a:txBody>
                    <a:bodyPr/>
                    <a:lstStyle/>
                    <a:p>
                      <a:pPr algn="ctr">
                        <a:lnSpc>
                          <a:spcPct val="100000"/>
                        </a:lnSpc>
                        <a:spcBef>
                          <a:spcPts val="515"/>
                        </a:spcBef>
                      </a:pPr>
                      <a:r>
                        <a:rPr sz="1600" err="1">
                          <a:latin typeface="Arial MT"/>
                          <a:cs typeface="Arial MT"/>
                        </a:rPr>
                        <a:t>Iniciativas</a:t>
                      </a:r>
                      <a:r>
                        <a:rPr sz="1600" spc="-90">
                          <a:latin typeface="Arial MT"/>
                          <a:cs typeface="Arial MT"/>
                        </a:rPr>
                        <a:t> </a:t>
                      </a:r>
                      <a:r>
                        <a:rPr sz="1600" err="1">
                          <a:latin typeface="Arial MT"/>
                          <a:cs typeface="Arial MT"/>
                        </a:rPr>
                        <a:t>propias</a:t>
                      </a:r>
                      <a:r>
                        <a:rPr sz="1600" spc="-65">
                          <a:latin typeface="Arial MT"/>
                          <a:cs typeface="Arial MT"/>
                        </a:rPr>
                        <a:t> </a:t>
                      </a:r>
                      <a:r>
                        <a:rPr sz="1600" spc="-10" err="1">
                          <a:latin typeface="Arial MT"/>
                          <a:cs typeface="Arial MT"/>
                        </a:rPr>
                        <a:t>étnicas</a:t>
                      </a:r>
                      <a:endParaRPr sz="1600" err="1">
                        <a:latin typeface="Arial MT"/>
                        <a:cs typeface="Arial MT"/>
                      </a:endParaRPr>
                    </a:p>
                  </a:txBody>
                  <a:tcPr marL="0" marR="0" marT="654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4E7"/>
                    </a:solidFill>
                  </a:tcPr>
                </a:tc>
                <a:tc>
                  <a:txBody>
                    <a:bodyPr/>
                    <a:lstStyle/>
                    <a:p>
                      <a:pPr marL="635" algn="ctr">
                        <a:lnSpc>
                          <a:spcPct val="100000"/>
                        </a:lnSpc>
                        <a:spcBef>
                          <a:spcPts val="515"/>
                        </a:spcBef>
                      </a:pPr>
                      <a:r>
                        <a:rPr lang="es-CO" sz="1600">
                          <a:latin typeface="Arial MT"/>
                          <a:cs typeface="Arial MT"/>
                        </a:rPr>
                        <a:t>293</a:t>
                      </a:r>
                    </a:p>
                  </a:txBody>
                  <a:tcPr marL="0" marR="0" marT="654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4E7"/>
                    </a:solidFill>
                  </a:tcPr>
                </a:tc>
                <a:tc>
                  <a:txBody>
                    <a:bodyPr/>
                    <a:lstStyle/>
                    <a:p>
                      <a:pPr marL="2540" algn="ctr">
                        <a:lnSpc>
                          <a:spcPct val="100000"/>
                        </a:lnSpc>
                        <a:spcBef>
                          <a:spcPts val="515"/>
                        </a:spcBef>
                      </a:pPr>
                      <a:r>
                        <a:rPr lang="es-CO" sz="1600">
                          <a:latin typeface="Arial MT"/>
                          <a:cs typeface="Arial MT"/>
                        </a:rPr>
                        <a:t>114</a:t>
                      </a:r>
                    </a:p>
                  </a:txBody>
                  <a:tcPr marL="0" marR="0" marT="654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4E7"/>
                    </a:solidFill>
                  </a:tcPr>
                </a:tc>
                <a:tc>
                  <a:txBody>
                    <a:bodyPr/>
                    <a:lstStyle/>
                    <a:p>
                      <a:pPr marL="3175" algn="ctr">
                        <a:lnSpc>
                          <a:spcPct val="100000"/>
                        </a:lnSpc>
                        <a:spcBef>
                          <a:spcPts val="515"/>
                        </a:spcBef>
                      </a:pPr>
                      <a:r>
                        <a:rPr lang="es-CO" sz="1600">
                          <a:latin typeface="Arial MT"/>
                          <a:cs typeface="Arial MT"/>
                        </a:rPr>
                        <a:t>39</a:t>
                      </a:r>
                    </a:p>
                  </a:txBody>
                  <a:tcPr marL="0" marR="0" marT="654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4E7"/>
                    </a:solidFill>
                  </a:tcPr>
                </a:tc>
                <a:extLst>
                  <a:ext uri="{0D108BD9-81ED-4DB2-BD59-A6C34878D82A}">
                    <a16:rowId xmlns:a16="http://schemas.microsoft.com/office/drawing/2014/main" val="10002"/>
                  </a:ext>
                </a:extLst>
              </a:tr>
              <a:tr h="382270">
                <a:tc>
                  <a:txBody>
                    <a:bodyPr/>
                    <a:lstStyle/>
                    <a:p>
                      <a:pPr algn="ctr">
                        <a:lnSpc>
                          <a:spcPct val="100000"/>
                        </a:lnSpc>
                        <a:spcBef>
                          <a:spcPts val="520"/>
                        </a:spcBef>
                      </a:pPr>
                      <a:r>
                        <a:rPr sz="1600" err="1">
                          <a:latin typeface="Arial MT"/>
                          <a:cs typeface="Arial MT"/>
                        </a:rPr>
                        <a:t>Iniciativas</a:t>
                      </a:r>
                      <a:r>
                        <a:rPr sz="1600" spc="-60">
                          <a:latin typeface="Arial MT"/>
                          <a:cs typeface="Arial MT"/>
                        </a:rPr>
                        <a:t> </a:t>
                      </a:r>
                      <a:r>
                        <a:rPr sz="1600">
                          <a:latin typeface="Arial MT"/>
                          <a:cs typeface="Arial MT"/>
                        </a:rPr>
                        <a:t>con</a:t>
                      </a:r>
                      <a:r>
                        <a:rPr sz="1600" spc="-40">
                          <a:latin typeface="Arial MT"/>
                          <a:cs typeface="Arial MT"/>
                        </a:rPr>
                        <a:t> </a:t>
                      </a:r>
                      <a:r>
                        <a:rPr sz="1600" err="1">
                          <a:latin typeface="Arial MT"/>
                          <a:cs typeface="Arial MT"/>
                        </a:rPr>
                        <a:t>marcación</a:t>
                      </a:r>
                      <a:r>
                        <a:rPr sz="1600" spc="-45">
                          <a:latin typeface="Arial MT"/>
                          <a:cs typeface="Arial MT"/>
                        </a:rPr>
                        <a:t> </a:t>
                      </a:r>
                      <a:r>
                        <a:rPr sz="1600">
                          <a:latin typeface="Arial MT"/>
                          <a:cs typeface="Arial MT"/>
                        </a:rPr>
                        <a:t>de</a:t>
                      </a:r>
                      <a:r>
                        <a:rPr sz="1600" spc="-45">
                          <a:latin typeface="Arial MT"/>
                          <a:cs typeface="Arial MT"/>
                        </a:rPr>
                        <a:t> </a:t>
                      </a:r>
                      <a:r>
                        <a:rPr sz="1600" spc="-10" err="1">
                          <a:latin typeface="Arial MT"/>
                          <a:cs typeface="Arial MT"/>
                        </a:rPr>
                        <a:t>género</a:t>
                      </a:r>
                      <a:endParaRPr sz="1600" err="1">
                        <a:latin typeface="Arial MT"/>
                        <a:cs typeface="Arial MT"/>
                      </a:endParaRPr>
                    </a:p>
                  </a:txBody>
                  <a:tcPr marL="0" marR="0" marT="66040" marB="0">
                    <a:lnL w="12700">
                      <a:solidFill>
                        <a:srgbClr val="FFFFFF"/>
                      </a:solidFill>
                      <a:prstDash val="solid"/>
                    </a:lnL>
                    <a:lnR w="12700">
                      <a:solidFill>
                        <a:srgbClr val="FFFFFF"/>
                      </a:solidFill>
                      <a:prstDash val="solid"/>
                    </a:lnR>
                    <a:lnT w="12700">
                      <a:solidFill>
                        <a:srgbClr val="FFFFFF"/>
                      </a:solidFill>
                      <a:prstDash val="solid"/>
                    </a:lnT>
                    <a:solidFill>
                      <a:srgbClr val="FFE8CA"/>
                    </a:solidFill>
                  </a:tcPr>
                </a:tc>
                <a:tc>
                  <a:txBody>
                    <a:bodyPr/>
                    <a:lstStyle/>
                    <a:p>
                      <a:pPr marL="635" algn="ctr">
                        <a:lnSpc>
                          <a:spcPct val="100000"/>
                        </a:lnSpc>
                        <a:spcBef>
                          <a:spcPts val="520"/>
                        </a:spcBef>
                      </a:pPr>
                      <a:r>
                        <a:rPr lang="es-CO" sz="1600">
                          <a:latin typeface="Arial MT"/>
                          <a:cs typeface="Arial MT"/>
                        </a:rPr>
                        <a:t>538</a:t>
                      </a:r>
                    </a:p>
                  </a:txBody>
                  <a:tcPr marL="0" marR="0" marT="66040" marB="0">
                    <a:lnL w="12700">
                      <a:solidFill>
                        <a:srgbClr val="FFFFFF"/>
                      </a:solidFill>
                      <a:prstDash val="solid"/>
                    </a:lnL>
                    <a:lnR w="12700">
                      <a:solidFill>
                        <a:srgbClr val="FFFFFF"/>
                      </a:solidFill>
                      <a:prstDash val="solid"/>
                    </a:lnR>
                    <a:lnT w="12700">
                      <a:solidFill>
                        <a:srgbClr val="FFFFFF"/>
                      </a:solidFill>
                      <a:prstDash val="solid"/>
                    </a:lnT>
                    <a:solidFill>
                      <a:srgbClr val="FFE8CA"/>
                    </a:solidFill>
                  </a:tcPr>
                </a:tc>
                <a:tc>
                  <a:txBody>
                    <a:bodyPr/>
                    <a:lstStyle/>
                    <a:p>
                      <a:pPr marL="2540" algn="ctr">
                        <a:lnSpc>
                          <a:spcPct val="100000"/>
                        </a:lnSpc>
                        <a:spcBef>
                          <a:spcPts val="520"/>
                        </a:spcBef>
                      </a:pPr>
                      <a:r>
                        <a:rPr lang="es-CO" sz="1600">
                          <a:latin typeface="Arial MT"/>
                          <a:cs typeface="Arial MT"/>
                        </a:rPr>
                        <a:t>331</a:t>
                      </a:r>
                    </a:p>
                  </a:txBody>
                  <a:tcPr marL="0" marR="0" marT="66040" marB="0">
                    <a:lnL w="12700">
                      <a:solidFill>
                        <a:srgbClr val="FFFFFF"/>
                      </a:solidFill>
                      <a:prstDash val="solid"/>
                    </a:lnL>
                    <a:lnR w="12700">
                      <a:solidFill>
                        <a:srgbClr val="FFFFFF"/>
                      </a:solidFill>
                      <a:prstDash val="solid"/>
                    </a:lnR>
                    <a:lnT w="12700">
                      <a:solidFill>
                        <a:srgbClr val="FFFFFF"/>
                      </a:solidFill>
                      <a:prstDash val="solid"/>
                    </a:lnT>
                    <a:solidFill>
                      <a:srgbClr val="FFE8CA"/>
                    </a:solidFill>
                  </a:tcPr>
                </a:tc>
                <a:tc>
                  <a:txBody>
                    <a:bodyPr/>
                    <a:lstStyle/>
                    <a:p>
                      <a:pPr marL="3175" algn="ctr">
                        <a:lnSpc>
                          <a:spcPct val="100000"/>
                        </a:lnSpc>
                        <a:spcBef>
                          <a:spcPts val="520"/>
                        </a:spcBef>
                      </a:pPr>
                      <a:r>
                        <a:rPr lang="es-CO" sz="1600">
                          <a:latin typeface="Arial MT"/>
                          <a:cs typeface="Arial MT"/>
                        </a:rPr>
                        <a:t>62</a:t>
                      </a:r>
                    </a:p>
                  </a:txBody>
                  <a:tcPr marL="0" marR="0" marT="66040" marB="0">
                    <a:lnL w="12700">
                      <a:solidFill>
                        <a:srgbClr val="FFFFFF"/>
                      </a:solidFill>
                      <a:prstDash val="solid"/>
                    </a:lnL>
                    <a:lnR w="12700">
                      <a:solidFill>
                        <a:srgbClr val="FFFFFF"/>
                      </a:solidFill>
                      <a:prstDash val="solid"/>
                    </a:lnR>
                    <a:lnT w="12700">
                      <a:solidFill>
                        <a:srgbClr val="FFFFFF"/>
                      </a:solidFill>
                      <a:prstDash val="solid"/>
                    </a:lnT>
                    <a:solidFill>
                      <a:srgbClr val="FFE8CA"/>
                    </a:solidFill>
                  </a:tcPr>
                </a:tc>
                <a:extLst>
                  <a:ext uri="{0D108BD9-81ED-4DB2-BD59-A6C34878D82A}">
                    <a16:rowId xmlns:a16="http://schemas.microsoft.com/office/drawing/2014/main" val="10003"/>
                  </a:ext>
                </a:extLst>
              </a:tr>
              <a:tr h="662940">
                <a:tc gridSpan="4">
                  <a:txBody>
                    <a:bodyPr/>
                    <a:lstStyle/>
                    <a:p>
                      <a:pPr>
                        <a:lnSpc>
                          <a:spcPct val="100000"/>
                        </a:lnSpc>
                        <a:spcBef>
                          <a:spcPts val="695"/>
                        </a:spcBef>
                      </a:pPr>
                      <a:endParaRPr sz="1800" dirty="0">
                        <a:latin typeface="Times New Roman"/>
                        <a:cs typeface="Times New Roman"/>
                      </a:endParaRPr>
                    </a:p>
                    <a:p>
                      <a:pPr marL="5043170" indent="0">
                        <a:lnSpc>
                          <a:spcPct val="100000"/>
                        </a:lnSpc>
                        <a:buFont typeface="Arial MT"/>
                        <a:buNone/>
                        <a:tabLst>
                          <a:tab pos="5385435" algn="l"/>
                        </a:tabLst>
                      </a:pPr>
                      <a:r>
                        <a:rPr sz="1800" b="1" spc="-10" dirty="0" err="1">
                          <a:latin typeface="Arial"/>
                          <a:cs typeface="Arial"/>
                        </a:rPr>
                        <a:t>Proyectos</a:t>
                      </a:r>
                      <a:endParaRPr sz="1800" dirty="0">
                        <a:latin typeface="Arial"/>
                        <a:cs typeface="Arial"/>
                      </a:endParaRPr>
                    </a:p>
                  </a:txBody>
                  <a:tcPr marL="0" marR="0" marT="88265" marB="0">
                    <a:lnL w="12700">
                      <a:solidFill>
                        <a:srgbClr val="FFFFFF"/>
                      </a:solidFill>
                      <a:prstDash val="solid"/>
                    </a:lnL>
                    <a:lnR w="12700">
                      <a:solidFill>
                        <a:srgbClr val="FFFFFF"/>
                      </a:solidFill>
                      <a:prstDash val="solid"/>
                    </a:lnR>
                    <a:lnB w="12700">
                      <a:solidFill>
                        <a:srgbClr val="FFFFFF"/>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842010">
                <a:tc gridSpan="2">
                  <a:txBody>
                    <a:bodyPr/>
                    <a:lstStyle/>
                    <a:p>
                      <a:pPr>
                        <a:lnSpc>
                          <a:spcPct val="100000"/>
                        </a:lnSpc>
                        <a:spcBef>
                          <a:spcPts val="150"/>
                        </a:spcBef>
                      </a:pPr>
                      <a:endParaRPr sz="1800" dirty="0">
                        <a:latin typeface="Times New Roman"/>
                        <a:cs typeface="Times New Roman"/>
                      </a:endParaRPr>
                    </a:p>
                    <a:p>
                      <a:pPr algn="ctr">
                        <a:lnSpc>
                          <a:spcPct val="100000"/>
                        </a:lnSpc>
                      </a:pPr>
                      <a:r>
                        <a:rPr sz="1800" b="1" dirty="0">
                          <a:latin typeface="Arial"/>
                          <a:cs typeface="Arial"/>
                        </a:rPr>
                        <a:t>Estado</a:t>
                      </a:r>
                      <a:r>
                        <a:rPr sz="1800" b="1" spc="-20" dirty="0">
                          <a:latin typeface="Arial"/>
                          <a:cs typeface="Arial"/>
                        </a:rPr>
                        <a:t> </a:t>
                      </a:r>
                      <a:r>
                        <a:rPr sz="1800" b="1" dirty="0">
                          <a:latin typeface="Arial"/>
                          <a:cs typeface="Arial"/>
                        </a:rPr>
                        <a:t>de</a:t>
                      </a:r>
                      <a:r>
                        <a:rPr sz="1800" b="1" spc="-25" dirty="0">
                          <a:latin typeface="Arial"/>
                          <a:cs typeface="Arial"/>
                        </a:rPr>
                        <a:t> </a:t>
                      </a:r>
                      <a:r>
                        <a:rPr lang="es-ES" sz="1800" b="1" spc="-10" dirty="0">
                          <a:latin typeface="Arial"/>
                          <a:cs typeface="Arial"/>
                        </a:rPr>
                        <a:t>P</a:t>
                      </a:r>
                      <a:r>
                        <a:rPr sz="1800" b="1" spc="-10" dirty="0" err="1">
                          <a:latin typeface="Arial"/>
                          <a:cs typeface="Arial"/>
                        </a:rPr>
                        <a:t>royectos</a:t>
                      </a:r>
                      <a:endParaRPr sz="1800" dirty="0">
                        <a:latin typeface="Arial"/>
                        <a:cs typeface="Arial"/>
                      </a:endParaRPr>
                    </a:p>
                  </a:txBody>
                  <a:tcPr marL="0" marR="0" marT="190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tc hMerge="1">
                  <a:txBody>
                    <a:bodyPr/>
                    <a:lstStyle/>
                    <a:p>
                      <a:endParaRPr/>
                    </a:p>
                  </a:txBody>
                  <a:tcPr marL="0" marR="0" marT="0" marB="0"/>
                </a:tc>
                <a:tc>
                  <a:txBody>
                    <a:bodyPr/>
                    <a:lstStyle/>
                    <a:p>
                      <a:pPr>
                        <a:lnSpc>
                          <a:spcPct val="100000"/>
                        </a:lnSpc>
                        <a:spcBef>
                          <a:spcPts val="150"/>
                        </a:spcBef>
                      </a:pPr>
                      <a:endParaRPr sz="1800">
                        <a:latin typeface="Times New Roman"/>
                        <a:cs typeface="Times New Roman"/>
                      </a:endParaRPr>
                    </a:p>
                    <a:p>
                      <a:pPr marL="1905" algn="ctr">
                        <a:lnSpc>
                          <a:spcPct val="100000"/>
                        </a:lnSpc>
                      </a:pPr>
                      <a:r>
                        <a:rPr sz="1800" b="1" spc="-10" err="1">
                          <a:latin typeface="Arial"/>
                          <a:cs typeface="Arial"/>
                        </a:rPr>
                        <a:t>Proyectos</a:t>
                      </a:r>
                      <a:endParaRPr sz="1800" err="1">
                        <a:latin typeface="Arial"/>
                        <a:cs typeface="Arial"/>
                      </a:endParaRPr>
                    </a:p>
                  </a:txBody>
                  <a:tcPr marL="0" marR="0" marT="19050" marB="0">
                    <a:lnL w="12700">
                      <a:solidFill>
                        <a:srgbClr val="FFFFFF"/>
                      </a:solidFill>
                      <a:prstDash val="solid"/>
                    </a:lnL>
                    <a:lnR w="12700">
                      <a:solidFill>
                        <a:srgbClr val="FFFFFF"/>
                      </a:solidFill>
                      <a:prstDash val="solid"/>
                    </a:lnR>
                    <a:lnT w="12700">
                      <a:solidFill>
                        <a:srgbClr val="134984"/>
                      </a:solidFill>
                      <a:prstDash val="solid"/>
                    </a:lnT>
                    <a:lnB w="12700">
                      <a:solidFill>
                        <a:srgbClr val="FFFFFF"/>
                      </a:solidFill>
                      <a:prstDash val="solid"/>
                    </a:lnB>
                    <a:solidFill>
                      <a:srgbClr val="FFC000"/>
                    </a:solidFill>
                  </a:tcPr>
                </a:tc>
                <a:tc>
                  <a:txBody>
                    <a:bodyPr/>
                    <a:lstStyle/>
                    <a:p>
                      <a:pPr marL="1905" algn="ctr">
                        <a:lnSpc>
                          <a:spcPct val="100000"/>
                        </a:lnSpc>
                        <a:spcBef>
                          <a:spcPts val="60"/>
                        </a:spcBef>
                      </a:pPr>
                      <a:r>
                        <a:rPr sz="1800" b="1" spc="-10">
                          <a:latin typeface="Arial"/>
                          <a:cs typeface="Arial"/>
                        </a:rPr>
                        <a:t>VALOR</a:t>
                      </a:r>
                      <a:endParaRPr sz="1800">
                        <a:latin typeface="Arial"/>
                        <a:cs typeface="Arial"/>
                      </a:endParaRPr>
                    </a:p>
                    <a:p>
                      <a:pPr marL="63500" marR="54610" indent="635" algn="ctr">
                        <a:lnSpc>
                          <a:spcPct val="100000"/>
                        </a:lnSpc>
                      </a:pPr>
                      <a:r>
                        <a:rPr sz="1200" b="1">
                          <a:latin typeface="Arial"/>
                          <a:cs typeface="Arial"/>
                        </a:rPr>
                        <a:t>(Billones</a:t>
                      </a:r>
                      <a:r>
                        <a:rPr sz="1200" b="1" spc="-35">
                          <a:latin typeface="Arial"/>
                          <a:cs typeface="Arial"/>
                        </a:rPr>
                        <a:t> </a:t>
                      </a:r>
                      <a:r>
                        <a:rPr sz="1200" b="1">
                          <a:latin typeface="Arial"/>
                          <a:cs typeface="Arial"/>
                        </a:rPr>
                        <a:t>de</a:t>
                      </a:r>
                      <a:r>
                        <a:rPr sz="1200" b="1" spc="-35">
                          <a:latin typeface="Arial"/>
                          <a:cs typeface="Arial"/>
                        </a:rPr>
                        <a:t> </a:t>
                      </a:r>
                      <a:r>
                        <a:rPr sz="1200" b="1" spc="-10">
                          <a:latin typeface="Arial"/>
                          <a:cs typeface="Arial"/>
                        </a:rPr>
                        <a:t>pesos) </a:t>
                      </a:r>
                      <a:r>
                        <a:rPr sz="1200" b="1" err="1">
                          <a:latin typeface="Arial"/>
                          <a:cs typeface="Arial"/>
                        </a:rPr>
                        <a:t>precios</a:t>
                      </a:r>
                      <a:r>
                        <a:rPr sz="1200" b="1" spc="-50">
                          <a:latin typeface="Arial"/>
                          <a:cs typeface="Arial"/>
                        </a:rPr>
                        <a:t> </a:t>
                      </a:r>
                      <a:r>
                        <a:rPr sz="1200" b="1" err="1">
                          <a:latin typeface="Arial"/>
                          <a:cs typeface="Arial"/>
                        </a:rPr>
                        <a:t>constantes</a:t>
                      </a:r>
                      <a:r>
                        <a:rPr sz="1200" b="1" spc="-35">
                          <a:latin typeface="Arial"/>
                          <a:cs typeface="Arial"/>
                        </a:rPr>
                        <a:t> </a:t>
                      </a:r>
                      <a:r>
                        <a:rPr sz="1200" b="1" spc="-25">
                          <a:latin typeface="Arial"/>
                          <a:cs typeface="Arial"/>
                        </a:rPr>
                        <a:t>de </a:t>
                      </a:r>
                      <a:r>
                        <a:rPr sz="1200" b="1" spc="-20">
                          <a:latin typeface="Arial"/>
                          <a:cs typeface="Arial"/>
                        </a:rPr>
                        <a:t>2016</a:t>
                      </a:r>
                      <a:endParaRPr sz="1200">
                        <a:latin typeface="Arial"/>
                        <a:cs typeface="Arial"/>
                      </a:endParaRPr>
                    </a:p>
                  </a:txBody>
                  <a:tcPr marL="0" marR="0" marT="76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C000"/>
                    </a:solidFill>
                  </a:tcPr>
                </a:tc>
                <a:extLst>
                  <a:ext uri="{0D108BD9-81ED-4DB2-BD59-A6C34878D82A}">
                    <a16:rowId xmlns:a16="http://schemas.microsoft.com/office/drawing/2014/main" val="10005"/>
                  </a:ext>
                </a:extLst>
              </a:tr>
              <a:tr h="506730">
                <a:tc gridSpan="2">
                  <a:txBody>
                    <a:bodyPr/>
                    <a:lstStyle/>
                    <a:p>
                      <a:pPr marL="692150" marR="609600" indent="-79375">
                        <a:lnSpc>
                          <a:spcPct val="100000"/>
                        </a:lnSpc>
                        <a:spcBef>
                          <a:spcPts val="50"/>
                        </a:spcBef>
                      </a:pPr>
                      <a:r>
                        <a:rPr sz="1600" err="1">
                          <a:latin typeface="Arial MT"/>
                          <a:cs typeface="Arial MT"/>
                        </a:rPr>
                        <a:t>Proyectos</a:t>
                      </a:r>
                      <a:r>
                        <a:rPr sz="1600" spc="-20">
                          <a:latin typeface="Arial MT"/>
                          <a:cs typeface="Arial MT"/>
                        </a:rPr>
                        <a:t> </a:t>
                      </a:r>
                      <a:r>
                        <a:rPr sz="1600" err="1">
                          <a:latin typeface="Arial MT"/>
                          <a:cs typeface="Arial MT"/>
                        </a:rPr>
                        <a:t>aprobados</a:t>
                      </a:r>
                      <a:r>
                        <a:rPr sz="1600" spc="-30">
                          <a:latin typeface="Arial MT"/>
                          <a:cs typeface="Arial MT"/>
                        </a:rPr>
                        <a:t> </a:t>
                      </a:r>
                      <a:r>
                        <a:rPr sz="1600" err="1">
                          <a:latin typeface="Arial MT"/>
                          <a:cs typeface="Arial MT"/>
                        </a:rPr>
                        <a:t>que</a:t>
                      </a:r>
                      <a:r>
                        <a:rPr sz="1600" spc="-50">
                          <a:latin typeface="Arial MT"/>
                          <a:cs typeface="Arial MT"/>
                        </a:rPr>
                        <a:t> </a:t>
                      </a:r>
                      <a:r>
                        <a:rPr sz="1600" err="1">
                          <a:latin typeface="Arial MT"/>
                          <a:cs typeface="Arial MT"/>
                        </a:rPr>
                        <a:t>aportan</a:t>
                      </a:r>
                      <a:r>
                        <a:rPr sz="1600" spc="-20">
                          <a:latin typeface="Arial MT"/>
                          <a:cs typeface="Arial MT"/>
                        </a:rPr>
                        <a:t> </a:t>
                      </a:r>
                      <a:r>
                        <a:rPr sz="1600">
                          <a:latin typeface="Arial MT"/>
                          <a:cs typeface="Arial MT"/>
                        </a:rPr>
                        <a:t>a</a:t>
                      </a:r>
                      <a:r>
                        <a:rPr sz="1600" spc="-50">
                          <a:latin typeface="Arial MT"/>
                          <a:cs typeface="Arial MT"/>
                        </a:rPr>
                        <a:t> </a:t>
                      </a:r>
                      <a:r>
                        <a:rPr sz="1600">
                          <a:latin typeface="Arial MT"/>
                          <a:cs typeface="Arial MT"/>
                        </a:rPr>
                        <a:t>la</a:t>
                      </a:r>
                      <a:r>
                        <a:rPr sz="1600" spc="-45">
                          <a:latin typeface="Arial MT"/>
                          <a:cs typeface="Arial MT"/>
                        </a:rPr>
                        <a:t> </a:t>
                      </a:r>
                      <a:r>
                        <a:rPr sz="1600" err="1">
                          <a:latin typeface="Arial MT"/>
                          <a:cs typeface="Arial MT"/>
                        </a:rPr>
                        <a:t>activación</a:t>
                      </a:r>
                      <a:r>
                        <a:rPr sz="1600" spc="-65">
                          <a:latin typeface="Arial MT"/>
                          <a:cs typeface="Arial MT"/>
                        </a:rPr>
                        <a:t> </a:t>
                      </a:r>
                      <a:r>
                        <a:rPr sz="1600">
                          <a:latin typeface="Arial MT"/>
                          <a:cs typeface="Arial MT"/>
                        </a:rPr>
                        <a:t>de</a:t>
                      </a:r>
                      <a:r>
                        <a:rPr sz="1600" spc="-35">
                          <a:latin typeface="Arial MT"/>
                          <a:cs typeface="Arial MT"/>
                        </a:rPr>
                        <a:t> </a:t>
                      </a:r>
                      <a:r>
                        <a:rPr sz="1600" err="1">
                          <a:latin typeface="Arial MT"/>
                          <a:cs typeface="Arial MT"/>
                        </a:rPr>
                        <a:t>iniciativas</a:t>
                      </a:r>
                      <a:r>
                        <a:rPr sz="1600" spc="-75">
                          <a:latin typeface="Arial MT"/>
                          <a:cs typeface="Arial MT"/>
                        </a:rPr>
                        <a:t> </a:t>
                      </a:r>
                      <a:r>
                        <a:rPr sz="1600" spc="-25">
                          <a:latin typeface="Arial MT"/>
                          <a:cs typeface="Arial MT"/>
                        </a:rPr>
                        <a:t>con </a:t>
                      </a:r>
                      <a:r>
                        <a:rPr sz="1600" err="1">
                          <a:latin typeface="Arial MT"/>
                          <a:cs typeface="Arial MT"/>
                        </a:rPr>
                        <a:t>fuentes</a:t>
                      </a:r>
                      <a:r>
                        <a:rPr sz="1600" spc="-45">
                          <a:latin typeface="Arial MT"/>
                          <a:cs typeface="Arial MT"/>
                        </a:rPr>
                        <a:t> </a:t>
                      </a:r>
                      <a:r>
                        <a:rPr sz="1600" err="1">
                          <a:latin typeface="Arial MT"/>
                          <a:cs typeface="Arial MT"/>
                        </a:rPr>
                        <a:t>nacionales</a:t>
                      </a:r>
                      <a:r>
                        <a:rPr sz="1600">
                          <a:latin typeface="Arial MT"/>
                          <a:cs typeface="Arial MT"/>
                        </a:rPr>
                        <a:t>,</a:t>
                      </a:r>
                      <a:r>
                        <a:rPr sz="1600" spc="-80">
                          <a:latin typeface="Arial MT"/>
                          <a:cs typeface="Arial MT"/>
                        </a:rPr>
                        <a:t> </a:t>
                      </a:r>
                      <a:r>
                        <a:rPr sz="1600" err="1">
                          <a:latin typeface="Arial MT"/>
                          <a:cs typeface="Arial MT"/>
                        </a:rPr>
                        <a:t>cooperación</a:t>
                      </a:r>
                      <a:r>
                        <a:rPr sz="1600">
                          <a:latin typeface="Arial MT"/>
                          <a:cs typeface="Arial MT"/>
                        </a:rPr>
                        <a:t>,</a:t>
                      </a:r>
                      <a:r>
                        <a:rPr sz="1600" spc="-60">
                          <a:latin typeface="Arial MT"/>
                          <a:cs typeface="Arial MT"/>
                        </a:rPr>
                        <a:t> </a:t>
                      </a:r>
                      <a:r>
                        <a:rPr sz="1600">
                          <a:latin typeface="Arial MT"/>
                          <a:cs typeface="Arial MT"/>
                        </a:rPr>
                        <a:t>privados</a:t>
                      </a:r>
                      <a:r>
                        <a:rPr sz="1600" spc="-55">
                          <a:latin typeface="Arial MT"/>
                          <a:cs typeface="Arial MT"/>
                        </a:rPr>
                        <a:t> </a:t>
                      </a:r>
                      <a:r>
                        <a:rPr sz="1600">
                          <a:latin typeface="Arial MT"/>
                          <a:cs typeface="Arial MT"/>
                        </a:rPr>
                        <a:t>y</a:t>
                      </a:r>
                      <a:r>
                        <a:rPr sz="1600" spc="-55">
                          <a:latin typeface="Arial MT"/>
                          <a:cs typeface="Arial MT"/>
                        </a:rPr>
                        <a:t> </a:t>
                      </a:r>
                      <a:r>
                        <a:rPr sz="1600" err="1">
                          <a:latin typeface="Arial MT"/>
                          <a:cs typeface="Arial MT"/>
                        </a:rPr>
                        <a:t>regalías</a:t>
                      </a:r>
                      <a:r>
                        <a:rPr sz="1600" spc="-45">
                          <a:latin typeface="Arial MT"/>
                          <a:cs typeface="Arial MT"/>
                        </a:rPr>
                        <a:t> </a:t>
                      </a:r>
                      <a:r>
                        <a:rPr sz="1600" spc="-10" err="1">
                          <a:latin typeface="Arial MT"/>
                          <a:cs typeface="Arial MT"/>
                        </a:rPr>
                        <a:t>territoriales</a:t>
                      </a:r>
                      <a:r>
                        <a:rPr sz="1600" spc="-10">
                          <a:latin typeface="Arial MT"/>
                          <a:cs typeface="Arial MT"/>
                        </a:rPr>
                        <a:t>.</a:t>
                      </a:r>
                      <a:endParaRPr sz="1600">
                        <a:latin typeface="Arial MT"/>
                        <a:cs typeface="Arial MT"/>
                      </a:endParaRPr>
                    </a:p>
                  </a:txBody>
                  <a:tcPr marL="0" marR="0" marT="635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4E7"/>
                    </a:solidFill>
                  </a:tcPr>
                </a:tc>
                <a:tc hMerge="1">
                  <a:txBody>
                    <a:bodyPr/>
                    <a:lstStyle/>
                    <a:p>
                      <a:endParaRPr/>
                    </a:p>
                  </a:txBody>
                  <a:tcPr marL="0" marR="0" marT="0" marB="0"/>
                </a:tc>
                <a:tc>
                  <a:txBody>
                    <a:bodyPr/>
                    <a:lstStyle/>
                    <a:p>
                      <a:pPr marL="1270" algn="ctr">
                        <a:lnSpc>
                          <a:spcPct val="100000"/>
                        </a:lnSpc>
                        <a:spcBef>
                          <a:spcPts val="1030"/>
                        </a:spcBef>
                      </a:pPr>
                      <a:r>
                        <a:rPr lang="es-CO" sz="1600">
                          <a:latin typeface="Arial MT"/>
                        </a:rPr>
                        <a:t>532</a:t>
                      </a:r>
                    </a:p>
                  </a:txBody>
                  <a:tcPr marL="0" marR="0" marT="1308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4E7"/>
                    </a:solidFill>
                  </a:tcPr>
                </a:tc>
                <a:tc>
                  <a:txBody>
                    <a:bodyPr/>
                    <a:lstStyle/>
                    <a:p>
                      <a:pPr marL="3810" algn="ctr">
                        <a:lnSpc>
                          <a:spcPct val="100000"/>
                        </a:lnSpc>
                        <a:spcBef>
                          <a:spcPts val="1030"/>
                        </a:spcBef>
                      </a:pPr>
                      <a:r>
                        <a:rPr lang="es-CO" sz="1600">
                          <a:latin typeface="Arial MT"/>
                        </a:rPr>
                        <a:t>$1,49</a:t>
                      </a:r>
                    </a:p>
                  </a:txBody>
                  <a:tcPr marL="0" marR="0" marT="1308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4E7"/>
                    </a:solidFill>
                  </a:tcPr>
                </a:tc>
                <a:extLst>
                  <a:ext uri="{0D108BD9-81ED-4DB2-BD59-A6C34878D82A}">
                    <a16:rowId xmlns:a16="http://schemas.microsoft.com/office/drawing/2014/main" val="10006"/>
                  </a:ext>
                </a:extLst>
              </a:tr>
              <a:tr h="493395">
                <a:tc gridSpan="2">
                  <a:txBody>
                    <a:bodyPr/>
                    <a:lstStyle/>
                    <a:p>
                      <a:pPr algn="ctr">
                        <a:lnSpc>
                          <a:spcPct val="100000"/>
                        </a:lnSpc>
                        <a:spcBef>
                          <a:spcPts val="980"/>
                        </a:spcBef>
                      </a:pPr>
                      <a:r>
                        <a:rPr sz="1600" err="1">
                          <a:latin typeface="Arial MT"/>
                          <a:cs typeface="Arial MT"/>
                        </a:rPr>
                        <a:t>Proyectos</a:t>
                      </a:r>
                      <a:r>
                        <a:rPr sz="1600" spc="-35">
                          <a:latin typeface="Arial MT"/>
                          <a:cs typeface="Arial MT"/>
                        </a:rPr>
                        <a:t> </a:t>
                      </a:r>
                      <a:r>
                        <a:rPr sz="1600" err="1">
                          <a:latin typeface="Arial MT"/>
                          <a:cs typeface="Arial MT"/>
                        </a:rPr>
                        <a:t>estructurados</a:t>
                      </a:r>
                      <a:r>
                        <a:rPr sz="1600" spc="-30">
                          <a:latin typeface="Arial MT"/>
                          <a:cs typeface="Arial MT"/>
                        </a:rPr>
                        <a:t> </a:t>
                      </a:r>
                      <a:r>
                        <a:rPr sz="1600">
                          <a:latin typeface="Arial MT"/>
                          <a:cs typeface="Arial MT"/>
                        </a:rPr>
                        <a:t>sin</a:t>
                      </a:r>
                      <a:r>
                        <a:rPr sz="1600" spc="-65">
                          <a:latin typeface="Arial MT"/>
                          <a:cs typeface="Arial MT"/>
                        </a:rPr>
                        <a:t> </a:t>
                      </a:r>
                      <a:r>
                        <a:rPr sz="1600" err="1">
                          <a:latin typeface="Arial MT"/>
                          <a:cs typeface="Arial MT"/>
                        </a:rPr>
                        <a:t>fuente</a:t>
                      </a:r>
                      <a:r>
                        <a:rPr sz="1600" spc="-35">
                          <a:latin typeface="Arial MT"/>
                          <a:cs typeface="Arial MT"/>
                        </a:rPr>
                        <a:t> </a:t>
                      </a:r>
                      <a:r>
                        <a:rPr sz="1600">
                          <a:latin typeface="Arial MT"/>
                          <a:cs typeface="Arial MT"/>
                        </a:rPr>
                        <a:t>de</a:t>
                      </a:r>
                      <a:r>
                        <a:rPr sz="1600" spc="-55">
                          <a:latin typeface="Arial MT"/>
                          <a:cs typeface="Arial MT"/>
                        </a:rPr>
                        <a:t> </a:t>
                      </a:r>
                      <a:r>
                        <a:rPr sz="1600" spc="-10" err="1">
                          <a:latin typeface="Arial MT"/>
                          <a:cs typeface="Arial MT"/>
                        </a:rPr>
                        <a:t>financiación</a:t>
                      </a:r>
                      <a:endParaRPr sz="1600" err="1">
                        <a:latin typeface="Arial MT"/>
                        <a:cs typeface="Arial MT"/>
                      </a:endParaRPr>
                    </a:p>
                  </a:txBody>
                  <a:tcPr marL="0" marR="0" marT="1244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E8CA"/>
                    </a:solidFill>
                  </a:tcPr>
                </a:tc>
                <a:tc hMerge="1">
                  <a:txBody>
                    <a:bodyPr/>
                    <a:lstStyle/>
                    <a:p>
                      <a:endParaRPr/>
                    </a:p>
                  </a:txBody>
                  <a:tcPr marL="0" marR="0" marT="0" marB="0"/>
                </a:tc>
                <a:tc>
                  <a:txBody>
                    <a:bodyPr/>
                    <a:lstStyle/>
                    <a:p>
                      <a:pPr marL="1270" algn="ctr">
                        <a:lnSpc>
                          <a:spcPct val="100000"/>
                        </a:lnSpc>
                        <a:spcBef>
                          <a:spcPts val="1040"/>
                        </a:spcBef>
                      </a:pPr>
                      <a:r>
                        <a:rPr lang="es-CO" sz="1600">
                          <a:latin typeface="Arial MT"/>
                        </a:rPr>
                        <a:t>217</a:t>
                      </a:r>
                    </a:p>
                  </a:txBody>
                  <a:tcPr marL="0" marR="0" marT="1320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E8CA"/>
                    </a:solidFill>
                  </a:tcPr>
                </a:tc>
                <a:tc>
                  <a:txBody>
                    <a:bodyPr/>
                    <a:lstStyle/>
                    <a:p>
                      <a:pPr marL="1905" algn="ctr">
                        <a:lnSpc>
                          <a:spcPct val="100000"/>
                        </a:lnSpc>
                        <a:spcBef>
                          <a:spcPts val="980"/>
                        </a:spcBef>
                      </a:pPr>
                      <a:r>
                        <a:rPr lang="es-CO" sz="1600">
                          <a:latin typeface="Arial MT"/>
                        </a:rPr>
                        <a:t>$1,06</a:t>
                      </a:r>
                    </a:p>
                  </a:txBody>
                  <a:tcPr marL="0" marR="0" marT="1244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E8CA"/>
                    </a:solidFill>
                  </a:tcPr>
                </a:tc>
                <a:extLst>
                  <a:ext uri="{0D108BD9-81ED-4DB2-BD59-A6C34878D82A}">
                    <a16:rowId xmlns:a16="http://schemas.microsoft.com/office/drawing/2014/main" val="10007"/>
                  </a:ext>
                </a:extLst>
              </a:tr>
              <a:tr h="493395">
                <a:tc gridSpan="2">
                  <a:txBody>
                    <a:bodyPr/>
                    <a:lstStyle/>
                    <a:p>
                      <a:pPr algn="ctr">
                        <a:lnSpc>
                          <a:spcPct val="100000"/>
                        </a:lnSpc>
                        <a:spcBef>
                          <a:spcPts val="1110"/>
                        </a:spcBef>
                      </a:pPr>
                      <a:r>
                        <a:rPr sz="1400" b="1" spc="-20">
                          <a:latin typeface="Arial"/>
                          <a:cs typeface="Arial"/>
                        </a:rPr>
                        <a:t>Total</a:t>
                      </a:r>
                      <a:r>
                        <a:rPr sz="1400" b="1" spc="-40">
                          <a:latin typeface="Arial"/>
                          <a:cs typeface="Arial"/>
                        </a:rPr>
                        <a:t> </a:t>
                      </a:r>
                      <a:r>
                        <a:rPr sz="1400" b="1" err="1">
                          <a:latin typeface="Arial"/>
                          <a:cs typeface="Arial"/>
                        </a:rPr>
                        <a:t>proyectos</a:t>
                      </a:r>
                      <a:r>
                        <a:rPr sz="1400" b="1" spc="-20">
                          <a:latin typeface="Arial"/>
                          <a:cs typeface="Arial"/>
                        </a:rPr>
                        <a:t> </a:t>
                      </a:r>
                      <a:r>
                        <a:rPr sz="1400" b="1" err="1">
                          <a:latin typeface="Arial"/>
                          <a:cs typeface="Arial"/>
                        </a:rPr>
                        <a:t>que</a:t>
                      </a:r>
                      <a:r>
                        <a:rPr sz="1400" b="1" spc="-35">
                          <a:latin typeface="Arial"/>
                          <a:cs typeface="Arial"/>
                        </a:rPr>
                        <a:t> </a:t>
                      </a:r>
                      <a:r>
                        <a:rPr sz="1400" b="1" err="1">
                          <a:latin typeface="Arial"/>
                          <a:cs typeface="Arial"/>
                        </a:rPr>
                        <a:t>aportan</a:t>
                      </a:r>
                      <a:r>
                        <a:rPr sz="1400" b="1" spc="-60">
                          <a:latin typeface="Arial"/>
                          <a:cs typeface="Arial"/>
                        </a:rPr>
                        <a:t> </a:t>
                      </a:r>
                      <a:r>
                        <a:rPr sz="1400" b="1">
                          <a:latin typeface="Arial"/>
                          <a:cs typeface="Arial"/>
                        </a:rPr>
                        <a:t>a</a:t>
                      </a:r>
                      <a:r>
                        <a:rPr sz="1400" b="1" spc="-35">
                          <a:latin typeface="Arial"/>
                          <a:cs typeface="Arial"/>
                        </a:rPr>
                        <a:t> </a:t>
                      </a:r>
                      <a:r>
                        <a:rPr sz="1400" b="1">
                          <a:latin typeface="Arial"/>
                          <a:cs typeface="Arial"/>
                        </a:rPr>
                        <a:t>la</a:t>
                      </a:r>
                      <a:r>
                        <a:rPr sz="1400" b="1" spc="-40">
                          <a:latin typeface="Arial"/>
                          <a:cs typeface="Arial"/>
                        </a:rPr>
                        <a:t> </a:t>
                      </a:r>
                      <a:r>
                        <a:rPr sz="1400" b="1" err="1">
                          <a:latin typeface="Arial"/>
                          <a:cs typeface="Arial"/>
                        </a:rPr>
                        <a:t>activación</a:t>
                      </a:r>
                      <a:r>
                        <a:rPr sz="1400" b="1" spc="-75">
                          <a:latin typeface="Arial"/>
                          <a:cs typeface="Arial"/>
                        </a:rPr>
                        <a:t> </a:t>
                      </a:r>
                      <a:r>
                        <a:rPr sz="1400" b="1">
                          <a:latin typeface="Arial"/>
                          <a:cs typeface="Arial"/>
                        </a:rPr>
                        <a:t>de</a:t>
                      </a:r>
                      <a:r>
                        <a:rPr sz="1400" b="1" spc="-35">
                          <a:latin typeface="Arial"/>
                          <a:cs typeface="Arial"/>
                        </a:rPr>
                        <a:t> </a:t>
                      </a:r>
                      <a:r>
                        <a:rPr sz="1400" b="1" spc="-10" err="1">
                          <a:latin typeface="Arial"/>
                          <a:cs typeface="Arial"/>
                        </a:rPr>
                        <a:t>iniciativas</a:t>
                      </a:r>
                      <a:r>
                        <a:rPr sz="1400" b="1" spc="-10">
                          <a:latin typeface="Arial"/>
                          <a:cs typeface="Arial"/>
                        </a:rPr>
                        <a:t>*</a:t>
                      </a:r>
                      <a:endParaRPr sz="1400">
                        <a:latin typeface="Arial"/>
                        <a:cs typeface="Arial"/>
                      </a:endParaRPr>
                    </a:p>
                  </a:txBody>
                  <a:tcPr marL="0" marR="0" marT="140970"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FC000"/>
                    </a:solidFill>
                  </a:tcPr>
                </a:tc>
                <a:tc hMerge="1">
                  <a:txBody>
                    <a:bodyPr/>
                    <a:lstStyle/>
                    <a:p>
                      <a:endParaRPr/>
                    </a:p>
                  </a:txBody>
                  <a:tcPr marL="0" marR="0" marT="0" marB="0"/>
                </a:tc>
                <a:tc>
                  <a:txBody>
                    <a:bodyPr/>
                    <a:lstStyle/>
                    <a:p>
                      <a:pPr marL="1905" algn="ctr">
                        <a:lnSpc>
                          <a:spcPct val="100000"/>
                        </a:lnSpc>
                        <a:spcBef>
                          <a:spcPts val="935"/>
                        </a:spcBef>
                      </a:pPr>
                      <a:r>
                        <a:rPr lang="es-CO" sz="1600">
                          <a:latin typeface="Arial"/>
                          <a:cs typeface="Arial"/>
                        </a:rPr>
                        <a:t>749</a:t>
                      </a:r>
                    </a:p>
                  </a:txBody>
                  <a:tcPr marL="0" marR="0" marT="11874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FC000"/>
                    </a:solidFill>
                  </a:tcPr>
                </a:tc>
                <a:tc>
                  <a:txBody>
                    <a:bodyPr/>
                    <a:lstStyle/>
                    <a:p>
                      <a:pPr marL="1270" algn="ctr">
                        <a:lnSpc>
                          <a:spcPct val="100000"/>
                        </a:lnSpc>
                        <a:spcBef>
                          <a:spcPts val="935"/>
                        </a:spcBef>
                      </a:pPr>
                      <a:r>
                        <a:rPr lang="es-CO" sz="1600" dirty="0">
                          <a:latin typeface="Arial"/>
                          <a:cs typeface="Arial"/>
                        </a:rPr>
                        <a:t>$2,55</a:t>
                      </a:r>
                    </a:p>
                  </a:txBody>
                  <a:tcPr marL="0" marR="0" marT="118745"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FC000"/>
                    </a:solidFill>
                  </a:tcPr>
                </a:tc>
                <a:extLst>
                  <a:ext uri="{0D108BD9-81ED-4DB2-BD59-A6C34878D82A}">
                    <a16:rowId xmlns:a16="http://schemas.microsoft.com/office/drawing/2014/main" val="10008"/>
                  </a:ext>
                </a:extLst>
              </a:tr>
            </a:tbl>
          </a:graphicData>
        </a:graphic>
      </p:graphicFrame>
      <p:sp>
        <p:nvSpPr>
          <p:cNvPr id="11" name="object 11">
            <a:extLst>
              <a:ext uri="{FF2B5EF4-FFF2-40B4-BE49-F238E27FC236}">
                <a16:creationId xmlns:a16="http://schemas.microsoft.com/office/drawing/2014/main" id="{C12D66DE-00F6-D873-94EC-4BF37F00264A}"/>
              </a:ext>
            </a:extLst>
          </p:cNvPr>
          <p:cNvSpPr txBox="1"/>
          <p:nvPr/>
        </p:nvSpPr>
        <p:spPr>
          <a:xfrm>
            <a:off x="8996516" y="997458"/>
            <a:ext cx="2504985" cy="19749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1200" cap="none" spc="0" normalizeH="0" baseline="0" noProof="0" dirty="0">
                <a:ln>
                  <a:noFill/>
                </a:ln>
                <a:solidFill>
                  <a:prstClr val="black"/>
                </a:solidFill>
                <a:effectLst/>
                <a:uLnTx/>
                <a:uFillTx/>
                <a:latin typeface="Arial"/>
                <a:ea typeface="+mn-ea"/>
                <a:cs typeface="Arial"/>
              </a:rPr>
              <a:t>Corte:</a:t>
            </a:r>
            <a:r>
              <a:rPr kumimoji="0" sz="1200" b="1" i="0" u="none" strike="noStrike" kern="1200" cap="none" spc="-10" normalizeH="0" baseline="0" noProof="0" dirty="0">
                <a:ln>
                  <a:noFill/>
                </a:ln>
                <a:solidFill>
                  <a:prstClr val="black"/>
                </a:solidFill>
                <a:effectLst/>
                <a:uLnTx/>
                <a:uFillTx/>
                <a:latin typeface="Arial"/>
                <a:ea typeface="+mn-ea"/>
                <a:cs typeface="Arial"/>
              </a:rPr>
              <a:t> </a:t>
            </a:r>
            <a:r>
              <a:rPr kumimoji="0" lang="es-CO" sz="1200" b="1" i="0" u="none" strike="noStrike" kern="1200" cap="none" spc="-10" normalizeH="0" baseline="0" noProof="0" dirty="0">
                <a:ln>
                  <a:noFill/>
                </a:ln>
                <a:solidFill>
                  <a:prstClr val="black"/>
                </a:solidFill>
                <a:effectLst/>
                <a:uLnTx/>
                <a:uFillTx/>
                <a:latin typeface="Arial"/>
                <a:ea typeface="+mn-ea"/>
                <a:cs typeface="Arial"/>
              </a:rPr>
              <a:t>31</a:t>
            </a:r>
            <a:r>
              <a:rPr kumimoji="0" sz="1200" b="1" i="0" u="none" strike="noStrike" kern="1200" cap="none" spc="-30" normalizeH="0" baseline="0" noProof="0" dirty="0">
                <a:ln>
                  <a:noFill/>
                </a:ln>
                <a:solidFill>
                  <a:prstClr val="black"/>
                </a:solidFill>
                <a:effectLst/>
                <a:uLnTx/>
                <a:uFillTx/>
                <a:latin typeface="Arial"/>
                <a:ea typeface="+mn-ea"/>
                <a:cs typeface="Arial"/>
              </a:rPr>
              <a:t> </a:t>
            </a:r>
            <a:r>
              <a:rPr kumimoji="0" sz="1200" b="1" i="0" u="none" strike="noStrike" kern="1200" cap="none" spc="0" normalizeH="0" baseline="0" noProof="0" dirty="0">
                <a:ln>
                  <a:noFill/>
                </a:ln>
                <a:solidFill>
                  <a:prstClr val="black"/>
                </a:solidFill>
                <a:effectLst/>
                <a:uLnTx/>
                <a:uFillTx/>
                <a:latin typeface="Arial"/>
                <a:ea typeface="+mn-ea"/>
                <a:cs typeface="Arial"/>
              </a:rPr>
              <a:t>de</a:t>
            </a:r>
            <a:r>
              <a:rPr kumimoji="0" sz="1200" b="1" i="0" u="none" strike="noStrike" kern="1200" cap="none" spc="-10" normalizeH="0" baseline="0" noProof="0" dirty="0">
                <a:ln>
                  <a:noFill/>
                </a:ln>
                <a:solidFill>
                  <a:prstClr val="black"/>
                </a:solidFill>
                <a:effectLst/>
                <a:uLnTx/>
                <a:uFillTx/>
                <a:latin typeface="Arial"/>
                <a:ea typeface="+mn-ea"/>
                <a:cs typeface="Arial"/>
              </a:rPr>
              <a:t> </a:t>
            </a:r>
            <a:r>
              <a:rPr kumimoji="0" lang="es-CO" sz="1200" b="1" i="0" u="none" strike="noStrike" kern="1200" cap="none" spc="-10" normalizeH="0" baseline="0" noProof="0" dirty="0">
                <a:ln>
                  <a:noFill/>
                </a:ln>
                <a:solidFill>
                  <a:prstClr val="black"/>
                </a:solidFill>
                <a:effectLst/>
                <a:uLnTx/>
                <a:uFillTx/>
                <a:latin typeface="Arial"/>
                <a:ea typeface="+mn-ea"/>
                <a:cs typeface="Arial"/>
              </a:rPr>
              <a:t>diciembre</a:t>
            </a:r>
            <a:r>
              <a:rPr kumimoji="0" sz="1200" b="1" i="0" u="none" strike="noStrike" kern="1200" cap="none" spc="-20" normalizeH="0" baseline="0" noProof="0" dirty="0">
                <a:ln>
                  <a:noFill/>
                </a:ln>
                <a:solidFill>
                  <a:prstClr val="black"/>
                </a:solidFill>
                <a:effectLst/>
                <a:uLnTx/>
                <a:uFillTx/>
                <a:latin typeface="Arial"/>
                <a:ea typeface="+mn-ea"/>
                <a:cs typeface="Arial"/>
              </a:rPr>
              <a:t> </a:t>
            </a:r>
            <a:r>
              <a:rPr kumimoji="0" sz="1200" b="1" i="0" u="none" strike="noStrike" kern="1200" cap="none" spc="0" normalizeH="0" baseline="0" noProof="0" dirty="0">
                <a:ln>
                  <a:noFill/>
                </a:ln>
                <a:solidFill>
                  <a:prstClr val="black"/>
                </a:solidFill>
                <a:effectLst/>
                <a:uLnTx/>
                <a:uFillTx/>
                <a:latin typeface="Arial"/>
                <a:ea typeface="+mn-ea"/>
                <a:cs typeface="Arial"/>
              </a:rPr>
              <a:t>de</a:t>
            </a:r>
            <a:r>
              <a:rPr kumimoji="0" sz="1200" b="1" i="0" u="none" strike="noStrike" kern="1200" cap="none" spc="-10" normalizeH="0" baseline="0" noProof="0" dirty="0">
                <a:ln>
                  <a:noFill/>
                </a:ln>
                <a:solidFill>
                  <a:prstClr val="black"/>
                </a:solidFill>
                <a:effectLst/>
                <a:uLnTx/>
                <a:uFillTx/>
                <a:latin typeface="Arial"/>
                <a:ea typeface="+mn-ea"/>
                <a:cs typeface="Arial"/>
              </a:rPr>
              <a:t> </a:t>
            </a:r>
            <a:r>
              <a:rPr kumimoji="0" sz="1200" b="1" i="0" u="none" strike="noStrike" kern="1200" cap="none" spc="-20" normalizeH="0" baseline="0" noProof="0" dirty="0">
                <a:ln>
                  <a:noFill/>
                </a:ln>
                <a:solidFill>
                  <a:prstClr val="black"/>
                </a:solidFill>
                <a:effectLst/>
                <a:uLnTx/>
                <a:uFillTx/>
                <a:latin typeface="Arial"/>
                <a:ea typeface="+mn-ea"/>
                <a:cs typeface="Arial"/>
              </a:rPr>
              <a:t>202</a:t>
            </a:r>
            <a:r>
              <a:rPr kumimoji="0" lang="es-ES" sz="1200" b="1" i="0" u="none" strike="noStrike" kern="1200" cap="none" spc="-20" normalizeH="0" baseline="0" noProof="0" dirty="0">
                <a:ln>
                  <a:noFill/>
                </a:ln>
                <a:solidFill>
                  <a:prstClr val="black"/>
                </a:solidFill>
                <a:effectLst/>
                <a:uLnTx/>
                <a:uFillTx/>
                <a:latin typeface="Arial"/>
                <a:ea typeface="+mn-ea"/>
                <a:cs typeface="Arial"/>
              </a:rPr>
              <a:t>5</a:t>
            </a:r>
            <a:endParaRPr kumimoji="0" sz="1200" b="0" i="0" u="none" strike="noStrike" kern="1200" cap="none" spc="0" normalizeH="0" baseline="0" noProof="0" dirty="0">
              <a:ln>
                <a:noFill/>
              </a:ln>
              <a:solidFill>
                <a:prstClr val="black"/>
              </a:solidFill>
              <a:effectLst/>
              <a:uLnTx/>
              <a:uFillTx/>
              <a:latin typeface="Arial"/>
              <a:ea typeface="+mn-ea"/>
              <a:cs typeface="Arial"/>
            </a:endParaRPr>
          </a:p>
        </p:txBody>
      </p:sp>
      <p:sp>
        <p:nvSpPr>
          <p:cNvPr id="12" name="object 12">
            <a:extLst>
              <a:ext uri="{FF2B5EF4-FFF2-40B4-BE49-F238E27FC236}">
                <a16:creationId xmlns:a16="http://schemas.microsoft.com/office/drawing/2014/main" id="{B119A8DA-772D-8CF5-D3FC-1B9C06BA8E28}"/>
              </a:ext>
            </a:extLst>
          </p:cNvPr>
          <p:cNvSpPr txBox="1"/>
          <p:nvPr/>
        </p:nvSpPr>
        <p:spPr>
          <a:xfrm>
            <a:off x="324843" y="6040105"/>
            <a:ext cx="3681095" cy="635000"/>
          </a:xfrm>
          <a:prstGeom prst="rect">
            <a:avLst/>
          </a:prstGeom>
        </p:spPr>
        <p:txBody>
          <a:bodyPr vert="horz" wrap="square" lIns="0" tIns="12065" rIns="0" bIns="0" rtlCol="0" anchor="t">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000" b="0" i="0" u="none" strike="noStrike" kern="1200" cap="none" spc="0" normalizeH="0" baseline="0" noProof="0">
                <a:ln>
                  <a:noFill/>
                </a:ln>
                <a:solidFill>
                  <a:prstClr val="black"/>
                </a:solidFill>
                <a:effectLst/>
                <a:uLnTx/>
                <a:uFillTx/>
                <a:latin typeface="Arial MT"/>
                <a:ea typeface="+mn-ea"/>
                <a:cs typeface="Arial MT"/>
              </a:rPr>
              <a:t>*No</a:t>
            </a:r>
            <a:r>
              <a:rPr kumimoji="0" sz="1000" b="0" i="0" u="none" strike="noStrike" kern="1200" cap="none" spc="-30" normalizeH="0" baseline="0" noProof="0">
                <a:ln>
                  <a:noFill/>
                </a:ln>
                <a:solidFill>
                  <a:prstClr val="black"/>
                </a:solidFill>
                <a:effectLst/>
                <a:uLnTx/>
                <a:uFillTx/>
                <a:latin typeface="Arial MT"/>
                <a:ea typeface="+mn-ea"/>
                <a:cs typeface="Arial MT"/>
              </a:rPr>
              <a:t> </a:t>
            </a:r>
            <a:r>
              <a:rPr kumimoji="0" sz="1000" b="0" i="0" u="none" strike="noStrike" kern="1200" cap="none" spc="0" normalizeH="0" baseline="0" noProof="0" err="1">
                <a:ln>
                  <a:noFill/>
                </a:ln>
                <a:solidFill>
                  <a:prstClr val="black"/>
                </a:solidFill>
                <a:effectLst/>
                <a:uLnTx/>
                <a:uFillTx/>
                <a:latin typeface="Arial MT"/>
                <a:ea typeface="+mn-ea"/>
                <a:cs typeface="Arial MT"/>
              </a:rPr>
              <a:t>incluye</a:t>
            </a:r>
            <a:r>
              <a:rPr kumimoji="0" sz="1000" b="0" i="0" u="none" strike="noStrike" kern="1200" cap="none" spc="15" normalizeH="0" baseline="0" noProof="0">
                <a:ln>
                  <a:noFill/>
                </a:ln>
                <a:solidFill>
                  <a:prstClr val="black"/>
                </a:solidFill>
                <a:effectLst/>
                <a:uLnTx/>
                <a:uFillTx/>
                <a:latin typeface="Arial MT"/>
                <a:ea typeface="+mn-ea"/>
                <a:cs typeface="Arial MT"/>
              </a:rPr>
              <a:t> </a:t>
            </a:r>
            <a:r>
              <a:rPr kumimoji="0" sz="1000" b="0" i="0" u="none" strike="noStrike" kern="1200" cap="none" spc="0" normalizeH="0" baseline="0" noProof="0">
                <a:ln>
                  <a:noFill/>
                </a:ln>
                <a:solidFill>
                  <a:prstClr val="black"/>
                </a:solidFill>
                <a:effectLst/>
                <a:uLnTx/>
                <a:uFillTx/>
                <a:latin typeface="Arial MT"/>
                <a:ea typeface="+mn-ea"/>
                <a:cs typeface="Arial MT"/>
              </a:rPr>
              <a:t>SGP</a:t>
            </a:r>
            <a:r>
              <a:rPr kumimoji="0" sz="1000" b="0" i="0" u="none" strike="noStrike" kern="1200" cap="none" spc="-30" normalizeH="0" baseline="0" noProof="0">
                <a:ln>
                  <a:noFill/>
                </a:ln>
                <a:solidFill>
                  <a:prstClr val="black"/>
                </a:solidFill>
                <a:effectLst/>
                <a:uLnTx/>
                <a:uFillTx/>
                <a:latin typeface="Arial MT"/>
                <a:ea typeface="+mn-ea"/>
                <a:cs typeface="Arial MT"/>
              </a:rPr>
              <a:t> </a:t>
            </a:r>
            <a:r>
              <a:rPr kumimoji="0" sz="1000" b="0" i="0" u="none" strike="noStrike" kern="1200" cap="none" spc="0" normalizeH="0" baseline="0" noProof="0">
                <a:ln>
                  <a:noFill/>
                </a:ln>
                <a:solidFill>
                  <a:prstClr val="black"/>
                </a:solidFill>
                <a:effectLst/>
                <a:uLnTx/>
                <a:uFillTx/>
                <a:latin typeface="Arial MT"/>
                <a:ea typeface="+mn-ea"/>
                <a:cs typeface="Arial MT"/>
              </a:rPr>
              <a:t>y</a:t>
            </a:r>
            <a:r>
              <a:rPr kumimoji="0" sz="1000" b="0" i="0" u="none" strike="noStrike" kern="1200" cap="none" spc="215" normalizeH="0" baseline="0" noProof="0">
                <a:ln>
                  <a:noFill/>
                </a:ln>
                <a:solidFill>
                  <a:prstClr val="black"/>
                </a:solidFill>
                <a:effectLst/>
                <a:uLnTx/>
                <a:uFillTx/>
                <a:latin typeface="Arial MT"/>
                <a:ea typeface="+mn-ea"/>
                <a:cs typeface="Arial MT"/>
              </a:rPr>
              <a:t> </a:t>
            </a:r>
            <a:r>
              <a:rPr kumimoji="0" sz="1000" b="0" i="0" u="none" strike="noStrike" kern="1200" cap="none" spc="0" normalizeH="0" baseline="0" noProof="0" err="1">
                <a:ln>
                  <a:noFill/>
                </a:ln>
                <a:solidFill>
                  <a:prstClr val="black"/>
                </a:solidFill>
                <a:effectLst/>
                <a:uLnTx/>
                <a:uFillTx/>
                <a:latin typeface="Arial MT"/>
                <a:ea typeface="+mn-ea"/>
                <a:cs typeface="Arial MT"/>
              </a:rPr>
              <a:t>recursos</a:t>
            </a:r>
            <a:r>
              <a:rPr kumimoji="0" sz="1000" b="0" i="0" u="none" strike="noStrike" kern="1200" cap="none" spc="-35" normalizeH="0" baseline="0" noProof="0">
                <a:ln>
                  <a:noFill/>
                </a:ln>
                <a:solidFill>
                  <a:prstClr val="black"/>
                </a:solidFill>
                <a:effectLst/>
                <a:uLnTx/>
                <a:uFillTx/>
                <a:latin typeface="Arial MT"/>
                <a:ea typeface="+mn-ea"/>
                <a:cs typeface="Arial MT"/>
              </a:rPr>
              <a:t> </a:t>
            </a:r>
            <a:r>
              <a:rPr kumimoji="0" sz="1000" b="0" i="0" u="none" strike="noStrike" kern="1200" cap="none" spc="0" normalizeH="0" baseline="0" noProof="0" err="1">
                <a:ln>
                  <a:noFill/>
                </a:ln>
                <a:solidFill>
                  <a:prstClr val="black"/>
                </a:solidFill>
                <a:effectLst/>
                <a:uLnTx/>
                <a:uFillTx/>
                <a:latin typeface="Arial MT"/>
                <a:ea typeface="+mn-ea"/>
                <a:cs typeface="Arial MT"/>
              </a:rPr>
              <a:t>propios</a:t>
            </a:r>
            <a:r>
              <a:rPr kumimoji="0" sz="1000" b="0" i="0" u="none" strike="noStrike" kern="1200" cap="none" spc="-25" normalizeH="0" baseline="0" noProof="0">
                <a:ln>
                  <a:noFill/>
                </a:ln>
                <a:solidFill>
                  <a:prstClr val="black"/>
                </a:solidFill>
                <a:effectLst/>
                <a:uLnTx/>
                <a:uFillTx/>
                <a:latin typeface="Arial MT"/>
                <a:ea typeface="+mn-ea"/>
                <a:cs typeface="Arial MT"/>
              </a:rPr>
              <a:t> </a:t>
            </a:r>
            <a:r>
              <a:rPr kumimoji="0" sz="1000" b="0" i="0" u="none" strike="noStrike" kern="1200" cap="none" spc="0" normalizeH="0" baseline="0" noProof="0">
                <a:ln>
                  <a:noFill/>
                </a:ln>
                <a:solidFill>
                  <a:prstClr val="black"/>
                </a:solidFill>
                <a:effectLst/>
                <a:uLnTx/>
                <a:uFillTx/>
                <a:latin typeface="Arial MT"/>
                <a:ea typeface="+mn-ea"/>
                <a:cs typeface="Arial MT"/>
              </a:rPr>
              <a:t>de</a:t>
            </a:r>
            <a:r>
              <a:rPr kumimoji="0" sz="1000" b="0" i="0" u="none" strike="noStrike" kern="1200" cap="none" spc="-40" normalizeH="0" baseline="0" noProof="0">
                <a:ln>
                  <a:noFill/>
                </a:ln>
                <a:solidFill>
                  <a:prstClr val="black"/>
                </a:solidFill>
                <a:effectLst/>
                <a:uLnTx/>
                <a:uFillTx/>
                <a:latin typeface="Arial MT"/>
                <a:ea typeface="+mn-ea"/>
                <a:cs typeface="Arial MT"/>
              </a:rPr>
              <a:t> </a:t>
            </a:r>
            <a:r>
              <a:rPr kumimoji="0" sz="1000" b="0" i="0" u="none" strike="noStrike" kern="1200" cap="none" spc="0" normalizeH="0" baseline="0" noProof="0">
                <a:ln>
                  <a:noFill/>
                </a:ln>
                <a:solidFill>
                  <a:prstClr val="black"/>
                </a:solidFill>
                <a:effectLst/>
                <a:uLnTx/>
                <a:uFillTx/>
                <a:latin typeface="Arial MT"/>
                <a:ea typeface="+mn-ea"/>
                <a:cs typeface="Arial MT"/>
              </a:rPr>
              <a:t>las</a:t>
            </a:r>
            <a:r>
              <a:rPr kumimoji="0" sz="1000" b="0" i="0" u="none" strike="noStrike" kern="1200" cap="none" spc="-25" normalizeH="0" baseline="0" noProof="0">
                <a:ln>
                  <a:noFill/>
                </a:ln>
                <a:solidFill>
                  <a:prstClr val="black"/>
                </a:solidFill>
                <a:effectLst/>
                <a:uLnTx/>
                <a:uFillTx/>
                <a:latin typeface="Arial MT"/>
                <a:ea typeface="+mn-ea"/>
                <a:cs typeface="Arial MT"/>
              </a:rPr>
              <a:t> </a:t>
            </a:r>
            <a:r>
              <a:rPr kumimoji="0" sz="1000" b="0" i="0" u="none" strike="noStrike" kern="1200" cap="none" spc="0" normalizeH="0" baseline="0" noProof="0" err="1">
                <a:ln>
                  <a:noFill/>
                </a:ln>
                <a:solidFill>
                  <a:prstClr val="black"/>
                </a:solidFill>
                <a:effectLst/>
                <a:uLnTx/>
                <a:uFillTx/>
                <a:latin typeface="Arial MT"/>
                <a:ea typeface="+mn-ea"/>
                <a:cs typeface="Arial MT"/>
              </a:rPr>
              <a:t>entidades</a:t>
            </a:r>
            <a:r>
              <a:rPr kumimoji="0" sz="1000" b="0" i="0" u="none" strike="noStrike" kern="1200" cap="none" spc="-20" normalizeH="0" baseline="0" noProof="0">
                <a:ln>
                  <a:noFill/>
                </a:ln>
                <a:solidFill>
                  <a:prstClr val="black"/>
                </a:solidFill>
                <a:effectLst/>
                <a:uLnTx/>
                <a:uFillTx/>
                <a:latin typeface="Arial MT"/>
                <a:ea typeface="+mn-ea"/>
                <a:cs typeface="Arial MT"/>
              </a:rPr>
              <a:t> </a:t>
            </a:r>
            <a:r>
              <a:rPr kumimoji="0" sz="1000" b="0" i="0" u="none" strike="noStrike" kern="1200" cap="none" spc="-10" normalizeH="0" baseline="0" noProof="0" err="1">
                <a:ln>
                  <a:noFill/>
                </a:ln>
                <a:solidFill>
                  <a:prstClr val="black"/>
                </a:solidFill>
                <a:effectLst/>
                <a:uLnTx/>
                <a:uFillTx/>
                <a:latin typeface="Arial MT"/>
                <a:ea typeface="+mn-ea"/>
                <a:cs typeface="Arial MT"/>
              </a:rPr>
              <a:t>territoriales</a:t>
            </a:r>
            <a:endParaRPr kumimoji="0" sz="1000" b="0" i="0" u="none" strike="noStrike" kern="1200" cap="none" spc="0" normalizeH="0" baseline="0" noProof="0" err="1">
              <a:ln>
                <a:noFill/>
              </a:ln>
              <a:solidFill>
                <a:prstClr val="black"/>
              </a:solidFill>
              <a:effectLst/>
              <a:uLnTx/>
              <a:uFillTx/>
              <a:latin typeface="Arial MT"/>
              <a:ea typeface="+mn-ea"/>
              <a:cs typeface="Arial MT"/>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prstClr val="black"/>
                </a:solidFill>
                <a:effectLst/>
                <a:uLnTx/>
                <a:uFillTx/>
                <a:latin typeface="Arial MT"/>
                <a:ea typeface="+mn-ea"/>
                <a:cs typeface="Arial MT"/>
              </a:rPr>
              <a:t>**</a:t>
            </a:r>
            <a:r>
              <a:rPr lang="es-CO" sz="1000">
                <a:solidFill>
                  <a:prstClr val="black"/>
                </a:solidFill>
                <a:latin typeface="Arial MT"/>
                <a:cs typeface="Arial MT"/>
              </a:rPr>
              <a:t>1,99</a:t>
            </a:r>
            <a:r>
              <a:rPr kumimoji="0" lang="es-CO" sz="1000" b="0" i="0" u="none" strike="noStrike" kern="1200" cap="none" spc="-20" normalizeH="0" baseline="0" noProof="0">
                <a:ln>
                  <a:noFill/>
                </a:ln>
                <a:solidFill>
                  <a:prstClr val="black"/>
                </a:solidFill>
                <a:effectLst/>
                <a:uLnTx/>
                <a:uFillTx/>
                <a:latin typeface="Arial MT"/>
                <a:ea typeface="+mn-ea"/>
                <a:cs typeface="Arial MT"/>
              </a:rPr>
              <a:t> </a:t>
            </a:r>
            <a:r>
              <a:rPr kumimoji="0" sz="1000" b="0" i="0" u="none" strike="noStrike" kern="1200" cap="none" spc="0" normalizeH="0" baseline="0" noProof="0">
                <a:ln>
                  <a:noFill/>
                </a:ln>
                <a:solidFill>
                  <a:prstClr val="black"/>
                </a:solidFill>
                <a:effectLst/>
                <a:uLnTx/>
                <a:uFillTx/>
                <a:latin typeface="Arial MT"/>
                <a:ea typeface="+mn-ea"/>
                <a:cs typeface="Arial MT"/>
              </a:rPr>
              <a:t>a</a:t>
            </a:r>
            <a:r>
              <a:rPr kumimoji="0" sz="1000" b="0" i="0" u="none" strike="noStrike" kern="1200" cap="none" spc="-20" normalizeH="0" baseline="0" noProof="0">
                <a:ln>
                  <a:noFill/>
                </a:ln>
                <a:solidFill>
                  <a:prstClr val="black"/>
                </a:solidFill>
                <a:effectLst/>
                <a:uLnTx/>
                <a:uFillTx/>
                <a:latin typeface="Arial MT"/>
                <a:ea typeface="+mn-ea"/>
                <a:cs typeface="Arial MT"/>
              </a:rPr>
              <a:t> </a:t>
            </a:r>
            <a:r>
              <a:rPr kumimoji="0" sz="1000" b="0" i="0" u="none" strike="noStrike" kern="1200" cap="none" spc="0" normalizeH="0" baseline="0" noProof="0" err="1">
                <a:ln>
                  <a:noFill/>
                </a:ln>
                <a:solidFill>
                  <a:prstClr val="black"/>
                </a:solidFill>
                <a:effectLst/>
                <a:uLnTx/>
                <a:uFillTx/>
                <a:latin typeface="Arial MT"/>
                <a:ea typeface="+mn-ea"/>
                <a:cs typeface="Arial MT"/>
              </a:rPr>
              <a:t>precios</a:t>
            </a:r>
            <a:r>
              <a:rPr kumimoji="0" sz="1000" b="0" i="0" u="none" strike="noStrike" kern="1200" cap="none" spc="-30" normalizeH="0" baseline="0" noProof="0">
                <a:ln>
                  <a:noFill/>
                </a:ln>
                <a:solidFill>
                  <a:prstClr val="black"/>
                </a:solidFill>
                <a:effectLst/>
                <a:uLnTx/>
                <a:uFillTx/>
                <a:latin typeface="Arial MT"/>
                <a:ea typeface="+mn-ea"/>
                <a:cs typeface="Arial MT"/>
              </a:rPr>
              <a:t> </a:t>
            </a:r>
            <a:r>
              <a:rPr kumimoji="0" lang="es-CO" sz="1000" b="0" i="0" u="none" strike="noStrike" kern="1200" cap="none" spc="-30" normalizeH="0" baseline="0" noProof="0">
                <a:ln>
                  <a:noFill/>
                </a:ln>
                <a:solidFill>
                  <a:prstClr val="black"/>
                </a:solidFill>
                <a:effectLst/>
                <a:uLnTx/>
                <a:uFillTx/>
                <a:latin typeface="Arial MT"/>
                <a:ea typeface="+mn-ea"/>
                <a:cs typeface="Arial MT"/>
              </a:rPr>
              <a:t>corrientes</a:t>
            </a:r>
            <a:endParaRPr kumimoji="0" sz="1000" b="0" i="0" u="none" strike="noStrike" kern="1200" cap="none" spc="0" normalizeH="0" baseline="0" noProof="0">
              <a:ln>
                <a:noFill/>
              </a:ln>
              <a:solidFill>
                <a:prstClr val="black"/>
              </a:solidFill>
              <a:effectLst/>
              <a:uLnTx/>
              <a:uFillTx/>
              <a:latin typeface="Arial MT"/>
              <a:ea typeface="+mn-ea"/>
              <a:cs typeface="Arial MT"/>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prstClr val="black"/>
                </a:solidFill>
                <a:effectLst/>
                <a:uLnTx/>
                <a:uFillTx/>
                <a:latin typeface="Arial MT"/>
                <a:ea typeface="+mn-ea"/>
                <a:cs typeface="Arial MT"/>
              </a:rPr>
              <a:t>***</a:t>
            </a:r>
            <a:r>
              <a:rPr lang="es-CO" sz="1000">
                <a:solidFill>
                  <a:prstClr val="black"/>
                </a:solidFill>
                <a:latin typeface="Arial MT"/>
                <a:cs typeface="Arial MT"/>
              </a:rPr>
              <a:t>1,74</a:t>
            </a:r>
            <a:r>
              <a:rPr kumimoji="0" lang="es-CO" sz="1000" b="0" i="0" u="none" strike="noStrike" kern="1200" cap="none" spc="-35" normalizeH="0" baseline="0" noProof="0">
                <a:ln>
                  <a:noFill/>
                </a:ln>
                <a:solidFill>
                  <a:prstClr val="black"/>
                </a:solidFill>
                <a:effectLst/>
                <a:uLnTx/>
                <a:uFillTx/>
                <a:latin typeface="Arial MT"/>
                <a:ea typeface="+mn-ea"/>
                <a:cs typeface="Arial MT"/>
              </a:rPr>
              <a:t> </a:t>
            </a:r>
            <a:r>
              <a:rPr kumimoji="0" sz="1000" b="0" i="0" u="none" strike="noStrike" kern="1200" cap="none" spc="0" normalizeH="0" baseline="0" noProof="0">
                <a:ln>
                  <a:noFill/>
                </a:ln>
                <a:solidFill>
                  <a:prstClr val="black"/>
                </a:solidFill>
                <a:effectLst/>
                <a:uLnTx/>
                <a:uFillTx/>
                <a:latin typeface="Arial MT"/>
                <a:ea typeface="+mn-ea"/>
                <a:cs typeface="Arial MT"/>
              </a:rPr>
              <a:t>a</a:t>
            </a:r>
            <a:r>
              <a:rPr kumimoji="0" sz="1000" b="0" i="0" u="none" strike="noStrike" kern="1200" cap="none" spc="-30" normalizeH="0" baseline="0" noProof="0">
                <a:ln>
                  <a:noFill/>
                </a:ln>
                <a:solidFill>
                  <a:prstClr val="black"/>
                </a:solidFill>
                <a:effectLst/>
                <a:uLnTx/>
                <a:uFillTx/>
                <a:latin typeface="Arial MT"/>
                <a:ea typeface="+mn-ea"/>
                <a:cs typeface="Arial MT"/>
              </a:rPr>
              <a:t> </a:t>
            </a:r>
            <a:r>
              <a:rPr kumimoji="0" sz="1000" b="0" i="0" u="none" strike="noStrike" kern="1200" cap="none" spc="0" normalizeH="0" baseline="0" noProof="0" err="1">
                <a:ln>
                  <a:noFill/>
                </a:ln>
                <a:solidFill>
                  <a:prstClr val="black"/>
                </a:solidFill>
                <a:effectLst/>
                <a:uLnTx/>
                <a:uFillTx/>
                <a:latin typeface="Arial MT"/>
                <a:ea typeface="+mn-ea"/>
                <a:cs typeface="Arial MT"/>
              </a:rPr>
              <a:t>precios</a:t>
            </a:r>
            <a:r>
              <a:rPr kumimoji="0" sz="1000" b="0" i="0" u="none" strike="noStrike" kern="1200" cap="none" spc="-25" normalizeH="0" baseline="0" noProof="0">
                <a:ln>
                  <a:noFill/>
                </a:ln>
                <a:solidFill>
                  <a:prstClr val="black"/>
                </a:solidFill>
                <a:effectLst/>
                <a:uLnTx/>
                <a:uFillTx/>
                <a:latin typeface="Arial MT"/>
                <a:ea typeface="+mn-ea"/>
                <a:cs typeface="Arial MT"/>
              </a:rPr>
              <a:t> </a:t>
            </a:r>
            <a:r>
              <a:rPr kumimoji="0" lang="es-CO" sz="1000" b="0" i="0" u="none" strike="noStrike" kern="1200" cap="none" spc="-25" normalizeH="0" baseline="0" noProof="0">
                <a:ln>
                  <a:noFill/>
                </a:ln>
                <a:solidFill>
                  <a:prstClr val="black"/>
                </a:solidFill>
                <a:effectLst/>
                <a:uLnTx/>
                <a:uFillTx/>
                <a:latin typeface="Arial MT"/>
                <a:ea typeface="+mn-ea"/>
                <a:cs typeface="Arial MT"/>
              </a:rPr>
              <a:t>corrientes</a:t>
            </a:r>
            <a:endParaRPr kumimoji="0" sz="1000" b="0" i="0" u="none" strike="noStrike" kern="1200" cap="none" spc="0" normalizeH="0" baseline="0" noProof="0">
              <a:ln>
                <a:noFill/>
              </a:ln>
              <a:solidFill>
                <a:prstClr val="black"/>
              </a:solidFill>
              <a:effectLst/>
              <a:uLnTx/>
              <a:uFillTx/>
              <a:latin typeface="Arial MT"/>
              <a:ea typeface="+mn-ea"/>
              <a:cs typeface="Arial MT"/>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00" b="0" i="0" u="none" strike="noStrike" kern="1200" cap="none" spc="0" normalizeH="0" baseline="0" noProof="0">
                <a:ln>
                  <a:noFill/>
                </a:ln>
                <a:solidFill>
                  <a:prstClr val="black"/>
                </a:solidFill>
                <a:effectLst/>
                <a:uLnTx/>
                <a:uFillTx/>
                <a:latin typeface="Arial MT"/>
                <a:ea typeface="+mn-ea"/>
                <a:cs typeface="Arial MT"/>
              </a:rPr>
              <a:t>****</a:t>
            </a:r>
            <a:r>
              <a:rPr lang="es-CO" sz="1000">
                <a:solidFill>
                  <a:prstClr val="black"/>
                </a:solidFill>
                <a:latin typeface="Arial MT"/>
                <a:cs typeface="Arial MT"/>
              </a:rPr>
              <a:t>3,73</a:t>
            </a:r>
            <a:r>
              <a:rPr kumimoji="0" sz="1000" b="0" i="0" u="none" strike="noStrike" kern="1200" cap="none" spc="-25" normalizeH="0" baseline="0" noProof="0">
                <a:ln>
                  <a:noFill/>
                </a:ln>
                <a:solidFill>
                  <a:prstClr val="black"/>
                </a:solidFill>
                <a:effectLst/>
                <a:uLnTx/>
                <a:uFillTx/>
                <a:latin typeface="Arial MT"/>
                <a:ea typeface="+mn-ea"/>
                <a:cs typeface="Arial MT"/>
              </a:rPr>
              <a:t> </a:t>
            </a:r>
            <a:r>
              <a:rPr kumimoji="0" sz="1000" b="0" i="0" u="none" strike="noStrike" kern="1200" cap="none" spc="0" normalizeH="0" baseline="0" noProof="0">
                <a:ln>
                  <a:noFill/>
                </a:ln>
                <a:solidFill>
                  <a:prstClr val="black"/>
                </a:solidFill>
                <a:effectLst/>
                <a:uLnTx/>
                <a:uFillTx/>
                <a:latin typeface="Arial MT"/>
                <a:ea typeface="+mn-ea"/>
                <a:cs typeface="Arial MT"/>
              </a:rPr>
              <a:t>a</a:t>
            </a:r>
            <a:r>
              <a:rPr kumimoji="0" sz="1000" b="0" i="0" u="none" strike="noStrike" kern="1200" cap="none" spc="-25" normalizeH="0" baseline="0" noProof="0">
                <a:ln>
                  <a:noFill/>
                </a:ln>
                <a:solidFill>
                  <a:prstClr val="black"/>
                </a:solidFill>
                <a:effectLst/>
                <a:uLnTx/>
                <a:uFillTx/>
                <a:latin typeface="Arial MT"/>
                <a:ea typeface="+mn-ea"/>
                <a:cs typeface="Arial MT"/>
              </a:rPr>
              <a:t> </a:t>
            </a:r>
            <a:r>
              <a:rPr kumimoji="0" sz="1000" b="0" i="0" u="none" strike="noStrike" kern="1200" cap="none" spc="0" normalizeH="0" baseline="0" noProof="0" err="1">
                <a:ln>
                  <a:noFill/>
                </a:ln>
                <a:solidFill>
                  <a:prstClr val="black"/>
                </a:solidFill>
                <a:effectLst/>
                <a:uLnTx/>
                <a:uFillTx/>
                <a:latin typeface="Arial MT"/>
                <a:ea typeface="+mn-ea"/>
                <a:cs typeface="Arial MT"/>
              </a:rPr>
              <a:t>precios</a:t>
            </a:r>
            <a:r>
              <a:rPr kumimoji="0" sz="1000" b="0" i="0" u="none" strike="noStrike" kern="1200" cap="none" spc="-15" normalizeH="0" baseline="0" noProof="0">
                <a:ln>
                  <a:noFill/>
                </a:ln>
                <a:solidFill>
                  <a:prstClr val="black"/>
                </a:solidFill>
                <a:effectLst/>
                <a:uLnTx/>
                <a:uFillTx/>
                <a:latin typeface="Arial MT"/>
                <a:ea typeface="+mn-ea"/>
                <a:cs typeface="Arial MT"/>
              </a:rPr>
              <a:t> </a:t>
            </a:r>
            <a:r>
              <a:rPr kumimoji="0" lang="es-CO" sz="1000" b="0" i="0" u="none" strike="noStrike" kern="1200" cap="none" spc="-15" normalizeH="0" baseline="0" noProof="0">
                <a:ln>
                  <a:noFill/>
                </a:ln>
                <a:solidFill>
                  <a:prstClr val="black"/>
                </a:solidFill>
                <a:effectLst/>
                <a:uLnTx/>
                <a:uFillTx/>
                <a:latin typeface="Arial MT"/>
                <a:ea typeface="+mn-ea"/>
                <a:cs typeface="Arial MT"/>
              </a:rPr>
              <a:t>corrientes</a:t>
            </a:r>
            <a:endParaRPr kumimoji="0" sz="1000" b="0" i="0" u="none" strike="noStrike" kern="1200" cap="none" spc="0" normalizeH="0" baseline="0" noProof="0">
              <a:ln>
                <a:noFill/>
              </a:ln>
              <a:solidFill>
                <a:prstClr val="black"/>
              </a:solidFill>
              <a:effectLst/>
              <a:uLnTx/>
              <a:uFillTx/>
              <a:latin typeface="Arial MT"/>
              <a:ea typeface="+mn-ea"/>
              <a:cs typeface="Arial MT"/>
            </a:endParaRPr>
          </a:p>
        </p:txBody>
      </p:sp>
      <p:sp>
        <p:nvSpPr>
          <p:cNvPr id="14" name="CuadroTexto 13">
            <a:extLst>
              <a:ext uri="{FF2B5EF4-FFF2-40B4-BE49-F238E27FC236}">
                <a16:creationId xmlns:a16="http://schemas.microsoft.com/office/drawing/2014/main" id="{F45CB295-8117-44C9-B094-32CEFDE7F2E9}"/>
              </a:ext>
            </a:extLst>
          </p:cNvPr>
          <p:cNvSpPr txBox="1"/>
          <p:nvPr/>
        </p:nvSpPr>
        <p:spPr>
          <a:xfrm>
            <a:off x="1790700" y="250870"/>
            <a:ext cx="8864600" cy="590931"/>
          </a:xfrm>
          <a:prstGeom prst="rect">
            <a:avLst/>
          </a:prstGeom>
          <a:noFill/>
        </p:spPr>
        <p:txBody>
          <a:bodyPr wrap="square" lIns="91440" tIns="45720" rIns="91440" bIns="45720" anchor="t">
            <a:spAutoFit/>
          </a:bodyPr>
          <a:lstStyle/>
          <a:p>
            <a:pPr algn="ctr">
              <a:lnSpc>
                <a:spcPct val="90000"/>
              </a:lnSpc>
              <a:spcBef>
                <a:spcPct val="0"/>
              </a:spcBef>
              <a:spcAft>
                <a:spcPct val="35000"/>
              </a:spcAft>
              <a:defRPr/>
            </a:pPr>
            <a:r>
              <a:rPr lang="es-MX" b="1" dirty="0">
                <a:latin typeface="+mj-lt"/>
                <a:ea typeface="Calibri" panose="020F0502020204030204" pitchFamily="34" charset="0"/>
                <a:cs typeface="Times New Roman" panose="02020603050405020304" pitchFamily="18" charset="0"/>
              </a:rPr>
              <a:t>BALANCE ACUMULADO IMPLEMENTACIÓN PDET – PATR  POR INICIATIVAS Y PROYECTOS TOTAL PDET, SUBREGIÓN MONTES DE MARÍA</a:t>
            </a:r>
            <a:endParaRPr lang="es-CO" b="1" dirty="0">
              <a:latin typeface="+mj-lt"/>
              <a:ea typeface="Calibri" panose="020F0502020204030204" pitchFamily="34" charset="0"/>
              <a:cs typeface="Times New Roman" panose="02020603050405020304" pitchFamily="18" charset="0"/>
            </a:endParaRPr>
          </a:p>
        </p:txBody>
      </p:sp>
      <p:cxnSp>
        <p:nvCxnSpPr>
          <p:cNvPr id="10" name="Conector recto 1">
            <a:extLst>
              <a:ext uri="{FF2B5EF4-FFF2-40B4-BE49-F238E27FC236}">
                <a16:creationId xmlns:a16="http://schemas.microsoft.com/office/drawing/2014/main" id="{15C471B8-84EC-16F3-60FA-76E42DC0A8F0}"/>
              </a:ext>
            </a:extLst>
          </p:cNvPr>
          <p:cNvCxnSpPr/>
          <p:nvPr/>
        </p:nvCxnSpPr>
        <p:spPr>
          <a:xfrm>
            <a:off x="0" y="864458"/>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86330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EA41A-3E48-B237-55AA-6A9895CE25E8}"/>
            </a:ext>
          </a:extLst>
        </p:cNvPr>
        <p:cNvGrpSpPr/>
        <p:nvPr/>
      </p:nvGrpSpPr>
      <p:grpSpPr>
        <a:xfrm>
          <a:off x="0" y="0"/>
          <a:ext cx="0" cy="0"/>
          <a:chOff x="0" y="0"/>
          <a:chExt cx="0" cy="0"/>
        </a:xfrm>
      </p:grpSpPr>
      <p:pic>
        <p:nvPicPr>
          <p:cNvPr id="2" name="object 2">
            <a:extLst>
              <a:ext uri="{FF2B5EF4-FFF2-40B4-BE49-F238E27FC236}">
                <a16:creationId xmlns:a16="http://schemas.microsoft.com/office/drawing/2014/main" id="{C0C96084-73D5-9E35-7B84-52451804E1DF}"/>
              </a:ext>
            </a:extLst>
          </p:cNvPr>
          <p:cNvPicPr/>
          <p:nvPr/>
        </p:nvPicPr>
        <p:blipFill>
          <a:blip r:embed="rId2" cstate="print"/>
          <a:stretch>
            <a:fillRect/>
          </a:stretch>
        </p:blipFill>
        <p:spPr>
          <a:xfrm>
            <a:off x="496513" y="250870"/>
            <a:ext cx="693894" cy="332567"/>
          </a:xfrm>
          <a:prstGeom prst="rect">
            <a:avLst/>
          </a:prstGeom>
        </p:spPr>
      </p:pic>
      <p:cxnSp>
        <p:nvCxnSpPr>
          <p:cNvPr id="10" name="Conector recto 1">
            <a:extLst>
              <a:ext uri="{FF2B5EF4-FFF2-40B4-BE49-F238E27FC236}">
                <a16:creationId xmlns:a16="http://schemas.microsoft.com/office/drawing/2014/main" id="{48322900-A00C-7909-94CD-887D9B104F5A}"/>
              </a:ext>
            </a:extLst>
          </p:cNvPr>
          <p:cNvCxnSpPr/>
          <p:nvPr/>
        </p:nvCxnSpPr>
        <p:spPr>
          <a:xfrm>
            <a:off x="0" y="864458"/>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Estrella: 4 puntas 12">
            <a:extLst>
              <a:ext uri="{FF2B5EF4-FFF2-40B4-BE49-F238E27FC236}">
                <a16:creationId xmlns:a16="http://schemas.microsoft.com/office/drawing/2014/main" id="{83C04302-25C6-DF9D-9089-D0A16B011FEC}"/>
              </a:ext>
            </a:extLst>
          </p:cNvPr>
          <p:cNvSpPr/>
          <p:nvPr/>
        </p:nvSpPr>
        <p:spPr>
          <a:xfrm>
            <a:off x="11573793" y="170330"/>
            <a:ext cx="376160" cy="36755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CuadroTexto 16">
            <a:extLst>
              <a:ext uri="{FF2B5EF4-FFF2-40B4-BE49-F238E27FC236}">
                <a16:creationId xmlns:a16="http://schemas.microsoft.com/office/drawing/2014/main" id="{1013B9E1-0E58-6E53-E491-A96478DA2DF1}"/>
              </a:ext>
            </a:extLst>
          </p:cNvPr>
          <p:cNvSpPr txBox="1"/>
          <p:nvPr/>
        </p:nvSpPr>
        <p:spPr>
          <a:xfrm>
            <a:off x="1429787" y="1686231"/>
            <a:ext cx="9679246" cy="1631216"/>
          </a:xfrm>
          <a:prstGeom prst="rect">
            <a:avLst/>
          </a:prstGeom>
          <a:solidFill>
            <a:schemeClr val="bg2"/>
          </a:solidFill>
        </p:spPr>
        <p:txBody>
          <a:bodyPr wrap="square" rtlCol="0">
            <a:spAutoFit/>
          </a:bodyPr>
          <a:lstStyle/>
          <a:p>
            <a:pPr algn="just"/>
            <a:r>
              <a:rPr lang="es-ES" sz="2000" dirty="0"/>
              <a:t>Aprobados con recursos de las distintas fuentes de financiación </a:t>
            </a:r>
            <a:r>
              <a:rPr lang="en-US" sz="2000" b="1" dirty="0"/>
              <a:t>532</a:t>
            </a:r>
            <a:r>
              <a:rPr lang="es-ES" sz="2000" b="1" dirty="0"/>
              <a:t> </a:t>
            </a:r>
            <a:r>
              <a:rPr lang="es-ES" sz="2000" dirty="0"/>
              <a:t>proyectos por valor de </a:t>
            </a:r>
            <a:r>
              <a:rPr lang="en-US" sz="2000" b="1" dirty="0"/>
              <a:t>1,49</a:t>
            </a:r>
            <a:r>
              <a:rPr lang="es-ES" sz="2000" dirty="0"/>
              <a:t> </a:t>
            </a:r>
            <a:r>
              <a:rPr lang="en-US" sz="2000" dirty="0" err="1"/>
              <a:t>billones</a:t>
            </a:r>
            <a:r>
              <a:rPr lang="en-US" sz="2000" dirty="0"/>
              <a:t> </a:t>
            </a:r>
            <a:r>
              <a:rPr lang="es-ES" sz="2000" dirty="0"/>
              <a:t>de pesos de </a:t>
            </a:r>
            <a:r>
              <a:rPr lang="es-ES" sz="2000" b="1" dirty="0"/>
              <a:t>2016</a:t>
            </a:r>
            <a:r>
              <a:rPr lang="es-ES" sz="2000" dirty="0"/>
              <a:t>, de los cuales </a:t>
            </a:r>
            <a:r>
              <a:rPr lang="en-US" sz="2000" b="1" dirty="0"/>
              <a:t>399</a:t>
            </a:r>
            <a:r>
              <a:rPr lang="es-ES" sz="2000" dirty="0"/>
              <a:t> están terminados por valor de </a:t>
            </a:r>
            <a:r>
              <a:rPr lang="en-US" sz="2000" b="1" dirty="0"/>
              <a:t>928.061</a:t>
            </a:r>
            <a:r>
              <a:rPr lang="es-ES" sz="2000" dirty="0"/>
              <a:t> millones de pesos, </a:t>
            </a:r>
            <a:r>
              <a:rPr lang="en-US" sz="2000" b="1" dirty="0"/>
              <a:t>79 </a:t>
            </a:r>
            <a:r>
              <a:rPr lang="es-ES" sz="2000" dirty="0"/>
              <a:t>proyectos se encuentran en ejecución por valor de </a:t>
            </a:r>
            <a:r>
              <a:rPr lang="en-US" sz="2000" b="1" dirty="0"/>
              <a:t>495,404</a:t>
            </a:r>
            <a:r>
              <a:rPr lang="es-ES" sz="2000" dirty="0"/>
              <a:t> millones de pesos y por contratar </a:t>
            </a:r>
            <a:r>
              <a:rPr lang="en-US" sz="2000" b="1" dirty="0"/>
              <a:t>55</a:t>
            </a:r>
            <a:r>
              <a:rPr lang="es-ES" sz="2000" dirty="0"/>
              <a:t> proyectos por valor de </a:t>
            </a:r>
            <a:r>
              <a:rPr lang="en-US" sz="2000" b="1" dirty="0"/>
              <a:t>67.661 </a:t>
            </a:r>
            <a:r>
              <a:rPr lang="es-ES" sz="2000" dirty="0"/>
              <a:t>millones de pesos </a:t>
            </a:r>
          </a:p>
        </p:txBody>
      </p:sp>
      <p:sp>
        <p:nvSpPr>
          <p:cNvPr id="18" name="CuadroTexto 17">
            <a:extLst>
              <a:ext uri="{FF2B5EF4-FFF2-40B4-BE49-F238E27FC236}">
                <a16:creationId xmlns:a16="http://schemas.microsoft.com/office/drawing/2014/main" id="{395258C6-8757-A2D7-F0E6-8C468DC3D729}"/>
              </a:ext>
            </a:extLst>
          </p:cNvPr>
          <p:cNvSpPr txBox="1"/>
          <p:nvPr/>
        </p:nvSpPr>
        <p:spPr>
          <a:xfrm>
            <a:off x="1429787" y="3848331"/>
            <a:ext cx="9679244" cy="1938992"/>
          </a:xfrm>
          <a:prstGeom prst="rect">
            <a:avLst/>
          </a:prstGeom>
          <a:solidFill>
            <a:schemeClr val="accent6">
              <a:lumMod val="20000"/>
              <a:lumOff val="80000"/>
            </a:schemeClr>
          </a:solidFill>
        </p:spPr>
        <p:txBody>
          <a:bodyPr wrap="square" rtlCol="0">
            <a:spAutoFit/>
          </a:bodyPr>
          <a:lstStyle/>
          <a:p>
            <a:pPr algn="just"/>
            <a:r>
              <a:rPr lang="es-ES" sz="2000" dirty="0"/>
              <a:t>En el actual periodo de Gobierno, con las distintas fuentes de financiación se han terminado </a:t>
            </a:r>
            <a:r>
              <a:rPr lang="en-US" sz="2000" b="1" dirty="0"/>
              <a:t>71</a:t>
            </a:r>
            <a:r>
              <a:rPr lang="es-ES" sz="2000" b="1" dirty="0"/>
              <a:t> proyectos </a:t>
            </a:r>
            <a:r>
              <a:rPr lang="es-ES" sz="2000" dirty="0"/>
              <a:t>aprobados antes del 7 de agosto de 2022 por un valor de </a:t>
            </a:r>
            <a:r>
              <a:rPr lang="es-CO" sz="2000" b="1" dirty="0"/>
              <a:t>$311.737 </a:t>
            </a:r>
            <a:r>
              <a:rPr lang="es-ES" sz="2000" dirty="0"/>
              <a:t>millones, se están ejecutando </a:t>
            </a:r>
            <a:r>
              <a:rPr lang="en-US" sz="2000" b="1" dirty="0"/>
              <a:t>33</a:t>
            </a:r>
            <a:r>
              <a:rPr lang="es-ES" sz="2000" b="1" dirty="0"/>
              <a:t> proyectos </a:t>
            </a:r>
            <a:r>
              <a:rPr lang="es-ES" sz="2000" dirty="0"/>
              <a:t>aprobados antes del 7 de agosto de 2022 por valor de</a:t>
            </a:r>
            <a:r>
              <a:rPr lang="es-CO" sz="2000" dirty="0"/>
              <a:t> </a:t>
            </a:r>
            <a:r>
              <a:rPr lang="es-CO" sz="2000" b="1" dirty="0"/>
              <a:t>$185.117 </a:t>
            </a:r>
            <a:r>
              <a:rPr lang="en-US" sz="2000" dirty="0" err="1"/>
              <a:t>millones</a:t>
            </a:r>
            <a:r>
              <a:rPr lang="en-US" sz="2000" dirty="0"/>
              <a:t> </a:t>
            </a:r>
            <a:r>
              <a:rPr lang="es-ES" sz="2000" dirty="0"/>
              <a:t>y se han aprobado </a:t>
            </a:r>
            <a:r>
              <a:rPr lang="en-US" sz="2000" b="1" dirty="0"/>
              <a:t>237</a:t>
            </a:r>
            <a:r>
              <a:rPr lang="es-ES" sz="2000" dirty="0"/>
              <a:t> nuevos proyectos por valor de </a:t>
            </a:r>
            <a:r>
              <a:rPr lang="es-CO" sz="2000" b="1" dirty="0"/>
              <a:t>$703.589 </a:t>
            </a:r>
            <a:r>
              <a:rPr lang="en-US" sz="2000" dirty="0" err="1"/>
              <a:t>millones</a:t>
            </a:r>
            <a:r>
              <a:rPr lang="es-ES" sz="2000" dirty="0"/>
              <a:t>, que equivale al </a:t>
            </a:r>
            <a:r>
              <a:rPr lang="en-US" sz="2000" b="1" dirty="0"/>
              <a:t>47,2</a:t>
            </a:r>
            <a:r>
              <a:rPr lang="es-ES" sz="2000" b="1" dirty="0"/>
              <a:t>%</a:t>
            </a:r>
            <a:r>
              <a:rPr lang="es-ES" sz="2000" dirty="0"/>
              <a:t> del total acumulado desde 2017 (Todos los valores están dados a precios constantes de 2016). </a:t>
            </a:r>
          </a:p>
        </p:txBody>
      </p:sp>
      <p:sp>
        <p:nvSpPr>
          <p:cNvPr id="19" name="CuadroTexto 18">
            <a:extLst>
              <a:ext uri="{FF2B5EF4-FFF2-40B4-BE49-F238E27FC236}">
                <a16:creationId xmlns:a16="http://schemas.microsoft.com/office/drawing/2014/main" id="{5ADD1DE3-86FE-C315-8C5F-5AE841548B7A}"/>
              </a:ext>
            </a:extLst>
          </p:cNvPr>
          <p:cNvSpPr txBox="1"/>
          <p:nvPr/>
        </p:nvSpPr>
        <p:spPr>
          <a:xfrm>
            <a:off x="1678563" y="325072"/>
            <a:ext cx="8864600" cy="590931"/>
          </a:xfrm>
          <a:prstGeom prst="rect">
            <a:avLst/>
          </a:prstGeom>
          <a:noFill/>
        </p:spPr>
        <p:txBody>
          <a:bodyPr wrap="square" lIns="91440" tIns="45720" rIns="91440" bIns="45720" anchor="t">
            <a:spAutoFit/>
          </a:bodyPr>
          <a:lstStyle/>
          <a:p>
            <a:pPr algn="ctr">
              <a:lnSpc>
                <a:spcPct val="90000"/>
              </a:lnSpc>
              <a:spcBef>
                <a:spcPct val="0"/>
              </a:spcBef>
              <a:spcAft>
                <a:spcPct val="35000"/>
              </a:spcAft>
              <a:defRPr/>
            </a:pPr>
            <a:r>
              <a:rPr lang="es-MX" b="1" dirty="0">
                <a:latin typeface="+mj-lt"/>
                <a:ea typeface="Calibri" panose="020F0502020204030204" pitchFamily="34" charset="0"/>
                <a:cs typeface="Times New Roman" panose="02020603050405020304" pitchFamily="18" charset="0"/>
              </a:rPr>
              <a:t>BALANCE ACUMULADO Y PERIODO DEL ACTUAL GOBIERNO EN</a:t>
            </a:r>
            <a:r>
              <a:rPr lang="en-US" b="1" dirty="0">
                <a:latin typeface="+mj-lt"/>
                <a:ea typeface="Calibri" panose="020F0502020204030204" pitchFamily="34" charset="0"/>
                <a:cs typeface="Times New Roman" panose="02020603050405020304" pitchFamily="18" charset="0"/>
              </a:rPr>
              <a:t> </a:t>
            </a:r>
            <a:r>
              <a:rPr lang="es-MX" b="1" dirty="0">
                <a:latin typeface="+mj-lt"/>
                <a:ea typeface="Calibri" panose="020F0502020204030204" pitchFamily="34" charset="0"/>
                <a:cs typeface="Times New Roman" panose="02020603050405020304" pitchFamily="18" charset="0"/>
              </a:rPr>
              <a:t>LA IMPLEMENTACIÓN DE PROYECTOS PDET, SUBREGIÓN MONTES DE MARÍA</a:t>
            </a:r>
            <a:endParaRPr lang="es-CO" b="1" dirty="0">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789102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4353C-A0FD-59DB-FB5A-F7B144F85A8D}"/>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9860EC34-4BEA-A31B-20B0-97E7D6DDBAD7}"/>
              </a:ext>
            </a:extLst>
          </p:cNvPr>
          <p:cNvSpPr txBox="1"/>
          <p:nvPr/>
        </p:nvSpPr>
        <p:spPr>
          <a:xfrm>
            <a:off x="1343063" y="201564"/>
            <a:ext cx="9410602" cy="400110"/>
          </a:xfrm>
          <a:prstGeom prst="rect">
            <a:avLst/>
          </a:prstGeom>
          <a:noFill/>
        </p:spPr>
        <p:txBody>
          <a:bodyPr wrap="square" anchor="ctr">
            <a:spAutoFit/>
          </a:bodyPr>
          <a:lstStyle/>
          <a:p>
            <a:pPr algn="ctr"/>
            <a:r>
              <a:t>PROYECTOS E INVERSIÓN EN MUNICIPIOS PDET – SUBREGIÓN DE MONTES DE MARÍA</a:t>
            </a:r>
          </a:p>
        </p:txBody>
      </p:sp>
      <p:grpSp>
        <p:nvGrpSpPr>
          <p:cNvPr id="5" name="Grupo 4">
            <a:extLst>
              <a:ext uri="{FF2B5EF4-FFF2-40B4-BE49-F238E27FC236}">
                <a16:creationId xmlns:a16="http://schemas.microsoft.com/office/drawing/2014/main" id="{ABFD83EC-0428-B6E2-9412-91BCD7BD2D17}"/>
              </a:ext>
            </a:extLst>
          </p:cNvPr>
          <p:cNvGrpSpPr/>
          <p:nvPr/>
        </p:nvGrpSpPr>
        <p:grpSpPr>
          <a:xfrm>
            <a:off x="793621" y="1064881"/>
            <a:ext cx="4358358" cy="1245567"/>
            <a:chOff x="527061" y="2237625"/>
            <a:chExt cx="4853963" cy="1885314"/>
          </a:xfrm>
        </p:grpSpPr>
        <p:sp>
          <p:nvSpPr>
            <p:cNvPr id="6" name="CuadroTexto 5">
              <a:extLst>
                <a:ext uri="{FF2B5EF4-FFF2-40B4-BE49-F238E27FC236}">
                  <a16:creationId xmlns:a16="http://schemas.microsoft.com/office/drawing/2014/main" id="{B8535B5B-55D3-298C-918D-CE371E2D324B}"/>
                </a:ext>
              </a:extLst>
            </p:cNvPr>
            <p:cNvSpPr txBox="1"/>
            <p:nvPr/>
          </p:nvSpPr>
          <p:spPr>
            <a:xfrm>
              <a:off x="1138982" y="2237625"/>
              <a:ext cx="4242042" cy="559028"/>
            </a:xfrm>
            <a:prstGeom prst="rect">
              <a:avLst/>
            </a:prstGeom>
            <a:noFill/>
          </p:spPr>
          <p:txBody>
            <a:bodyPr wrap="square" rtlCol="0">
              <a:spAutoFit/>
            </a:bodyPr>
            <a:lstStyle/>
            <a:p>
              <a:r>
                <a:rPr lang="es-CO" sz="1800" b="1">
                  <a:solidFill>
                    <a:schemeClr val="accent1">
                      <a:lumMod val="75000"/>
                    </a:schemeClr>
                  </a:solidFill>
                  <a:latin typeface="Arial Narrow" panose="020B0606020202030204" pitchFamily="34" charset="0"/>
                </a:rPr>
                <a:t>Inversión Total: </a:t>
              </a:r>
              <a:r>
                <a:rPr lang="es-CO" sz="1800" b="1" u="sng">
                  <a:solidFill>
                    <a:schemeClr val="accent1">
                      <a:lumMod val="75000"/>
                    </a:schemeClr>
                  </a:solidFill>
                  <a:latin typeface="Arial Narrow" panose="020B0606020202030204" pitchFamily="34" charset="0"/>
                </a:rPr>
                <a:t>Horizonte Completo</a:t>
              </a:r>
              <a:endParaRPr lang="es-CO" sz="1800" u="sng">
                <a:solidFill>
                  <a:schemeClr val="accent1">
                    <a:lumMod val="75000"/>
                  </a:schemeClr>
                </a:solidFill>
                <a:latin typeface="Arial Narrow" panose="020B0606020202030204" pitchFamily="34" charset="0"/>
              </a:endParaRPr>
            </a:p>
          </p:txBody>
        </p:sp>
        <p:sp>
          <p:nvSpPr>
            <p:cNvPr id="8" name="CuadroTexto 7">
              <a:extLst>
                <a:ext uri="{FF2B5EF4-FFF2-40B4-BE49-F238E27FC236}">
                  <a16:creationId xmlns:a16="http://schemas.microsoft.com/office/drawing/2014/main" id="{A1CB1066-F2EA-CD16-D148-6F988ADD1703}"/>
                </a:ext>
              </a:extLst>
            </p:cNvPr>
            <p:cNvSpPr txBox="1"/>
            <p:nvPr/>
          </p:nvSpPr>
          <p:spPr>
            <a:xfrm>
              <a:off x="527061" y="3726961"/>
              <a:ext cx="4164974" cy="395978"/>
            </a:xfrm>
            <a:prstGeom prst="rect">
              <a:avLst/>
            </a:prstGeom>
            <a:noFill/>
          </p:spPr>
          <p:txBody>
            <a:bodyPr wrap="square" rtlCol="0">
              <a:spAutoFit/>
            </a:bodyPr>
            <a:lstStyle>
              <a:defPPr>
                <a:defRPr lang="es-CO"/>
              </a:defPPr>
              <a:lvl1pPr>
                <a:defRPr sz="2400">
                  <a:solidFill>
                    <a:schemeClr val="tx1">
                      <a:lumMod val="75000"/>
                      <a:lumOff val="25000"/>
                    </a:schemeClr>
                  </a:solidFill>
                  <a:latin typeface="Gotham Medium" panose="02000604030000020004" pitchFamily="50" charset="0"/>
                </a:defRPr>
              </a:lvl1pPr>
            </a:lstStyle>
            <a:p>
              <a:endParaRPr lang="es-CO" sz="1100">
                <a:latin typeface="Arial Narrow" panose="020B0606020202030204" pitchFamily="34" charset="0"/>
              </a:endParaRPr>
            </a:p>
          </p:txBody>
        </p:sp>
      </p:grpSp>
      <p:sp>
        <p:nvSpPr>
          <p:cNvPr id="11" name="CuadroTexto 10">
            <a:extLst>
              <a:ext uri="{FF2B5EF4-FFF2-40B4-BE49-F238E27FC236}">
                <a16:creationId xmlns:a16="http://schemas.microsoft.com/office/drawing/2014/main" id="{C4386272-F4BD-13C6-AD3C-DB39F2BD6D9F}"/>
              </a:ext>
            </a:extLst>
          </p:cNvPr>
          <p:cNvSpPr txBox="1"/>
          <p:nvPr/>
        </p:nvSpPr>
        <p:spPr>
          <a:xfrm>
            <a:off x="4231834" y="2166929"/>
            <a:ext cx="2349091" cy="400110"/>
          </a:xfrm>
          <a:prstGeom prst="rect">
            <a:avLst/>
          </a:prstGeom>
          <a:noFill/>
        </p:spPr>
        <p:txBody>
          <a:bodyPr wrap="square">
            <a:spAutoFit/>
          </a:bodyPr>
          <a:lstStyle/>
          <a:p>
            <a:pPr algn="ctr"/>
            <a:endParaRPr lang="es-MX" sz="1000" b="1">
              <a:latin typeface="Arial Narrow" panose="020B0606020202030204" pitchFamily="34" charset="0"/>
            </a:endParaRPr>
          </a:p>
          <a:p>
            <a:pPr algn="ctr"/>
            <a:r>
              <a:rPr lang="es-MX" sz="1000" b="1">
                <a:latin typeface="Arial Narrow" panose="020B0606020202030204" pitchFamily="34" charset="0"/>
              </a:rPr>
              <a:t>Corte: 31 de diciembre de 2025</a:t>
            </a:r>
            <a:endParaRPr lang="es-CO" sz="1000" b="1">
              <a:latin typeface="Arial Narrow" panose="020B0606020202030204" pitchFamily="34" charset="0"/>
            </a:endParaRPr>
          </a:p>
        </p:txBody>
      </p:sp>
      <p:sp>
        <p:nvSpPr>
          <p:cNvPr id="12" name="CuadroTexto 11">
            <a:extLst>
              <a:ext uri="{FF2B5EF4-FFF2-40B4-BE49-F238E27FC236}">
                <a16:creationId xmlns:a16="http://schemas.microsoft.com/office/drawing/2014/main" id="{0EB2165E-D973-87E2-A358-B387095CEB46}"/>
              </a:ext>
            </a:extLst>
          </p:cNvPr>
          <p:cNvSpPr txBox="1"/>
          <p:nvPr/>
        </p:nvSpPr>
        <p:spPr>
          <a:xfrm>
            <a:off x="5963253" y="601674"/>
            <a:ext cx="6096000" cy="830997"/>
          </a:xfrm>
          <a:prstGeom prst="rect">
            <a:avLst/>
          </a:prstGeom>
          <a:noFill/>
        </p:spPr>
        <p:txBody>
          <a:bodyPr wrap="square" rtlCol="0">
            <a:spAutoFit/>
          </a:bodyPr>
          <a:lstStyle/>
          <a:p>
            <a:pPr algn="ctr"/>
            <a:r>
              <a:rPr lang="es-CO" sz="1600" b="1">
                <a:solidFill>
                  <a:schemeClr val="accent1">
                    <a:lumMod val="75000"/>
                  </a:schemeClr>
                </a:solidFill>
                <a:latin typeface="Arial Narrow" panose="020B0606020202030204" pitchFamily="34" charset="0"/>
              </a:rPr>
              <a:t>Inversión acumulada 2017-2025</a:t>
            </a:r>
          </a:p>
          <a:p>
            <a:pPr algn="ctr"/>
            <a:r>
              <a:rPr lang="es-CO" sz="1600" b="1">
                <a:solidFill>
                  <a:schemeClr val="accent1">
                    <a:lumMod val="75000"/>
                  </a:schemeClr>
                </a:solidFill>
                <a:latin typeface="Arial Narrow" panose="020B0606020202030204" pitchFamily="34" charset="0"/>
              </a:rPr>
              <a:t>Fuentes: OCAD Paz, </a:t>
            </a:r>
            <a:r>
              <a:rPr lang="es-CO" sz="1600" b="1" err="1">
                <a:solidFill>
                  <a:schemeClr val="accent1">
                    <a:lumMod val="75000"/>
                  </a:schemeClr>
                </a:solidFill>
                <a:latin typeface="Arial Narrow" panose="020B0606020202030204" pitchFamily="34" charset="0"/>
              </a:rPr>
              <a:t>OxI</a:t>
            </a:r>
            <a:r>
              <a:rPr lang="es-CO" sz="1600" b="1">
                <a:solidFill>
                  <a:schemeClr val="accent1">
                    <a:lumMod val="75000"/>
                  </a:schemeClr>
                </a:solidFill>
                <a:latin typeface="Arial Narrow" panose="020B0606020202030204" pitchFamily="34" charset="0"/>
              </a:rPr>
              <a:t>, ART, Trazador Paz PGN, Cooperación y SGR Regional</a:t>
            </a:r>
          </a:p>
        </p:txBody>
      </p:sp>
      <p:sp>
        <p:nvSpPr>
          <p:cNvPr id="13" name="CuadroTexto 12">
            <a:extLst>
              <a:ext uri="{FF2B5EF4-FFF2-40B4-BE49-F238E27FC236}">
                <a16:creationId xmlns:a16="http://schemas.microsoft.com/office/drawing/2014/main" id="{9912FC83-F9A8-10C9-66B5-FD8594A0B6F9}"/>
              </a:ext>
            </a:extLst>
          </p:cNvPr>
          <p:cNvSpPr txBox="1"/>
          <p:nvPr/>
        </p:nvSpPr>
        <p:spPr>
          <a:xfrm>
            <a:off x="133185" y="2166929"/>
            <a:ext cx="4153230" cy="400110"/>
          </a:xfrm>
          <a:prstGeom prst="rect">
            <a:avLst/>
          </a:prstGeom>
          <a:noFill/>
        </p:spPr>
        <p:txBody>
          <a:bodyPr wrap="square" rtlCol="0">
            <a:spAutoFit/>
          </a:bodyPr>
          <a:lstStyle/>
          <a:p>
            <a:r>
              <a:rPr lang="es-CO" sz="1000" b="1">
                <a:latin typeface="Arial Narrow" panose="020B0606020202030204" pitchFamily="34" charset="0"/>
              </a:rPr>
              <a:t>Inversión en millones de pesos contantes de 2016</a:t>
            </a:r>
          </a:p>
          <a:p>
            <a:r>
              <a:rPr lang="es-CO" sz="1000" b="1">
                <a:latin typeface="Arial Narrow" panose="020B0606020202030204" pitchFamily="34" charset="0"/>
              </a:rPr>
              <a:t>Proyectos aprobados por fuente de financiación</a:t>
            </a:r>
          </a:p>
        </p:txBody>
      </p:sp>
      <p:sp>
        <p:nvSpPr>
          <p:cNvPr id="54" name="CuadroTexto 53">
            <a:extLst>
              <a:ext uri="{FF2B5EF4-FFF2-40B4-BE49-F238E27FC236}">
                <a16:creationId xmlns:a16="http://schemas.microsoft.com/office/drawing/2014/main" id="{A5A8EC6C-D82E-FC1C-A3DB-BD8C2E8B87E1}"/>
              </a:ext>
            </a:extLst>
          </p:cNvPr>
          <p:cNvSpPr txBox="1"/>
          <p:nvPr/>
        </p:nvSpPr>
        <p:spPr>
          <a:xfrm>
            <a:off x="357082" y="5702224"/>
            <a:ext cx="10098593" cy="1015663"/>
          </a:xfrm>
          <a:prstGeom prst="rect">
            <a:avLst/>
          </a:prstGeom>
          <a:noFill/>
        </p:spPr>
        <p:txBody>
          <a:bodyPr wrap="square" rtlCol="0">
            <a:spAutoFit/>
          </a:bodyPr>
          <a:lstStyle/>
          <a:p>
            <a:pPr algn="just"/>
            <a:r>
              <a:rPr lang="es-CO" sz="1000"/>
              <a:t>Fuentes: i) OCAD Paz y otras fuentes del SGR: DNP SUIFP SGR y GESPROY </a:t>
            </a:r>
            <a:r>
              <a:rPr lang="es-CO" sz="1000" err="1"/>
              <a:t>ii</a:t>
            </a:r>
            <a:r>
              <a:rPr lang="es-CO" sz="1000"/>
              <a:t>)Obras por impuestos, ART (FCP –PGN), Cooperación y privados: Sistema Gestión de Oferta ART </a:t>
            </a:r>
            <a:r>
              <a:rPr lang="es-CO" sz="1000" err="1"/>
              <a:t>iii</a:t>
            </a:r>
            <a:r>
              <a:rPr lang="es-CO" sz="1000"/>
              <a:t>) Trazador Paz PDET: DNP PIIP (antes SPI).</a:t>
            </a:r>
          </a:p>
          <a:p>
            <a:pPr algn="just"/>
            <a:r>
              <a:rPr lang="es-CO" sz="1000"/>
              <a:t>*Nota: los recursos del Trazador Paz PDET PGN corresponden a los compromisos presupuestales registrado entre las vigencias 2019-2025; No se cuenta con información en las vigencias anteriores dado que dicho trazador fue creado mediante la </a:t>
            </a:r>
            <a:r>
              <a:rPr lang="es-ES" sz="1000"/>
              <a:t>Ley 1955 del 2019 del PND 2018-2022.</a:t>
            </a:r>
          </a:p>
          <a:p>
            <a:pPr algn="just"/>
            <a:r>
              <a:rPr lang="es-MX" sz="1000" b="1">
                <a:latin typeface="Arial Narrow" panose="020B0606020202030204" pitchFamily="34" charset="0"/>
                <a:cs typeface="Arial" panose="020B0604020202020204" pitchFamily="34" charset="0"/>
              </a:rPr>
              <a:t>** </a:t>
            </a:r>
            <a:r>
              <a:rPr lang="es-MX" sz="1000">
                <a:latin typeface="Arial Narrow" panose="020B0606020202030204" pitchFamily="34" charset="0"/>
                <a:cs typeface="Arial" panose="020B0604020202020204" pitchFamily="34" charset="0"/>
              </a:rPr>
              <a:t>No se incluye el valor de la inversión realizada con recursos del SGP y propios de las entidades territoriales los cuales según estimaciones del DNP, entre 2019 y 2024 se han destinado $18,09 billones del SGP y $2 billones de recursos propios a precios contantes 2016 a la implementación de los PDET.</a:t>
            </a:r>
          </a:p>
        </p:txBody>
      </p:sp>
      <p:graphicFrame>
        <p:nvGraphicFramePr>
          <p:cNvPr id="55" name="Tabla 54">
            <a:extLst>
              <a:ext uri="{FF2B5EF4-FFF2-40B4-BE49-F238E27FC236}">
                <a16:creationId xmlns:a16="http://schemas.microsoft.com/office/drawing/2014/main" id="{3C150A67-C335-7BFF-BC7A-3A3584A7547D}"/>
              </a:ext>
            </a:extLst>
          </p:cNvPr>
          <p:cNvGraphicFramePr>
            <a:graphicFrameLocks noGrp="1"/>
          </p:cNvGraphicFramePr>
          <p:nvPr/>
        </p:nvGraphicFramePr>
        <p:xfrm>
          <a:off x="158620" y="2565521"/>
          <a:ext cx="6115170" cy="2610956"/>
        </p:xfrm>
        <a:graphic>
          <a:graphicData uri="http://schemas.openxmlformats.org/drawingml/2006/table">
            <a:tbl>
              <a:tblPr/>
              <a:tblGrid>
                <a:gridCol w="931170">
                  <a:extLst>
                    <a:ext uri="{9D8B030D-6E8A-4147-A177-3AD203B41FA5}">
                      <a16:colId xmlns:a16="http://schemas.microsoft.com/office/drawing/2014/main" val="3872325511"/>
                    </a:ext>
                  </a:extLst>
                </a:gridCol>
                <a:gridCol w="648000">
                  <a:extLst>
                    <a:ext uri="{9D8B030D-6E8A-4147-A177-3AD203B41FA5}">
                      <a16:colId xmlns:a16="http://schemas.microsoft.com/office/drawing/2014/main" val="2250182920"/>
                    </a:ext>
                  </a:extLst>
                </a:gridCol>
                <a:gridCol w="648000">
                  <a:extLst>
                    <a:ext uri="{9D8B030D-6E8A-4147-A177-3AD203B41FA5}">
                      <a16:colId xmlns:a16="http://schemas.microsoft.com/office/drawing/2014/main" val="2905390932"/>
                    </a:ext>
                  </a:extLst>
                </a:gridCol>
                <a:gridCol w="648000">
                  <a:extLst>
                    <a:ext uri="{9D8B030D-6E8A-4147-A177-3AD203B41FA5}">
                      <a16:colId xmlns:a16="http://schemas.microsoft.com/office/drawing/2014/main" val="2688234127"/>
                    </a:ext>
                  </a:extLst>
                </a:gridCol>
                <a:gridCol w="648000">
                  <a:extLst>
                    <a:ext uri="{9D8B030D-6E8A-4147-A177-3AD203B41FA5}">
                      <a16:colId xmlns:a16="http://schemas.microsoft.com/office/drawing/2014/main" val="1499193811"/>
                    </a:ext>
                  </a:extLst>
                </a:gridCol>
                <a:gridCol w="648000">
                  <a:extLst>
                    <a:ext uri="{9D8B030D-6E8A-4147-A177-3AD203B41FA5}">
                      <a16:colId xmlns:a16="http://schemas.microsoft.com/office/drawing/2014/main" val="3734607441"/>
                    </a:ext>
                  </a:extLst>
                </a:gridCol>
                <a:gridCol w="648000">
                  <a:extLst>
                    <a:ext uri="{9D8B030D-6E8A-4147-A177-3AD203B41FA5}">
                      <a16:colId xmlns:a16="http://schemas.microsoft.com/office/drawing/2014/main" val="2637448853"/>
                    </a:ext>
                  </a:extLst>
                </a:gridCol>
                <a:gridCol w="648000">
                  <a:extLst>
                    <a:ext uri="{9D8B030D-6E8A-4147-A177-3AD203B41FA5}">
                      <a16:colId xmlns:a16="http://schemas.microsoft.com/office/drawing/2014/main" val="3981859382"/>
                    </a:ext>
                  </a:extLst>
                </a:gridCol>
                <a:gridCol w="648000">
                  <a:extLst>
                    <a:ext uri="{9D8B030D-6E8A-4147-A177-3AD203B41FA5}">
                      <a16:colId xmlns:a16="http://schemas.microsoft.com/office/drawing/2014/main" val="2495688435"/>
                    </a:ext>
                  </a:extLst>
                </a:gridCol>
              </a:tblGrid>
              <a:tr h="187375">
                <a:tc rowSpan="2">
                  <a:txBody>
                    <a:bodyPr/>
                    <a:lstStyle/>
                    <a:p>
                      <a:pPr algn="ctr" rtl="0" fontAlgn="ctr"/>
                      <a:r>
                        <a:rPr lang="es-CO" sz="1100" b="1" i="0" u="none" strike="noStrike" dirty="0">
                          <a:solidFill>
                            <a:srgbClr val="FFFFFF"/>
                          </a:solidFill>
                          <a:effectLst/>
                          <a:latin typeface="Arial Narrow" panose="020B0604020202020204" pitchFamily="34" charset="0"/>
                        </a:rPr>
                        <a:t>Fuente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gridSpan="2">
                  <a:txBody>
                    <a:bodyPr/>
                    <a:lstStyle/>
                    <a:p>
                      <a:pPr algn="ctr" rtl="0" fontAlgn="b"/>
                      <a:r>
                        <a:rPr lang="es-CO" sz="1100" b="1" i="0" u="none" strike="noStrike" dirty="0">
                          <a:solidFill>
                            <a:srgbClr val="FFFFFF"/>
                          </a:solidFill>
                          <a:effectLst/>
                          <a:latin typeface="Arial Narrow" panose="020B060402020202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hMerge="1">
                  <a:txBody>
                    <a:bodyPr/>
                    <a:lstStyle/>
                    <a:p>
                      <a:endParaRPr lang="es-CO"/>
                    </a:p>
                  </a:txBody>
                  <a:tcPr/>
                </a:tc>
                <a:tc gridSpan="2">
                  <a:txBody>
                    <a:bodyPr/>
                    <a:lstStyle/>
                    <a:p>
                      <a:pPr algn="ctr" rtl="0" fontAlgn="b"/>
                      <a:r>
                        <a:rPr lang="es-CO" sz="1100" b="1" i="0" u="none" strike="noStrike">
                          <a:solidFill>
                            <a:srgbClr val="FFFFFF"/>
                          </a:solidFill>
                          <a:effectLst/>
                          <a:latin typeface="Arial Narrow" panose="020B0604020202020204" pitchFamily="34" charset="0"/>
                        </a:rPr>
                        <a:t>Por contratar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hMerge="1">
                  <a:txBody>
                    <a:bodyPr/>
                    <a:lstStyle/>
                    <a:p>
                      <a:pPr algn="ctr" rtl="0" fontAlgn="b"/>
                      <a:endParaRPr lang="es-CO" sz="1100" b="1" i="0" u="none" strike="noStrike">
                        <a:solidFill>
                          <a:srgbClr val="FFFFFF"/>
                        </a:solidFill>
                        <a:effectLst/>
                        <a:latin typeface="Arial Narrow" panose="020B060402020202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0634D"/>
                    </a:solidFill>
                  </a:tcPr>
                </a:tc>
                <a:tc gridSpan="2">
                  <a:txBody>
                    <a:bodyPr/>
                    <a:lstStyle/>
                    <a:p>
                      <a:pPr algn="ctr" rtl="0" fontAlgn="b"/>
                      <a:r>
                        <a:rPr lang="es-CO" sz="1100" b="1" i="0" u="none" strike="noStrike" dirty="0">
                          <a:solidFill>
                            <a:srgbClr val="FFFFFF"/>
                          </a:solidFill>
                          <a:effectLst/>
                          <a:latin typeface="Arial Narrow" panose="020B0604020202020204" pitchFamily="34" charset="0"/>
                        </a:rPr>
                        <a:t>En ejecución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hMerge="1">
                  <a:txBody>
                    <a:bodyPr/>
                    <a:lstStyle/>
                    <a:p>
                      <a:endParaRPr lang="es-CO"/>
                    </a:p>
                  </a:txBody>
                  <a:tcPr/>
                </a:tc>
                <a:tc gridSpan="2">
                  <a:txBody>
                    <a:bodyPr/>
                    <a:lstStyle/>
                    <a:p>
                      <a:pPr algn="ctr" rtl="0" fontAlgn="b"/>
                      <a:r>
                        <a:rPr lang="es-CO" sz="1100" b="1" i="0" u="none" strike="noStrike" dirty="0">
                          <a:solidFill>
                            <a:srgbClr val="FFFFFF"/>
                          </a:solidFill>
                          <a:effectLst/>
                          <a:latin typeface="Arial Narrow" panose="020B0604020202020204" pitchFamily="34" charset="0"/>
                        </a:rPr>
                        <a:t>Terminados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hMerge="1">
                  <a:txBody>
                    <a:bodyPr/>
                    <a:lstStyle/>
                    <a:p>
                      <a:endParaRPr lang="es-CO"/>
                    </a:p>
                  </a:txBody>
                  <a:tcPr/>
                </a:tc>
                <a:extLst>
                  <a:ext uri="{0D108BD9-81ED-4DB2-BD59-A6C34878D82A}">
                    <a16:rowId xmlns:a16="http://schemas.microsoft.com/office/drawing/2014/main" val="3985139628"/>
                  </a:ext>
                </a:extLst>
              </a:tr>
              <a:tr h="187375">
                <a:tc vMerge="1">
                  <a:txBody>
                    <a:bodyPr/>
                    <a:lstStyle/>
                    <a:p>
                      <a:endParaRPr lang="es-CO"/>
                    </a:p>
                  </a:txBody>
                  <a:tcPr/>
                </a:tc>
                <a:tc>
                  <a:txBody>
                    <a:bodyPr/>
                    <a:lstStyle/>
                    <a:p>
                      <a:pPr algn="ctr" rtl="0" fontAlgn="b"/>
                      <a:r>
                        <a:rPr lang="es-CO" sz="1100" b="1" i="0" u="none" strike="noStrike" dirty="0">
                          <a:solidFill>
                            <a:srgbClr val="FFFFFF"/>
                          </a:solidFill>
                          <a:effectLst/>
                          <a:latin typeface="Arial Narrow" panose="020B0604020202020204" pitchFamily="34" charset="0"/>
                        </a:rPr>
                        <a:t>Proyectos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b"/>
                      <a:r>
                        <a:rPr lang="es-CO" sz="1100" b="1" i="0" u="none" strike="noStrike">
                          <a:solidFill>
                            <a:srgbClr val="FFFFFF"/>
                          </a:solidFill>
                          <a:effectLst/>
                          <a:latin typeface="Arial Narrow" panose="020B0604020202020204" pitchFamily="34" charset="0"/>
                        </a:rPr>
                        <a:t>Inversión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b"/>
                      <a:r>
                        <a:rPr lang="es-CO" sz="1100" b="1" i="0" u="none" strike="noStrike">
                          <a:solidFill>
                            <a:srgbClr val="FFFFFF"/>
                          </a:solidFill>
                          <a:effectLst/>
                          <a:latin typeface="Arial Narrow" panose="020B0604020202020204" pitchFamily="34" charset="0"/>
                        </a:rPr>
                        <a:t>Proyectos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b"/>
                      <a:r>
                        <a:rPr lang="es-CO" sz="1100" b="1" i="0" u="none" strike="noStrike" dirty="0">
                          <a:solidFill>
                            <a:srgbClr val="FFFFFF"/>
                          </a:solidFill>
                          <a:effectLst/>
                          <a:latin typeface="Arial Narrow" panose="020B0604020202020204" pitchFamily="34" charset="0"/>
                        </a:rPr>
                        <a:t>Inversión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b"/>
                      <a:r>
                        <a:rPr lang="es-CO" sz="1100" b="1" i="0" u="none" strike="noStrike">
                          <a:solidFill>
                            <a:srgbClr val="FFFFFF"/>
                          </a:solidFill>
                          <a:effectLst/>
                          <a:latin typeface="Arial Narrow" panose="020B0604020202020204" pitchFamily="34" charset="0"/>
                        </a:rPr>
                        <a:t>Proyectos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b"/>
                      <a:r>
                        <a:rPr lang="es-CO" sz="1100" b="1" i="0" u="none" strike="noStrike">
                          <a:solidFill>
                            <a:srgbClr val="FFFFFF"/>
                          </a:solidFill>
                          <a:effectLst/>
                          <a:latin typeface="Arial Narrow" panose="020B0604020202020204" pitchFamily="34" charset="0"/>
                        </a:rPr>
                        <a:t>Inversión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b"/>
                      <a:r>
                        <a:rPr lang="es-CO" sz="1100" b="1" i="0" u="none" strike="noStrike">
                          <a:solidFill>
                            <a:srgbClr val="FFFFFF"/>
                          </a:solidFill>
                          <a:effectLst/>
                          <a:latin typeface="Arial Narrow" panose="020B0604020202020204" pitchFamily="34" charset="0"/>
                        </a:rPr>
                        <a:t>Proyectos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rtl="0" fontAlgn="b"/>
                      <a:r>
                        <a:rPr lang="es-CO" sz="1100" b="1" i="0" u="none" strike="noStrike">
                          <a:solidFill>
                            <a:srgbClr val="FFFFFF"/>
                          </a:solidFill>
                          <a:effectLst/>
                          <a:latin typeface="Arial Narrow" panose="020B0604020202020204" pitchFamily="34" charset="0"/>
                        </a:rPr>
                        <a:t>Inversión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extLst>
                  <a:ext uri="{0D108BD9-81ED-4DB2-BD59-A6C34878D82A}">
                    <a16:rowId xmlns:a16="http://schemas.microsoft.com/office/drawing/2014/main" val="1008264654"/>
                  </a:ext>
                </a:extLst>
              </a:tr>
              <a:tr h="187375">
                <a:tc>
                  <a:txBody>
                    <a:bodyPr/>
                    <a:lstStyle/>
                    <a:p>
                      <a:pPr algn="l" rtl="0" fontAlgn="b">
                        <a:buNone/>
                      </a:pPr>
                      <a:r>
                        <a:rPr lang="es-CO" sz="900" b="0" i="0" u="none" strike="noStrike">
                          <a:solidFill>
                            <a:srgbClr val="000000"/>
                          </a:solidFill>
                          <a:effectLst/>
                          <a:latin typeface="Arial Narrow" panose="020B0606020202030204" pitchFamily="34" charset="0"/>
                        </a:rPr>
                        <a:t>OCAD PAZ</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rial Narrow" panose="020B0606020202030204" pitchFamily="34" charset="0"/>
                        </a:rPr>
                        <a:t>67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dirty="0">
                          <a:solidFill>
                            <a:srgbClr val="000000"/>
                          </a:solidFill>
                          <a:effectLst/>
                          <a:latin typeface="Arial Narrow" panose="020B0606020202030204" pitchFamily="34" charset="0"/>
                        </a:rPr>
                        <a:t>$577.801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rial Narrow" panose="020B060602020203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a:solidFill>
                            <a:srgbClr val="000000"/>
                          </a:solidFill>
                          <a:effectLst/>
                          <a:latin typeface="Arial Narrow" panose="020B0606020202030204" pitchFamily="34" charset="0"/>
                        </a:rPr>
                        <a:t>$34.984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Arial Narrow" panose="020B0606020202030204" pitchFamily="34" charset="0"/>
                        </a:rPr>
                        <a:t>21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a:solidFill>
                            <a:srgbClr val="000000"/>
                          </a:solidFill>
                          <a:effectLst/>
                          <a:latin typeface="Arial Narrow" panose="020B0606020202030204" pitchFamily="34" charset="0"/>
                        </a:rPr>
                        <a:t>$262.452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rial Narrow" panose="020B0606020202030204" pitchFamily="34" charset="0"/>
                        </a:rPr>
                        <a:t>43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a:solidFill>
                            <a:srgbClr val="000000"/>
                          </a:solidFill>
                          <a:effectLst/>
                          <a:latin typeface="Arial Narrow" panose="020B0606020202030204" pitchFamily="34" charset="0"/>
                        </a:rPr>
                        <a:t>$280.365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5227123"/>
                  </a:ext>
                </a:extLst>
              </a:tr>
              <a:tr h="316196">
                <a:tc>
                  <a:txBody>
                    <a:bodyPr/>
                    <a:lstStyle/>
                    <a:p>
                      <a:pPr algn="l" rtl="0" fontAlgn="b">
                        <a:buNone/>
                      </a:pPr>
                      <a:r>
                        <a:rPr lang="es-CO" sz="900" b="0" i="0" u="none" strike="noStrike">
                          <a:solidFill>
                            <a:srgbClr val="000000"/>
                          </a:solidFill>
                          <a:effectLst/>
                          <a:latin typeface="Arial Narrow" panose="020B0606020202030204" pitchFamily="34" charset="0"/>
                        </a:rPr>
                        <a:t>TRAZADOR PAZ - PGN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rial Narrow" panose="020B0606020202030204" pitchFamily="34" charset="0"/>
                        </a:rPr>
                        <a:t>83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dirty="0">
                          <a:solidFill>
                            <a:srgbClr val="000000"/>
                          </a:solidFill>
                          <a:effectLst/>
                          <a:latin typeface="Arial Narrow" panose="020B0606020202030204" pitchFamily="34" charset="0"/>
                        </a:rPr>
                        <a:t>$437.261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Arial Narrow" panose="020B0606020202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a:solidFill>
                            <a:srgbClr val="000000"/>
                          </a:solidFill>
                          <a:effectLst/>
                          <a:latin typeface="Arial Narrow" panose="020B0606020202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Arial Narrow" panose="020B0606020202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dirty="0">
                          <a:solidFill>
                            <a:srgbClr val="000000"/>
                          </a:solidFill>
                          <a:effectLst/>
                          <a:latin typeface="Arial Narrow" panose="020B0606020202030204" pitchFamily="34" charset="0"/>
                        </a:rPr>
                        <a:t>$7.602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rial Narrow" panose="020B0606020202030204" pitchFamily="34" charset="0"/>
                        </a:rPr>
                        <a:t>83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a:solidFill>
                            <a:srgbClr val="000000"/>
                          </a:solidFill>
                          <a:effectLst/>
                          <a:latin typeface="Arial Narrow" panose="020B0606020202030204" pitchFamily="34" charset="0"/>
                        </a:rPr>
                        <a:t>$429.659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0620541"/>
                  </a:ext>
                </a:extLst>
              </a:tr>
              <a:tr h="316196">
                <a:tc>
                  <a:txBody>
                    <a:bodyPr/>
                    <a:lstStyle/>
                    <a:p>
                      <a:pPr algn="l" rtl="0" fontAlgn="b">
                        <a:buNone/>
                      </a:pPr>
                      <a:r>
                        <a:rPr lang="es-CO" sz="900" b="0" i="0" u="none" strike="noStrike">
                          <a:solidFill>
                            <a:srgbClr val="000000"/>
                          </a:solidFill>
                          <a:effectLst/>
                          <a:latin typeface="Arial Narrow" panose="020B0606020202030204" pitchFamily="34" charset="0"/>
                        </a:rPr>
                        <a:t>SGR diferente a OCAD Paz</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rial Narrow" panose="020B0606020202030204" pitchFamily="34" charset="0"/>
                        </a:rPr>
                        <a:t>161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a:solidFill>
                            <a:srgbClr val="000000"/>
                          </a:solidFill>
                          <a:effectLst/>
                          <a:latin typeface="Arial Narrow" panose="020B0606020202030204" pitchFamily="34" charset="0"/>
                        </a:rPr>
                        <a:t>$296.710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Arial Narrow" panose="020B0606020202030204" pitchFamily="34"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a:solidFill>
                            <a:srgbClr val="000000"/>
                          </a:solidFill>
                          <a:effectLst/>
                          <a:latin typeface="Arial Narrow" panose="020B0606020202030204" pitchFamily="34" charset="0"/>
                        </a:rPr>
                        <a:t>$1.634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rial Narrow" panose="020B0606020202030204" pitchFamily="34" charset="0"/>
                        </a:rPr>
                        <a:t>28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dirty="0">
                          <a:solidFill>
                            <a:srgbClr val="000000"/>
                          </a:solidFill>
                          <a:effectLst/>
                          <a:latin typeface="Arial Narrow" panose="020B0606020202030204" pitchFamily="34" charset="0"/>
                        </a:rPr>
                        <a:t>$157.088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Arial Narrow" panose="020B0606020202030204" pitchFamily="34" charset="0"/>
                        </a:rPr>
                        <a:t>132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a:solidFill>
                            <a:srgbClr val="000000"/>
                          </a:solidFill>
                          <a:effectLst/>
                          <a:latin typeface="Arial Narrow" panose="020B0606020202030204" pitchFamily="34" charset="0"/>
                        </a:rPr>
                        <a:t>$137.988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4155974"/>
                  </a:ext>
                </a:extLst>
              </a:tr>
              <a:tr h="316196">
                <a:tc>
                  <a:txBody>
                    <a:bodyPr/>
                    <a:lstStyle/>
                    <a:p>
                      <a:pPr algn="l" rtl="0" fontAlgn="b">
                        <a:buNone/>
                      </a:pPr>
                      <a:r>
                        <a:rPr lang="es-MX" sz="900" b="0" i="0" u="none" strike="noStrike">
                          <a:solidFill>
                            <a:srgbClr val="000000"/>
                          </a:solidFill>
                          <a:effectLst/>
                          <a:latin typeface="Arial Narrow" panose="020B0606020202030204" pitchFamily="34" charset="0"/>
                        </a:rPr>
                        <a:t>ART PGN y otras fuentes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rial Narrow" panose="020B0606020202030204" pitchFamily="34" charset="0"/>
                        </a:rPr>
                        <a:t>170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a:solidFill>
                            <a:srgbClr val="000000"/>
                          </a:solidFill>
                          <a:effectLst/>
                          <a:latin typeface="Arial Narrow" panose="020B0606020202030204" pitchFamily="34" charset="0"/>
                        </a:rPr>
                        <a:t>$91.908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rial Narrow" panose="020B0606020202030204" pitchFamily="34" charset="0"/>
                        </a:rPr>
                        <a:t>47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dirty="0">
                          <a:solidFill>
                            <a:srgbClr val="000000"/>
                          </a:solidFill>
                          <a:effectLst/>
                          <a:latin typeface="Arial Narrow" panose="020B0606020202030204" pitchFamily="34" charset="0"/>
                        </a:rPr>
                        <a:t>$23.990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rial Narrow" panose="020B0606020202030204" pitchFamily="34" charset="0"/>
                        </a:rPr>
                        <a:t>15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a:solidFill>
                            <a:srgbClr val="000000"/>
                          </a:solidFill>
                          <a:effectLst/>
                          <a:latin typeface="Arial Narrow" panose="020B0606020202030204" pitchFamily="34" charset="0"/>
                        </a:rPr>
                        <a:t>$26.459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Arial Narrow" panose="020B0606020202030204" pitchFamily="34" charset="0"/>
                        </a:rPr>
                        <a:t>108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a:solidFill>
                            <a:srgbClr val="000000"/>
                          </a:solidFill>
                          <a:effectLst/>
                          <a:latin typeface="Arial Narrow" panose="020B0606020202030204" pitchFamily="34" charset="0"/>
                        </a:rPr>
                        <a:t>$41.459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1173221"/>
                  </a:ext>
                </a:extLst>
              </a:tr>
              <a:tr h="306393">
                <a:tc>
                  <a:txBody>
                    <a:bodyPr/>
                    <a:lstStyle/>
                    <a:p>
                      <a:pPr algn="l" rtl="0" fontAlgn="b">
                        <a:buNone/>
                      </a:pPr>
                      <a:r>
                        <a:rPr lang="es-CO" sz="900" b="0" i="0" u="none" strike="noStrike">
                          <a:solidFill>
                            <a:srgbClr val="000000"/>
                          </a:solidFill>
                          <a:effectLst/>
                          <a:latin typeface="Arial Narrow" panose="020B0606020202030204" pitchFamily="34" charset="0"/>
                        </a:rPr>
                        <a:t>OBRAS POR IMPUESTOS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rial Narrow" panose="020B0606020202030204" pitchFamily="34" charset="0"/>
                        </a:rPr>
                        <a:t>14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dirty="0">
                          <a:solidFill>
                            <a:srgbClr val="000000"/>
                          </a:solidFill>
                          <a:effectLst/>
                          <a:latin typeface="Arial Narrow" panose="020B0606020202030204" pitchFamily="34" charset="0"/>
                        </a:rPr>
                        <a:t>$66.042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rial Narrow" panose="020B0606020202030204" pitchFamily="34"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a:solidFill>
                            <a:srgbClr val="000000"/>
                          </a:solidFill>
                          <a:effectLst/>
                          <a:latin typeface="Arial Narrow" panose="020B0606020202030204" pitchFamily="34" charset="0"/>
                        </a:rPr>
                        <a:t>$7.053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rial Narrow" panose="020B0606020202030204" pitchFamily="34"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dirty="0">
                          <a:solidFill>
                            <a:srgbClr val="000000"/>
                          </a:solidFill>
                          <a:effectLst/>
                          <a:latin typeface="Arial Narrow" panose="020B0606020202030204" pitchFamily="34" charset="0"/>
                        </a:rPr>
                        <a:t>$35.590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Arial Narrow" panose="020B0606020202030204" pitchFamily="34" charset="0"/>
                        </a:rPr>
                        <a:t>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a:solidFill>
                            <a:srgbClr val="000000"/>
                          </a:solidFill>
                          <a:effectLst/>
                          <a:latin typeface="Arial Narrow" panose="020B0606020202030204" pitchFamily="34" charset="0"/>
                        </a:rPr>
                        <a:t>$23.398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2768514"/>
                  </a:ext>
                </a:extLst>
              </a:tr>
              <a:tr h="187375">
                <a:tc>
                  <a:txBody>
                    <a:bodyPr/>
                    <a:lstStyle/>
                    <a:p>
                      <a:pPr algn="l" rtl="0" fontAlgn="b">
                        <a:buNone/>
                      </a:pPr>
                      <a:r>
                        <a:rPr lang="es-CO" sz="900" b="0" i="0" u="none" strike="noStrike">
                          <a:solidFill>
                            <a:srgbClr val="000000"/>
                          </a:solidFill>
                          <a:effectLst/>
                          <a:latin typeface="Arial Narrow" panose="020B0606020202030204" pitchFamily="34" charset="0"/>
                        </a:rPr>
                        <a:t>COOPERACIÓN INTERNACIONAL Y PRIVADOS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rial Narrow" panose="020B0606020202030204" pitchFamily="34" charset="0"/>
                        </a:rPr>
                        <a:t>37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a:solidFill>
                            <a:srgbClr val="000000"/>
                          </a:solidFill>
                          <a:effectLst/>
                          <a:latin typeface="Arial Narrow" panose="020B0606020202030204" pitchFamily="34" charset="0"/>
                        </a:rPr>
                        <a:t>$21.404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rial Narrow" panose="020B0606020202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a:solidFill>
                            <a:srgbClr val="000000"/>
                          </a:solidFill>
                          <a:effectLst/>
                          <a:latin typeface="Arial Narrow" panose="020B0606020202030204" pitchFamily="34"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a:solidFill>
                            <a:srgbClr val="000000"/>
                          </a:solidFill>
                          <a:effectLst/>
                          <a:latin typeface="Arial Narrow" panose="020B0606020202030204" pitchFamily="34" charset="0"/>
                        </a:rPr>
                        <a:t>11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dirty="0">
                          <a:solidFill>
                            <a:srgbClr val="000000"/>
                          </a:solidFill>
                          <a:effectLst/>
                          <a:latin typeface="Arial Narrow" panose="020B0606020202030204" pitchFamily="34" charset="0"/>
                        </a:rPr>
                        <a:t>$6.213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CO" sz="900" b="0" i="0" u="none" strike="noStrike" dirty="0">
                          <a:solidFill>
                            <a:srgbClr val="000000"/>
                          </a:solidFill>
                          <a:effectLst/>
                          <a:latin typeface="Arial Narrow" panose="020B0606020202030204" pitchFamily="34" charset="0"/>
                        </a:rPr>
                        <a:t>26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s-CO" sz="900" b="0" i="0" u="none" strike="noStrike" dirty="0">
                          <a:solidFill>
                            <a:srgbClr val="000000"/>
                          </a:solidFill>
                          <a:effectLst/>
                          <a:latin typeface="Arial Narrow" panose="020B0606020202030204" pitchFamily="34" charset="0"/>
                        </a:rPr>
                        <a:t>$15.191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1540245"/>
                  </a:ext>
                </a:extLst>
              </a:tr>
              <a:tr h="187375">
                <a:tc>
                  <a:txBody>
                    <a:bodyPr/>
                    <a:lstStyle/>
                    <a:p>
                      <a:pPr algn="ctr" rtl="0" fontAlgn="b">
                        <a:buNone/>
                      </a:pPr>
                      <a:r>
                        <a:rPr lang="es-CO" sz="900" b="1" i="0" u="none" strike="noStrike">
                          <a:solidFill>
                            <a:schemeClr val="tx1"/>
                          </a:solidFill>
                          <a:effectLst/>
                          <a:latin typeface="Arial Narrow"/>
                        </a:rPr>
                        <a:t>Total general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fontAlgn="ctr"/>
                      <a:r>
                        <a:rPr lang="es-CO" sz="900" b="1" i="0" u="none" strike="noStrike">
                          <a:solidFill>
                            <a:srgbClr val="000000"/>
                          </a:solidFill>
                          <a:effectLst/>
                          <a:latin typeface="Arial Narrow" panose="020B0606020202030204" pitchFamily="34" charset="0"/>
                        </a:rPr>
                        <a:t>532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r" fontAlgn="ctr"/>
                      <a:r>
                        <a:rPr lang="es-CO" sz="900" b="1" i="0" u="none" strike="noStrike" dirty="0">
                          <a:solidFill>
                            <a:srgbClr val="000000"/>
                          </a:solidFill>
                          <a:effectLst/>
                          <a:latin typeface="Arial Narrow" panose="020B0606020202030204" pitchFamily="34" charset="0"/>
                        </a:rPr>
                        <a:t>$1.491.125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fontAlgn="ctr"/>
                      <a:r>
                        <a:rPr lang="es-CO" sz="900" b="1" i="0" u="none" strike="noStrike" dirty="0">
                          <a:solidFill>
                            <a:srgbClr val="000000"/>
                          </a:solidFill>
                          <a:effectLst/>
                          <a:latin typeface="Arial Narrow" panose="020B0606020202030204" pitchFamily="34" charset="0"/>
                        </a:rPr>
                        <a:t>55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r" fontAlgn="ctr"/>
                      <a:r>
                        <a:rPr lang="es-CO" sz="900" b="1" i="0" u="none" strike="noStrike">
                          <a:solidFill>
                            <a:srgbClr val="000000"/>
                          </a:solidFill>
                          <a:effectLst/>
                          <a:latin typeface="Arial Narrow" panose="020B0606020202030204" pitchFamily="34" charset="0"/>
                        </a:rPr>
                        <a:t>$67.661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fontAlgn="ctr"/>
                      <a:r>
                        <a:rPr lang="es-CO" sz="900" b="1" i="0" u="none" strike="noStrike">
                          <a:solidFill>
                            <a:srgbClr val="000000"/>
                          </a:solidFill>
                          <a:effectLst/>
                          <a:latin typeface="Arial Narrow" panose="020B0606020202030204" pitchFamily="34" charset="0"/>
                        </a:rPr>
                        <a:t>79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r" fontAlgn="ctr"/>
                      <a:r>
                        <a:rPr lang="es-CO" sz="900" b="1" i="0" u="none" strike="noStrike">
                          <a:solidFill>
                            <a:srgbClr val="000000"/>
                          </a:solidFill>
                          <a:effectLst/>
                          <a:latin typeface="Arial Narrow" panose="020B0606020202030204" pitchFamily="34" charset="0"/>
                        </a:rPr>
                        <a:t>$495.404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ctr" fontAlgn="ctr"/>
                      <a:r>
                        <a:rPr lang="es-CO" sz="900" b="1" i="0" u="none" strike="noStrike" dirty="0">
                          <a:solidFill>
                            <a:srgbClr val="000000"/>
                          </a:solidFill>
                          <a:effectLst/>
                          <a:latin typeface="Arial Narrow" panose="020B0606020202030204" pitchFamily="34" charset="0"/>
                        </a:rPr>
                        <a:t>399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tc>
                  <a:txBody>
                    <a:bodyPr/>
                    <a:lstStyle/>
                    <a:p>
                      <a:pPr algn="r" fontAlgn="ctr"/>
                      <a:r>
                        <a:rPr lang="es-CO" sz="900" b="1" i="0" u="none" strike="noStrike" dirty="0">
                          <a:solidFill>
                            <a:srgbClr val="000000"/>
                          </a:solidFill>
                          <a:effectLst/>
                          <a:latin typeface="Arial Narrow" panose="020B0606020202030204" pitchFamily="34" charset="0"/>
                        </a:rPr>
                        <a:t>$928.061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802"/>
                    </a:solidFill>
                  </a:tcPr>
                </a:tc>
                <a:extLst>
                  <a:ext uri="{0D108BD9-81ED-4DB2-BD59-A6C34878D82A}">
                    <a16:rowId xmlns:a16="http://schemas.microsoft.com/office/drawing/2014/main" val="3705633299"/>
                  </a:ext>
                </a:extLst>
              </a:tr>
              <a:tr h="187375">
                <a:tc>
                  <a:txBody>
                    <a:bodyPr/>
                    <a:lstStyle/>
                    <a:p>
                      <a:pPr algn="ctr" rtl="0" fontAlgn="b">
                        <a:buNone/>
                      </a:pPr>
                      <a:r>
                        <a:rPr lang="es-CO" sz="900" b="1" i="0" u="none" strike="noStrike">
                          <a:solidFill>
                            <a:schemeClr val="tx1"/>
                          </a:solidFill>
                          <a:effectLst/>
                          <a:latin typeface="Arial Narrow"/>
                        </a:rPr>
                        <a:t>Total precios 2025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fontAlgn="ctr"/>
                      <a:r>
                        <a:rPr lang="es-CO" sz="900" b="1" i="0" u="none" strike="noStrike">
                          <a:solidFill>
                            <a:srgbClr val="000000"/>
                          </a:solidFill>
                          <a:effectLst/>
                          <a:latin typeface="Arial Narrow" panose="020B0606020202030204" pitchFamily="34" charset="0"/>
                        </a:rPr>
                        <a:t>532</a:t>
                      </a:r>
                      <a:r>
                        <a:rPr lang="es-CO" sz="900" b="0" i="0" u="none" strike="noStrike">
                          <a:solidFill>
                            <a:srgbClr val="000000"/>
                          </a:solidFill>
                          <a:effectLst/>
                          <a:latin typeface="Arial Narrow" panose="020B0606020202030204" pitchFamily="34" charset="0"/>
                        </a:rPr>
                        <a:t>​</a:t>
                      </a:r>
                      <a:endParaRPr lang="es-CO" sz="900" b="1" i="0" u="none" strike="noStrike">
                        <a:solidFill>
                          <a:srgbClr val="000000"/>
                        </a:solidFill>
                        <a:effectLst/>
                        <a:latin typeface="Arial Narrow" panose="020B0606020202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algn="r" fontAlgn="ctr"/>
                      <a:r>
                        <a:rPr lang="es-CO" sz="900" b="1" i="0" u="none" strike="noStrike" dirty="0">
                          <a:solidFill>
                            <a:srgbClr val="000000"/>
                          </a:solidFill>
                          <a:effectLst/>
                          <a:latin typeface="Arial Narrow" panose="020B0606020202030204" pitchFamily="34" charset="0"/>
                        </a:rPr>
                        <a:t>$2.438.356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fontAlgn="ctr"/>
                      <a:r>
                        <a:rPr lang="es-CO" sz="900" b="1" i="0" u="none" strike="noStrike" dirty="0">
                          <a:solidFill>
                            <a:srgbClr val="000000"/>
                          </a:solidFill>
                          <a:effectLst/>
                          <a:latin typeface="Arial Narrow" panose="020B0606020202030204" pitchFamily="34" charset="0"/>
                        </a:rPr>
                        <a:t>55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algn="r" fontAlgn="ctr"/>
                      <a:r>
                        <a:rPr lang="es-CO" sz="900" b="1" i="0" u="none" strike="noStrike" dirty="0">
                          <a:solidFill>
                            <a:srgbClr val="000000"/>
                          </a:solidFill>
                          <a:effectLst/>
                          <a:latin typeface="Arial Narrow" panose="020B0606020202030204" pitchFamily="34" charset="0"/>
                        </a:rPr>
                        <a:t>$110.642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fontAlgn="ctr"/>
                      <a:r>
                        <a:rPr lang="es-CO" sz="900" b="1" i="0" u="none" strike="noStrike" dirty="0">
                          <a:solidFill>
                            <a:srgbClr val="000000"/>
                          </a:solidFill>
                          <a:effectLst/>
                          <a:latin typeface="Arial Narrow" panose="020B0606020202030204" pitchFamily="34" charset="0"/>
                        </a:rPr>
                        <a:t>79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algn="r" fontAlgn="ctr"/>
                      <a:r>
                        <a:rPr lang="es-CO" sz="900" b="1" i="0" u="none" strike="noStrike" dirty="0">
                          <a:solidFill>
                            <a:srgbClr val="000000"/>
                          </a:solidFill>
                          <a:effectLst/>
                          <a:latin typeface="Arial Narrow" panose="020B0606020202030204" pitchFamily="34" charset="0"/>
                        </a:rPr>
                        <a:t>$810.107                       </a:t>
                      </a:r>
                      <a:endParaRPr lang="es-CO" dirty="0"/>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algn="ctr" fontAlgn="ctr"/>
                      <a:r>
                        <a:rPr lang="es-ES" sz="900" b="1" i="0" u="none" strike="noStrike" dirty="0">
                          <a:solidFill>
                            <a:srgbClr val="000000"/>
                          </a:solidFill>
                          <a:effectLst/>
                          <a:latin typeface="Arial Narrow" panose="020B0606020202030204" pitchFamily="34" charset="0"/>
                        </a:rPr>
                        <a:t>3</a:t>
                      </a:r>
                      <a:r>
                        <a:rPr lang="es-CO" sz="900" b="1" i="0" u="none" strike="noStrike" dirty="0">
                          <a:solidFill>
                            <a:srgbClr val="000000"/>
                          </a:solidFill>
                          <a:effectLst/>
                          <a:latin typeface="Arial Narrow" panose="020B0606020202030204" pitchFamily="34" charset="0"/>
                        </a:rPr>
                        <a:t>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tc>
                  <a:txBody>
                    <a:bodyPr/>
                    <a:lstStyle/>
                    <a:p>
                      <a:pPr algn="r" fontAlgn="ctr"/>
                      <a:r>
                        <a:rPr lang="es-CO" sz="900" b="1" i="0" u="none" strike="noStrike" dirty="0">
                          <a:solidFill>
                            <a:srgbClr val="000000"/>
                          </a:solidFill>
                          <a:effectLst/>
                          <a:latin typeface="Arial Narrow" panose="020B0606020202030204" pitchFamily="34" charset="0"/>
                        </a:rPr>
                        <a:t>$1.517.607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186978752"/>
                  </a:ext>
                </a:extLst>
              </a:tr>
            </a:tbl>
          </a:graphicData>
        </a:graphic>
      </p:graphicFrame>
      <p:grpSp>
        <p:nvGrpSpPr>
          <p:cNvPr id="57" name="Grupo 56">
            <a:extLst>
              <a:ext uri="{FF2B5EF4-FFF2-40B4-BE49-F238E27FC236}">
                <a16:creationId xmlns:a16="http://schemas.microsoft.com/office/drawing/2014/main" id="{A57E563C-BBF7-8DC6-A033-841DE7D941D5}"/>
              </a:ext>
            </a:extLst>
          </p:cNvPr>
          <p:cNvGrpSpPr/>
          <p:nvPr/>
        </p:nvGrpSpPr>
        <p:grpSpPr>
          <a:xfrm>
            <a:off x="6580925" y="1446805"/>
            <a:ext cx="5701310" cy="4299709"/>
            <a:chOff x="6223030" y="1354908"/>
            <a:chExt cx="5701310" cy="4299709"/>
          </a:xfrm>
        </p:grpSpPr>
        <p:grpSp>
          <p:nvGrpSpPr>
            <p:cNvPr id="3" name="Grupo 2">
              <a:extLst>
                <a:ext uri="{FF2B5EF4-FFF2-40B4-BE49-F238E27FC236}">
                  <a16:creationId xmlns:a16="http://schemas.microsoft.com/office/drawing/2014/main" id="{9FC42B65-B15A-FCC8-5D34-38C640F8B8D6}"/>
                </a:ext>
              </a:extLst>
            </p:cNvPr>
            <p:cNvGrpSpPr/>
            <p:nvPr/>
          </p:nvGrpSpPr>
          <p:grpSpPr>
            <a:xfrm>
              <a:off x="6223030" y="1354908"/>
              <a:ext cx="5701310" cy="4299709"/>
              <a:chOff x="6223030" y="1354908"/>
              <a:chExt cx="5701310" cy="4299709"/>
            </a:xfrm>
          </p:grpSpPr>
          <p:sp>
            <p:nvSpPr>
              <p:cNvPr id="9" name="Rectángulo 8">
                <a:extLst>
                  <a:ext uri="{FF2B5EF4-FFF2-40B4-BE49-F238E27FC236}">
                    <a16:creationId xmlns:a16="http://schemas.microsoft.com/office/drawing/2014/main" id="{76B7B476-6C51-9CB2-F957-DB6CEAE4099A}"/>
                  </a:ext>
                </a:extLst>
              </p:cNvPr>
              <p:cNvSpPr/>
              <p:nvPr/>
            </p:nvSpPr>
            <p:spPr>
              <a:xfrm>
                <a:off x="6941851" y="5029391"/>
                <a:ext cx="468000" cy="370800"/>
              </a:xfrm>
              <a:prstGeom prst="rect">
                <a:avLst/>
              </a:prstGeom>
              <a:solidFill>
                <a:srgbClr val="23AF8F"/>
              </a:solidFill>
              <a:ln>
                <a:solidFill>
                  <a:srgbClr val="23AF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200"/>
              </a:p>
            </p:txBody>
          </p:sp>
          <p:sp>
            <p:nvSpPr>
              <p:cNvPr id="10" name="Rectángulo 9">
                <a:extLst>
                  <a:ext uri="{FF2B5EF4-FFF2-40B4-BE49-F238E27FC236}">
                    <a16:creationId xmlns:a16="http://schemas.microsoft.com/office/drawing/2014/main" id="{EA71170C-97B7-83B9-8B7B-75E140828327}"/>
                  </a:ext>
                </a:extLst>
              </p:cNvPr>
              <p:cNvSpPr/>
              <p:nvPr/>
            </p:nvSpPr>
            <p:spPr>
              <a:xfrm>
                <a:off x="6923239" y="4331436"/>
                <a:ext cx="468000" cy="370800"/>
              </a:xfrm>
              <a:prstGeom prst="rect">
                <a:avLst/>
              </a:prstGeom>
              <a:solidFill>
                <a:srgbClr val="1B85B5"/>
              </a:solidFill>
              <a:ln>
                <a:solidFill>
                  <a:srgbClr val="1B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200"/>
              </a:p>
            </p:txBody>
          </p:sp>
          <p:grpSp>
            <p:nvGrpSpPr>
              <p:cNvPr id="14" name="Grupo 13">
                <a:extLst>
                  <a:ext uri="{FF2B5EF4-FFF2-40B4-BE49-F238E27FC236}">
                    <a16:creationId xmlns:a16="http://schemas.microsoft.com/office/drawing/2014/main" id="{B3590683-216A-F3E0-8C4A-2B64388C0FFD}"/>
                  </a:ext>
                </a:extLst>
              </p:cNvPr>
              <p:cNvGrpSpPr/>
              <p:nvPr/>
            </p:nvGrpSpPr>
            <p:grpSpPr>
              <a:xfrm>
                <a:off x="6223030" y="1354908"/>
                <a:ext cx="5701310" cy="4299709"/>
                <a:chOff x="6062259" y="1354908"/>
                <a:chExt cx="5701310" cy="4299709"/>
              </a:xfrm>
            </p:grpSpPr>
            <p:sp>
              <p:nvSpPr>
                <p:cNvPr id="15" name="Rectángulo 14">
                  <a:extLst>
                    <a:ext uri="{FF2B5EF4-FFF2-40B4-BE49-F238E27FC236}">
                      <a16:creationId xmlns:a16="http://schemas.microsoft.com/office/drawing/2014/main" id="{C830357F-82DD-70DE-CBC2-4538F49B3ED6}"/>
                    </a:ext>
                  </a:extLst>
                </p:cNvPr>
                <p:cNvSpPr/>
                <p:nvPr/>
              </p:nvSpPr>
              <p:spPr>
                <a:xfrm>
                  <a:off x="6062259" y="4349540"/>
                  <a:ext cx="1907971" cy="3257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b="1">
                      <a:solidFill>
                        <a:schemeClr val="bg1"/>
                      </a:solidFill>
                      <a:latin typeface="Arial Black" panose="020B0A04020102020204" pitchFamily="34" charset="0"/>
                    </a:rPr>
                    <a:t>14</a:t>
                  </a:r>
                </a:p>
                <a:p>
                  <a:pPr algn="ctr"/>
                  <a:r>
                    <a:rPr lang="es-CO" sz="700" b="1">
                      <a:solidFill>
                        <a:schemeClr val="bg1"/>
                      </a:solidFill>
                      <a:latin typeface="Arial Black" panose="020B0A04020102020204" pitchFamily="34" charset="0"/>
                    </a:rPr>
                    <a:t>PROYECTOS</a:t>
                  </a:r>
                  <a:r>
                    <a:rPr lang="es-CO" sz="1200" b="1">
                      <a:solidFill>
                        <a:schemeClr val="bg1"/>
                      </a:solidFill>
                      <a:latin typeface="Arial Black" panose="020B0A04020102020204" pitchFamily="34" charset="0"/>
                    </a:rPr>
                    <a:t> </a:t>
                  </a:r>
                </a:p>
              </p:txBody>
            </p:sp>
            <p:grpSp>
              <p:nvGrpSpPr>
                <p:cNvPr id="16" name="Grupo 15">
                  <a:extLst>
                    <a:ext uri="{FF2B5EF4-FFF2-40B4-BE49-F238E27FC236}">
                      <a16:creationId xmlns:a16="http://schemas.microsoft.com/office/drawing/2014/main" id="{CF26EC59-5A15-EE34-108B-C338102217CF}"/>
                    </a:ext>
                  </a:extLst>
                </p:cNvPr>
                <p:cNvGrpSpPr/>
                <p:nvPr/>
              </p:nvGrpSpPr>
              <p:grpSpPr>
                <a:xfrm>
                  <a:off x="6130759" y="1354908"/>
                  <a:ext cx="5632810" cy="4299709"/>
                  <a:chOff x="6130758" y="1747653"/>
                  <a:chExt cx="5632810" cy="4299709"/>
                </a:xfrm>
              </p:grpSpPr>
              <p:sp>
                <p:nvSpPr>
                  <p:cNvPr id="17" name="Rectángulo 16">
                    <a:extLst>
                      <a:ext uri="{FF2B5EF4-FFF2-40B4-BE49-F238E27FC236}">
                        <a16:creationId xmlns:a16="http://schemas.microsoft.com/office/drawing/2014/main" id="{56CBBFCC-6DF2-78F6-E949-8784EA58451F}"/>
                      </a:ext>
                    </a:extLst>
                  </p:cNvPr>
                  <p:cNvSpPr/>
                  <p:nvPr/>
                </p:nvSpPr>
                <p:spPr>
                  <a:xfrm>
                    <a:off x="6737143" y="3288031"/>
                    <a:ext cx="2273684" cy="370800"/>
                  </a:xfrm>
                  <a:prstGeom prst="rect">
                    <a:avLst/>
                  </a:prstGeom>
                  <a:solidFill>
                    <a:srgbClr val="548235"/>
                  </a:solidFill>
                  <a:ln>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200"/>
                  </a:p>
                </p:txBody>
              </p:sp>
              <p:sp>
                <p:nvSpPr>
                  <p:cNvPr id="18" name="Rectángulo 17">
                    <a:extLst>
                      <a:ext uri="{FF2B5EF4-FFF2-40B4-BE49-F238E27FC236}">
                        <a16:creationId xmlns:a16="http://schemas.microsoft.com/office/drawing/2014/main" id="{DCFA5ABB-F7D6-7A6A-70B2-84ED1D81C374}"/>
                      </a:ext>
                    </a:extLst>
                  </p:cNvPr>
                  <p:cNvSpPr/>
                  <p:nvPr/>
                </p:nvSpPr>
                <p:spPr>
                  <a:xfrm>
                    <a:off x="7553385" y="3296270"/>
                    <a:ext cx="1619102" cy="3714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latin typeface="Arial Black" panose="020B0A04020102020204" pitchFamily="34" charset="0"/>
                      </a:rPr>
                      <a:t>$296.710</a:t>
                    </a:r>
                  </a:p>
                </p:txBody>
              </p:sp>
              <p:sp>
                <p:nvSpPr>
                  <p:cNvPr id="19" name="Rectángulo 18">
                    <a:extLst>
                      <a:ext uri="{FF2B5EF4-FFF2-40B4-BE49-F238E27FC236}">
                        <a16:creationId xmlns:a16="http://schemas.microsoft.com/office/drawing/2014/main" id="{3C56FFAB-B8CC-DF6A-B68A-41F698B0B978}"/>
                      </a:ext>
                    </a:extLst>
                  </p:cNvPr>
                  <p:cNvSpPr/>
                  <p:nvPr/>
                </p:nvSpPr>
                <p:spPr>
                  <a:xfrm>
                    <a:off x="6754369" y="1827468"/>
                    <a:ext cx="4320000" cy="3708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200"/>
                  </a:p>
                </p:txBody>
              </p:sp>
              <p:sp>
                <p:nvSpPr>
                  <p:cNvPr id="20" name="Rectángulo 19">
                    <a:extLst>
                      <a:ext uri="{FF2B5EF4-FFF2-40B4-BE49-F238E27FC236}">
                        <a16:creationId xmlns:a16="http://schemas.microsoft.com/office/drawing/2014/main" id="{0AB29DC7-B09E-5143-436E-ECD7792FD530}"/>
                      </a:ext>
                    </a:extLst>
                  </p:cNvPr>
                  <p:cNvSpPr/>
                  <p:nvPr/>
                </p:nvSpPr>
                <p:spPr>
                  <a:xfrm>
                    <a:off x="6750301" y="2541948"/>
                    <a:ext cx="3296842" cy="370800"/>
                  </a:xfrm>
                  <a:prstGeom prst="rect">
                    <a:avLst/>
                  </a:prstGeom>
                  <a:solidFill>
                    <a:srgbClr val="E83B51"/>
                  </a:solidFill>
                  <a:ln>
                    <a:solidFill>
                      <a:srgbClr val="E83B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200"/>
                  </a:p>
                </p:txBody>
              </p:sp>
              <p:sp>
                <p:nvSpPr>
                  <p:cNvPr id="21" name="Rectángulo 20">
                    <a:extLst>
                      <a:ext uri="{FF2B5EF4-FFF2-40B4-BE49-F238E27FC236}">
                        <a16:creationId xmlns:a16="http://schemas.microsoft.com/office/drawing/2014/main" id="{466DD5AA-8922-A22F-7EA1-3B21B4E9804D}"/>
                      </a:ext>
                    </a:extLst>
                  </p:cNvPr>
                  <p:cNvSpPr/>
                  <p:nvPr/>
                </p:nvSpPr>
                <p:spPr>
                  <a:xfrm>
                    <a:off x="6751460" y="3942377"/>
                    <a:ext cx="795789" cy="370800"/>
                  </a:xfrm>
                  <a:prstGeom prst="rect">
                    <a:avLst/>
                  </a:prstGeom>
                  <a:solidFill>
                    <a:srgbClr val="4A53A0"/>
                  </a:solidFill>
                  <a:ln>
                    <a:solidFill>
                      <a:srgbClr val="4A53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200"/>
                  </a:p>
                </p:txBody>
              </p:sp>
              <p:sp>
                <p:nvSpPr>
                  <p:cNvPr id="22" name="Rectángulo 21">
                    <a:extLst>
                      <a:ext uri="{FF2B5EF4-FFF2-40B4-BE49-F238E27FC236}">
                        <a16:creationId xmlns:a16="http://schemas.microsoft.com/office/drawing/2014/main" id="{F5A29507-7876-4CDA-E8D2-A294CBC7C0DB}"/>
                      </a:ext>
                    </a:extLst>
                  </p:cNvPr>
                  <p:cNvSpPr/>
                  <p:nvPr/>
                </p:nvSpPr>
                <p:spPr>
                  <a:xfrm>
                    <a:off x="8349683" y="2574730"/>
                    <a:ext cx="1907971" cy="3257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latin typeface="Arial Black" panose="020B0A04020102020204" pitchFamily="34" charset="0"/>
                      </a:rPr>
                      <a:t>$437.261</a:t>
                    </a:r>
                  </a:p>
                </p:txBody>
              </p:sp>
              <p:sp>
                <p:nvSpPr>
                  <p:cNvPr id="23" name="Rectángulo 22">
                    <a:extLst>
                      <a:ext uri="{FF2B5EF4-FFF2-40B4-BE49-F238E27FC236}">
                        <a16:creationId xmlns:a16="http://schemas.microsoft.com/office/drawing/2014/main" id="{A0FC0FEF-E750-C152-820F-0A5BA1255C60}"/>
                      </a:ext>
                    </a:extLst>
                  </p:cNvPr>
                  <p:cNvSpPr/>
                  <p:nvPr/>
                </p:nvSpPr>
                <p:spPr>
                  <a:xfrm>
                    <a:off x="6996467" y="4762331"/>
                    <a:ext cx="1680354" cy="2961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solidFill>
                          <a:schemeClr val="bg2">
                            <a:lumMod val="50000"/>
                          </a:schemeClr>
                        </a:solidFill>
                        <a:latin typeface="Arial Black" panose="020B0A04020102020204" pitchFamily="34" charset="0"/>
                      </a:rPr>
                      <a:t>$66.042</a:t>
                    </a:r>
                  </a:p>
                </p:txBody>
              </p:sp>
              <p:sp>
                <p:nvSpPr>
                  <p:cNvPr id="24" name="Rectángulo 23">
                    <a:extLst>
                      <a:ext uri="{FF2B5EF4-FFF2-40B4-BE49-F238E27FC236}">
                        <a16:creationId xmlns:a16="http://schemas.microsoft.com/office/drawing/2014/main" id="{54C57993-A290-D245-6FCC-6AE6D53789F3}"/>
                      </a:ext>
                    </a:extLst>
                  </p:cNvPr>
                  <p:cNvSpPr/>
                  <p:nvPr/>
                </p:nvSpPr>
                <p:spPr>
                  <a:xfrm>
                    <a:off x="7403349" y="3994077"/>
                    <a:ext cx="1604732" cy="295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a:solidFill>
                          <a:schemeClr val="bg2">
                            <a:lumMod val="50000"/>
                          </a:schemeClr>
                        </a:solidFill>
                        <a:latin typeface="Arial Black" panose="020B0A04020102020204" pitchFamily="34" charset="0"/>
                      </a:rPr>
                      <a:t>$91.908</a:t>
                    </a:r>
                  </a:p>
                </p:txBody>
              </p:sp>
              <p:sp>
                <p:nvSpPr>
                  <p:cNvPr id="25" name="Rectángulo 24">
                    <a:extLst>
                      <a:ext uri="{FF2B5EF4-FFF2-40B4-BE49-F238E27FC236}">
                        <a16:creationId xmlns:a16="http://schemas.microsoft.com/office/drawing/2014/main" id="{7035AB0D-0B27-64DE-C317-56346F708355}"/>
                      </a:ext>
                    </a:extLst>
                  </p:cNvPr>
                  <p:cNvSpPr/>
                  <p:nvPr/>
                </p:nvSpPr>
                <p:spPr>
                  <a:xfrm>
                    <a:off x="9433508" y="1849981"/>
                    <a:ext cx="1807672" cy="3257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latin typeface="Arial Black" panose="020B0A04020102020204" pitchFamily="34" charset="0"/>
                      </a:rPr>
                      <a:t>$577.801</a:t>
                    </a:r>
                  </a:p>
                </p:txBody>
              </p:sp>
              <p:sp>
                <p:nvSpPr>
                  <p:cNvPr id="26" name="Rectángulo 25">
                    <a:extLst>
                      <a:ext uri="{FF2B5EF4-FFF2-40B4-BE49-F238E27FC236}">
                        <a16:creationId xmlns:a16="http://schemas.microsoft.com/office/drawing/2014/main" id="{5D87FBBA-753E-6458-00D4-5E88B74567C7}"/>
                      </a:ext>
                    </a:extLst>
                  </p:cNvPr>
                  <p:cNvSpPr/>
                  <p:nvPr/>
                </p:nvSpPr>
                <p:spPr>
                  <a:xfrm>
                    <a:off x="8528957" y="3665378"/>
                    <a:ext cx="2063937" cy="276999"/>
                  </a:xfrm>
                  <a:prstGeom prst="rect">
                    <a:avLst/>
                  </a:prstGeom>
                </p:spPr>
                <p:txBody>
                  <a:bodyPr wrap="square">
                    <a:spAutoFit/>
                  </a:bodyPr>
                  <a:lstStyle/>
                  <a:p>
                    <a:r>
                      <a:rPr lang="es-CO" sz="1200">
                        <a:solidFill>
                          <a:schemeClr val="tx1"/>
                        </a:solidFill>
                        <a:latin typeface="Arial Narrow" panose="020B0606020202030204" pitchFamily="34" charset="0"/>
                        <a:cs typeface="Arial" panose="020B0604020202020204" pitchFamily="34" charset="0"/>
                        <a:sym typeface="Montserrat Regular"/>
                      </a:rPr>
                      <a:t>SGR diferente a OCAD Paz</a:t>
                    </a:r>
                    <a:endParaRPr lang="es-CO" sz="1400">
                      <a:solidFill>
                        <a:schemeClr val="tx1"/>
                      </a:solidFill>
                      <a:latin typeface="Arial Narrow" panose="020B0606020202030204" pitchFamily="34" charset="0"/>
                      <a:cs typeface="Arial" panose="020B0604020202020204" pitchFamily="34" charset="0"/>
                      <a:sym typeface="Montserrat Regular"/>
                    </a:endParaRPr>
                  </a:p>
                </p:txBody>
              </p:sp>
              <p:sp>
                <p:nvSpPr>
                  <p:cNvPr id="27" name="Rectángulo 26">
                    <a:extLst>
                      <a:ext uri="{FF2B5EF4-FFF2-40B4-BE49-F238E27FC236}">
                        <a16:creationId xmlns:a16="http://schemas.microsoft.com/office/drawing/2014/main" id="{DFCD4E90-9DCD-9C48-2BE8-0BE375D691AD}"/>
                      </a:ext>
                    </a:extLst>
                  </p:cNvPr>
                  <p:cNvSpPr/>
                  <p:nvPr/>
                </p:nvSpPr>
                <p:spPr>
                  <a:xfrm>
                    <a:off x="7403349" y="4328368"/>
                    <a:ext cx="2891554" cy="276999"/>
                  </a:xfrm>
                  <a:prstGeom prst="rect">
                    <a:avLst/>
                  </a:prstGeom>
                </p:spPr>
                <p:txBody>
                  <a:bodyPr wrap="square">
                    <a:spAutoFit/>
                  </a:bodyPr>
                  <a:lstStyle/>
                  <a:p>
                    <a:r>
                      <a:rPr lang="es-CO" sz="1200">
                        <a:solidFill>
                          <a:schemeClr val="tx1"/>
                        </a:solidFill>
                        <a:latin typeface="Arial Narrow" panose="020B0606020202030204" pitchFamily="34" charset="0"/>
                        <a:cs typeface="Arial" panose="020B0604020202020204" pitchFamily="34" charset="0"/>
                      </a:rPr>
                      <a:t>ART PGN y otras fuentes</a:t>
                    </a:r>
                  </a:p>
                </p:txBody>
              </p:sp>
              <p:sp>
                <p:nvSpPr>
                  <p:cNvPr id="28" name="Rectángulo 27">
                    <a:extLst>
                      <a:ext uri="{FF2B5EF4-FFF2-40B4-BE49-F238E27FC236}">
                        <a16:creationId xmlns:a16="http://schemas.microsoft.com/office/drawing/2014/main" id="{C37CFEBC-39D9-8479-B63E-71A893F03366}"/>
                      </a:ext>
                    </a:extLst>
                  </p:cNvPr>
                  <p:cNvSpPr/>
                  <p:nvPr/>
                </p:nvSpPr>
                <p:spPr>
                  <a:xfrm>
                    <a:off x="7017303" y="5076953"/>
                    <a:ext cx="2933303" cy="276999"/>
                  </a:xfrm>
                  <a:prstGeom prst="rect">
                    <a:avLst/>
                  </a:prstGeom>
                </p:spPr>
                <p:txBody>
                  <a:bodyPr wrap="square">
                    <a:spAutoFit/>
                  </a:bodyPr>
                  <a:lstStyle/>
                  <a:p>
                    <a:r>
                      <a:rPr lang="es-CO" sz="1200">
                        <a:solidFill>
                          <a:schemeClr val="tx1"/>
                        </a:solidFill>
                        <a:latin typeface="Arial Narrow" panose="020B0606020202030204" pitchFamily="34" charset="0"/>
                        <a:cs typeface="Arial" panose="020B0604020202020204" pitchFamily="34" charset="0"/>
                      </a:rPr>
                      <a:t>Obras por impuestos</a:t>
                    </a:r>
                  </a:p>
                </p:txBody>
              </p:sp>
              <p:sp>
                <p:nvSpPr>
                  <p:cNvPr id="29" name="Rectángulo 28">
                    <a:extLst>
                      <a:ext uri="{FF2B5EF4-FFF2-40B4-BE49-F238E27FC236}">
                        <a16:creationId xmlns:a16="http://schemas.microsoft.com/office/drawing/2014/main" id="{C2B4FE96-719A-01B4-E54C-CD71494DD32A}"/>
                      </a:ext>
                    </a:extLst>
                  </p:cNvPr>
                  <p:cNvSpPr/>
                  <p:nvPr/>
                </p:nvSpPr>
                <p:spPr>
                  <a:xfrm>
                    <a:off x="6968009" y="5770363"/>
                    <a:ext cx="3369335" cy="276999"/>
                  </a:xfrm>
                  <a:prstGeom prst="rect">
                    <a:avLst/>
                  </a:prstGeom>
                </p:spPr>
                <p:txBody>
                  <a:bodyPr wrap="square">
                    <a:spAutoFit/>
                  </a:bodyPr>
                  <a:lstStyle/>
                  <a:p>
                    <a:r>
                      <a:rPr lang="es-CO" sz="1200">
                        <a:solidFill>
                          <a:schemeClr val="tx1"/>
                        </a:solidFill>
                        <a:latin typeface="Arial Narrow" panose="020B0606020202030204" pitchFamily="34" charset="0"/>
                        <a:cs typeface="Arial" panose="020B0604020202020204" pitchFamily="34" charset="0"/>
                      </a:rPr>
                      <a:t>Cooperación internacional y privados</a:t>
                    </a:r>
                  </a:p>
                </p:txBody>
              </p:sp>
              <p:grpSp>
                <p:nvGrpSpPr>
                  <p:cNvPr id="30" name="Grupo 29">
                    <a:extLst>
                      <a:ext uri="{FF2B5EF4-FFF2-40B4-BE49-F238E27FC236}">
                        <a16:creationId xmlns:a16="http://schemas.microsoft.com/office/drawing/2014/main" id="{56FA67D3-FEE0-22FF-3058-6B5C6392FA52}"/>
                      </a:ext>
                    </a:extLst>
                  </p:cNvPr>
                  <p:cNvGrpSpPr/>
                  <p:nvPr/>
                </p:nvGrpSpPr>
                <p:grpSpPr>
                  <a:xfrm>
                    <a:off x="6190633" y="2460470"/>
                    <a:ext cx="761117" cy="554295"/>
                    <a:chOff x="5189188" y="1956542"/>
                    <a:chExt cx="1165492" cy="816170"/>
                  </a:xfrm>
                </p:grpSpPr>
                <p:sp>
                  <p:nvSpPr>
                    <p:cNvPr id="52" name="Elipse 51">
                      <a:extLst>
                        <a:ext uri="{FF2B5EF4-FFF2-40B4-BE49-F238E27FC236}">
                          <a16:creationId xmlns:a16="http://schemas.microsoft.com/office/drawing/2014/main" id="{7AFDBFC1-0E47-85F2-C3F5-F2B7F4561743}"/>
                        </a:ext>
                      </a:extLst>
                    </p:cNvPr>
                    <p:cNvSpPr/>
                    <p:nvPr/>
                  </p:nvSpPr>
                  <p:spPr>
                    <a:xfrm>
                      <a:off x="5360804" y="1956542"/>
                      <a:ext cx="816171" cy="816170"/>
                    </a:xfrm>
                    <a:prstGeom prst="ellipse">
                      <a:avLst/>
                    </a:prstGeom>
                    <a:solidFill>
                      <a:schemeClr val="bg1"/>
                    </a:solidFill>
                    <a:ln w="38100">
                      <a:solidFill>
                        <a:srgbClr val="E83B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200">
                        <a:latin typeface="Arial Narrow" panose="020B0606020202030204" pitchFamily="34" charset="0"/>
                      </a:endParaRPr>
                    </a:p>
                  </p:txBody>
                </p:sp>
                <p:sp>
                  <p:nvSpPr>
                    <p:cNvPr id="53" name="Rectángulo 52">
                      <a:extLst>
                        <a:ext uri="{FF2B5EF4-FFF2-40B4-BE49-F238E27FC236}">
                          <a16:creationId xmlns:a16="http://schemas.microsoft.com/office/drawing/2014/main" id="{C0DBC5F9-F8AB-B733-27FE-D8FB30D76F5B}"/>
                        </a:ext>
                      </a:extLst>
                    </p:cNvPr>
                    <p:cNvSpPr/>
                    <p:nvPr/>
                  </p:nvSpPr>
                  <p:spPr>
                    <a:xfrm>
                      <a:off x="5189188" y="2142784"/>
                      <a:ext cx="1165492" cy="4796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a:solidFill>
                            <a:srgbClr val="676112"/>
                          </a:solidFill>
                          <a:latin typeface="Arial Black" panose="020B0A04020102020204" pitchFamily="34" charset="0"/>
                        </a:rPr>
                        <a:t>29%</a:t>
                      </a:r>
                    </a:p>
                  </p:txBody>
                </p:sp>
              </p:grpSp>
              <p:grpSp>
                <p:nvGrpSpPr>
                  <p:cNvPr id="31" name="Grupo 30">
                    <a:extLst>
                      <a:ext uri="{FF2B5EF4-FFF2-40B4-BE49-F238E27FC236}">
                        <a16:creationId xmlns:a16="http://schemas.microsoft.com/office/drawing/2014/main" id="{016638D8-BC78-1C8C-8DDD-F8677115D6F0}"/>
                      </a:ext>
                    </a:extLst>
                  </p:cNvPr>
                  <p:cNvGrpSpPr/>
                  <p:nvPr/>
                </p:nvGrpSpPr>
                <p:grpSpPr>
                  <a:xfrm>
                    <a:off x="6211539" y="1747653"/>
                    <a:ext cx="740211" cy="554295"/>
                    <a:chOff x="5223697" y="835793"/>
                    <a:chExt cx="1133478" cy="816170"/>
                  </a:xfrm>
                </p:grpSpPr>
                <p:sp>
                  <p:nvSpPr>
                    <p:cNvPr id="50" name="Elipse 49">
                      <a:extLst>
                        <a:ext uri="{FF2B5EF4-FFF2-40B4-BE49-F238E27FC236}">
                          <a16:creationId xmlns:a16="http://schemas.microsoft.com/office/drawing/2014/main" id="{5EA4CE6E-C8CD-EE9A-275D-7E18804A614C}"/>
                        </a:ext>
                      </a:extLst>
                    </p:cNvPr>
                    <p:cNvSpPr/>
                    <p:nvPr/>
                  </p:nvSpPr>
                  <p:spPr>
                    <a:xfrm>
                      <a:off x="5341631" y="835793"/>
                      <a:ext cx="816170" cy="816170"/>
                    </a:xfrm>
                    <a:prstGeom prst="ellipse">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200"/>
                    </a:p>
                  </p:txBody>
                </p:sp>
                <p:sp>
                  <p:nvSpPr>
                    <p:cNvPr id="51" name="Rectángulo 50">
                      <a:extLst>
                        <a:ext uri="{FF2B5EF4-FFF2-40B4-BE49-F238E27FC236}">
                          <a16:creationId xmlns:a16="http://schemas.microsoft.com/office/drawing/2014/main" id="{38CAA857-AD3A-C4BD-7D73-8EF133DC269F}"/>
                        </a:ext>
                      </a:extLst>
                    </p:cNvPr>
                    <p:cNvSpPr/>
                    <p:nvPr/>
                  </p:nvSpPr>
                  <p:spPr>
                    <a:xfrm>
                      <a:off x="5223697" y="1009191"/>
                      <a:ext cx="1133478" cy="4796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a:solidFill>
                            <a:srgbClr val="676112"/>
                          </a:solidFill>
                          <a:latin typeface="Arial Black" panose="020B0A04020102020204" pitchFamily="34" charset="0"/>
                        </a:rPr>
                        <a:t>39%</a:t>
                      </a:r>
                    </a:p>
                  </p:txBody>
                </p:sp>
              </p:grpSp>
              <p:grpSp>
                <p:nvGrpSpPr>
                  <p:cNvPr id="32" name="Grupo 31">
                    <a:extLst>
                      <a:ext uri="{FF2B5EF4-FFF2-40B4-BE49-F238E27FC236}">
                        <a16:creationId xmlns:a16="http://schemas.microsoft.com/office/drawing/2014/main" id="{219564AA-F265-F3E7-DDAA-38F92F86F010}"/>
                      </a:ext>
                    </a:extLst>
                  </p:cNvPr>
                  <p:cNvGrpSpPr/>
                  <p:nvPr/>
                </p:nvGrpSpPr>
                <p:grpSpPr>
                  <a:xfrm>
                    <a:off x="6202091" y="3192671"/>
                    <a:ext cx="738319" cy="554295"/>
                    <a:chOff x="5361626" y="2901780"/>
                    <a:chExt cx="1130581" cy="816170"/>
                  </a:xfrm>
                </p:grpSpPr>
                <p:sp>
                  <p:nvSpPr>
                    <p:cNvPr id="48" name="Elipse 47">
                      <a:extLst>
                        <a:ext uri="{FF2B5EF4-FFF2-40B4-BE49-F238E27FC236}">
                          <a16:creationId xmlns:a16="http://schemas.microsoft.com/office/drawing/2014/main" id="{54B44AC7-B5E3-E03C-7D4A-A5C3240431DB}"/>
                        </a:ext>
                      </a:extLst>
                    </p:cNvPr>
                    <p:cNvSpPr/>
                    <p:nvPr/>
                  </p:nvSpPr>
                  <p:spPr>
                    <a:xfrm>
                      <a:off x="5495551" y="2901780"/>
                      <a:ext cx="816170" cy="816170"/>
                    </a:xfrm>
                    <a:prstGeom prst="ellipse">
                      <a:avLst/>
                    </a:prstGeom>
                    <a:solidFill>
                      <a:schemeClr val="bg1"/>
                    </a:solidFill>
                    <a:ln w="38100">
                      <a:solidFill>
                        <a:srgbClr val="5482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200"/>
                    </a:p>
                  </p:txBody>
                </p:sp>
                <p:sp>
                  <p:nvSpPr>
                    <p:cNvPr id="49" name="Rectángulo 48">
                      <a:extLst>
                        <a:ext uri="{FF2B5EF4-FFF2-40B4-BE49-F238E27FC236}">
                          <a16:creationId xmlns:a16="http://schemas.microsoft.com/office/drawing/2014/main" id="{F6540D5E-AAD0-87BD-8C5D-39694461D6F5}"/>
                        </a:ext>
                      </a:extLst>
                    </p:cNvPr>
                    <p:cNvSpPr/>
                    <p:nvPr/>
                  </p:nvSpPr>
                  <p:spPr>
                    <a:xfrm>
                      <a:off x="5361626" y="3077976"/>
                      <a:ext cx="1130581" cy="4796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a:solidFill>
                            <a:srgbClr val="676112"/>
                          </a:solidFill>
                          <a:latin typeface="Arial Black" panose="020B0A04020102020204" pitchFamily="34" charset="0"/>
                        </a:rPr>
                        <a:t>20%</a:t>
                      </a:r>
                    </a:p>
                  </p:txBody>
                </p:sp>
              </p:grpSp>
              <p:grpSp>
                <p:nvGrpSpPr>
                  <p:cNvPr id="33" name="Grupo 32">
                    <a:extLst>
                      <a:ext uri="{FF2B5EF4-FFF2-40B4-BE49-F238E27FC236}">
                        <a16:creationId xmlns:a16="http://schemas.microsoft.com/office/drawing/2014/main" id="{70AB5AAB-7E53-1EFC-387D-FB0BFA623B50}"/>
                      </a:ext>
                    </a:extLst>
                  </p:cNvPr>
                  <p:cNvGrpSpPr/>
                  <p:nvPr/>
                </p:nvGrpSpPr>
                <p:grpSpPr>
                  <a:xfrm>
                    <a:off x="6232884" y="5357775"/>
                    <a:ext cx="773746" cy="554295"/>
                    <a:chOff x="5371179" y="2782818"/>
                    <a:chExt cx="1184830" cy="816170"/>
                  </a:xfrm>
                </p:grpSpPr>
                <p:sp>
                  <p:nvSpPr>
                    <p:cNvPr id="46" name="Elipse 45">
                      <a:extLst>
                        <a:ext uri="{FF2B5EF4-FFF2-40B4-BE49-F238E27FC236}">
                          <a16:creationId xmlns:a16="http://schemas.microsoft.com/office/drawing/2014/main" id="{47299B76-6560-080B-DF18-4B54D9DF7E42}"/>
                        </a:ext>
                      </a:extLst>
                    </p:cNvPr>
                    <p:cNvSpPr/>
                    <p:nvPr/>
                  </p:nvSpPr>
                  <p:spPr>
                    <a:xfrm>
                      <a:off x="5497150" y="2782818"/>
                      <a:ext cx="816170" cy="816170"/>
                    </a:xfrm>
                    <a:prstGeom prst="ellipse">
                      <a:avLst/>
                    </a:prstGeom>
                    <a:solidFill>
                      <a:schemeClr val="bg1"/>
                    </a:solidFill>
                    <a:ln w="38100">
                      <a:solidFill>
                        <a:srgbClr val="23AF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200"/>
                    </a:p>
                  </p:txBody>
                </p:sp>
                <p:sp>
                  <p:nvSpPr>
                    <p:cNvPr id="47" name="Rectángulo 46">
                      <a:extLst>
                        <a:ext uri="{FF2B5EF4-FFF2-40B4-BE49-F238E27FC236}">
                          <a16:creationId xmlns:a16="http://schemas.microsoft.com/office/drawing/2014/main" id="{6421F6C8-3BAD-1B3F-B843-65738108BEE6}"/>
                        </a:ext>
                      </a:extLst>
                    </p:cNvPr>
                    <p:cNvSpPr/>
                    <p:nvPr/>
                  </p:nvSpPr>
                  <p:spPr>
                    <a:xfrm>
                      <a:off x="5371179" y="2951060"/>
                      <a:ext cx="1184830" cy="4796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a:solidFill>
                            <a:srgbClr val="676112"/>
                          </a:solidFill>
                          <a:latin typeface="Arial Black" panose="020B0A04020102020204" pitchFamily="34" charset="0"/>
                        </a:rPr>
                        <a:t>1%</a:t>
                      </a:r>
                    </a:p>
                  </p:txBody>
                </p:sp>
              </p:grpSp>
              <p:grpSp>
                <p:nvGrpSpPr>
                  <p:cNvPr id="34" name="Grupo 33">
                    <a:extLst>
                      <a:ext uri="{FF2B5EF4-FFF2-40B4-BE49-F238E27FC236}">
                        <a16:creationId xmlns:a16="http://schemas.microsoft.com/office/drawing/2014/main" id="{1EE340B0-A62A-8623-F4B7-8E93E39BE4CD}"/>
                      </a:ext>
                    </a:extLst>
                  </p:cNvPr>
                  <p:cNvGrpSpPr/>
                  <p:nvPr/>
                </p:nvGrpSpPr>
                <p:grpSpPr>
                  <a:xfrm>
                    <a:off x="6202091" y="3888851"/>
                    <a:ext cx="690003" cy="554295"/>
                    <a:chOff x="5361628" y="2901780"/>
                    <a:chExt cx="1056595" cy="816170"/>
                  </a:xfrm>
                </p:grpSpPr>
                <p:sp>
                  <p:nvSpPr>
                    <p:cNvPr id="44" name="Elipse 43">
                      <a:extLst>
                        <a:ext uri="{FF2B5EF4-FFF2-40B4-BE49-F238E27FC236}">
                          <a16:creationId xmlns:a16="http://schemas.microsoft.com/office/drawing/2014/main" id="{803A6E95-FB9F-DAB6-A080-6ED255EB71E1}"/>
                        </a:ext>
                      </a:extLst>
                    </p:cNvPr>
                    <p:cNvSpPr/>
                    <p:nvPr/>
                  </p:nvSpPr>
                  <p:spPr>
                    <a:xfrm>
                      <a:off x="5495551" y="2901780"/>
                      <a:ext cx="816170" cy="816170"/>
                    </a:xfrm>
                    <a:prstGeom prst="ellipse">
                      <a:avLst/>
                    </a:prstGeom>
                    <a:solidFill>
                      <a:schemeClr val="bg1"/>
                    </a:solidFill>
                    <a:ln w="38100">
                      <a:solidFill>
                        <a:srgbClr val="4A53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5" name="Rectángulo 44">
                      <a:extLst>
                        <a:ext uri="{FF2B5EF4-FFF2-40B4-BE49-F238E27FC236}">
                          <a16:creationId xmlns:a16="http://schemas.microsoft.com/office/drawing/2014/main" id="{0A0B6D6D-5490-3057-9A06-FEC299D4EC5E}"/>
                        </a:ext>
                      </a:extLst>
                    </p:cNvPr>
                    <p:cNvSpPr/>
                    <p:nvPr/>
                  </p:nvSpPr>
                  <p:spPr>
                    <a:xfrm>
                      <a:off x="5361628" y="3078234"/>
                      <a:ext cx="1056595" cy="4796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b="1">
                          <a:solidFill>
                            <a:srgbClr val="676112"/>
                          </a:solidFill>
                          <a:latin typeface="Arial Black" panose="020B0A04020102020204" pitchFamily="34" charset="0"/>
                        </a:rPr>
                        <a:t>6%</a:t>
                      </a:r>
                    </a:p>
                  </p:txBody>
                </p:sp>
              </p:grpSp>
              <p:sp>
                <p:nvSpPr>
                  <p:cNvPr id="35" name="Rectángulo 34">
                    <a:extLst>
                      <a:ext uri="{FF2B5EF4-FFF2-40B4-BE49-F238E27FC236}">
                        <a16:creationId xmlns:a16="http://schemas.microsoft.com/office/drawing/2014/main" id="{616EF336-ECC8-1F0E-EF09-C96C1C0CA014}"/>
                      </a:ext>
                    </a:extLst>
                  </p:cNvPr>
                  <p:cNvSpPr/>
                  <p:nvPr/>
                </p:nvSpPr>
                <p:spPr>
                  <a:xfrm>
                    <a:off x="6215384" y="1840555"/>
                    <a:ext cx="1907971" cy="3257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b="1">
                        <a:solidFill>
                          <a:schemeClr val="bg1"/>
                        </a:solidFill>
                        <a:latin typeface="Arial Black" panose="020B0A04020102020204" pitchFamily="34" charset="0"/>
                      </a:rPr>
                      <a:t>67</a:t>
                    </a:r>
                  </a:p>
                  <a:p>
                    <a:pPr algn="ctr"/>
                    <a:r>
                      <a:rPr lang="es-CO" sz="700" b="1">
                        <a:solidFill>
                          <a:schemeClr val="bg1"/>
                        </a:solidFill>
                        <a:latin typeface="Arial Black" panose="020B0A04020102020204" pitchFamily="34" charset="0"/>
                      </a:rPr>
                      <a:t>PROYECTOS</a:t>
                    </a:r>
                    <a:r>
                      <a:rPr lang="es-CO" sz="1200" b="1">
                        <a:solidFill>
                          <a:schemeClr val="bg1"/>
                        </a:solidFill>
                        <a:latin typeface="Arial Black" panose="020B0A04020102020204" pitchFamily="34" charset="0"/>
                      </a:rPr>
                      <a:t> </a:t>
                    </a:r>
                  </a:p>
                </p:txBody>
              </p:sp>
              <p:sp>
                <p:nvSpPr>
                  <p:cNvPr id="36" name="Rectángulo 35">
                    <a:extLst>
                      <a:ext uri="{FF2B5EF4-FFF2-40B4-BE49-F238E27FC236}">
                        <a16:creationId xmlns:a16="http://schemas.microsoft.com/office/drawing/2014/main" id="{4AD28C81-46BC-D2DF-2F38-C87544F890DC}"/>
                      </a:ext>
                    </a:extLst>
                  </p:cNvPr>
                  <p:cNvSpPr/>
                  <p:nvPr/>
                </p:nvSpPr>
                <p:spPr>
                  <a:xfrm>
                    <a:off x="6297111" y="3317095"/>
                    <a:ext cx="1907971" cy="3257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b="1">
                        <a:solidFill>
                          <a:schemeClr val="bg1"/>
                        </a:solidFill>
                        <a:latin typeface="Arial Black" panose="020B0A04020102020204" pitchFamily="34" charset="0"/>
                      </a:rPr>
                      <a:t>161</a:t>
                    </a:r>
                  </a:p>
                  <a:p>
                    <a:pPr algn="ctr"/>
                    <a:r>
                      <a:rPr lang="es-CO" sz="700" b="1">
                        <a:solidFill>
                          <a:schemeClr val="bg1"/>
                        </a:solidFill>
                        <a:latin typeface="Arial Black" panose="020B0A04020102020204" pitchFamily="34" charset="0"/>
                      </a:rPr>
                      <a:t>PROYECTOS</a:t>
                    </a:r>
                    <a:r>
                      <a:rPr lang="es-CO" sz="1200" b="1">
                        <a:solidFill>
                          <a:schemeClr val="bg1"/>
                        </a:solidFill>
                        <a:latin typeface="Arial Black" panose="020B0A04020102020204" pitchFamily="34" charset="0"/>
                      </a:rPr>
                      <a:t> </a:t>
                    </a:r>
                  </a:p>
                </p:txBody>
              </p:sp>
              <p:sp>
                <p:nvSpPr>
                  <p:cNvPr id="37" name="Rectángulo 36">
                    <a:extLst>
                      <a:ext uri="{FF2B5EF4-FFF2-40B4-BE49-F238E27FC236}">
                        <a16:creationId xmlns:a16="http://schemas.microsoft.com/office/drawing/2014/main" id="{02DF207C-1018-25F1-4D57-7A3462565941}"/>
                      </a:ext>
                    </a:extLst>
                  </p:cNvPr>
                  <p:cNvSpPr/>
                  <p:nvPr/>
                </p:nvSpPr>
                <p:spPr>
                  <a:xfrm>
                    <a:off x="6669928" y="5426831"/>
                    <a:ext cx="809168" cy="3652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050" b="1">
                        <a:solidFill>
                          <a:schemeClr val="bg1"/>
                        </a:solidFill>
                        <a:latin typeface="Arial Black" panose="020B0A04020102020204" pitchFamily="34" charset="0"/>
                      </a:rPr>
                      <a:t>37</a:t>
                    </a:r>
                  </a:p>
                  <a:p>
                    <a:pPr algn="ctr"/>
                    <a:r>
                      <a:rPr lang="es-CO" sz="600" b="1">
                        <a:solidFill>
                          <a:schemeClr val="bg1"/>
                        </a:solidFill>
                        <a:latin typeface="Arial Black" panose="020B0A04020102020204" pitchFamily="34" charset="0"/>
                      </a:rPr>
                      <a:t>PROYECTOS</a:t>
                    </a:r>
                    <a:r>
                      <a:rPr lang="es-CO" sz="1000" b="1">
                        <a:solidFill>
                          <a:schemeClr val="bg1"/>
                        </a:solidFill>
                        <a:latin typeface="Arial Black" panose="020B0A04020102020204" pitchFamily="34" charset="0"/>
                      </a:rPr>
                      <a:t> </a:t>
                    </a:r>
                  </a:p>
                </p:txBody>
              </p:sp>
              <p:sp>
                <p:nvSpPr>
                  <p:cNvPr id="38" name="Rectángulo 37">
                    <a:extLst>
                      <a:ext uri="{FF2B5EF4-FFF2-40B4-BE49-F238E27FC236}">
                        <a16:creationId xmlns:a16="http://schemas.microsoft.com/office/drawing/2014/main" id="{B293D268-498D-E0AD-4199-4E95969E6657}"/>
                      </a:ext>
                    </a:extLst>
                  </p:cNvPr>
                  <p:cNvSpPr/>
                  <p:nvPr/>
                </p:nvSpPr>
                <p:spPr>
                  <a:xfrm>
                    <a:off x="6130758" y="3961526"/>
                    <a:ext cx="2063937" cy="3229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b="1">
                        <a:solidFill>
                          <a:schemeClr val="bg1"/>
                        </a:solidFill>
                        <a:latin typeface="Arial Black" panose="020B0A04020102020204" pitchFamily="34" charset="0"/>
                      </a:rPr>
                      <a:t>170</a:t>
                    </a:r>
                  </a:p>
                  <a:p>
                    <a:pPr algn="ctr"/>
                    <a:r>
                      <a:rPr lang="es-CO" sz="600" b="1">
                        <a:solidFill>
                          <a:schemeClr val="bg1"/>
                        </a:solidFill>
                        <a:latin typeface="Arial Black" panose="020B0A04020102020204" pitchFamily="34" charset="0"/>
                      </a:rPr>
                      <a:t>PROYECTOS</a:t>
                    </a:r>
                    <a:r>
                      <a:rPr lang="es-CO" sz="1000" b="1">
                        <a:solidFill>
                          <a:schemeClr val="bg1"/>
                        </a:solidFill>
                        <a:latin typeface="Arial Black" panose="020B0A04020102020204" pitchFamily="34" charset="0"/>
                      </a:rPr>
                      <a:t> </a:t>
                    </a:r>
                  </a:p>
                </p:txBody>
              </p:sp>
              <p:sp>
                <p:nvSpPr>
                  <p:cNvPr id="39" name="Elipse 38">
                    <a:extLst>
                      <a:ext uri="{FF2B5EF4-FFF2-40B4-BE49-F238E27FC236}">
                        <a16:creationId xmlns:a16="http://schemas.microsoft.com/office/drawing/2014/main" id="{51FB3C2B-F36F-50A3-B16D-BB16CD7F7A94}"/>
                      </a:ext>
                    </a:extLst>
                  </p:cNvPr>
                  <p:cNvSpPr/>
                  <p:nvPr/>
                </p:nvSpPr>
                <p:spPr>
                  <a:xfrm>
                    <a:off x="6288555" y="4658562"/>
                    <a:ext cx="532995" cy="554295"/>
                  </a:xfrm>
                  <a:prstGeom prst="ellipse">
                    <a:avLst/>
                  </a:prstGeom>
                  <a:solidFill>
                    <a:schemeClr val="bg1"/>
                  </a:solidFill>
                  <a:ln w="38100">
                    <a:solidFill>
                      <a:srgbClr val="1B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200"/>
                  </a:p>
                </p:txBody>
              </p:sp>
              <p:sp>
                <p:nvSpPr>
                  <p:cNvPr id="40" name="Rectángulo 39">
                    <a:extLst>
                      <a:ext uri="{FF2B5EF4-FFF2-40B4-BE49-F238E27FC236}">
                        <a16:creationId xmlns:a16="http://schemas.microsoft.com/office/drawing/2014/main" id="{200433F6-F5DC-83BB-A63D-B5B27D2B7745}"/>
                      </a:ext>
                    </a:extLst>
                  </p:cNvPr>
                  <p:cNvSpPr/>
                  <p:nvPr/>
                </p:nvSpPr>
                <p:spPr>
                  <a:xfrm>
                    <a:off x="6208880" y="4761844"/>
                    <a:ext cx="725954" cy="3257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a:solidFill>
                          <a:srgbClr val="676112"/>
                        </a:solidFill>
                        <a:latin typeface="Arial Black" panose="020B0A04020102020204" pitchFamily="34" charset="0"/>
                      </a:rPr>
                      <a:t>4%</a:t>
                    </a:r>
                  </a:p>
                </p:txBody>
              </p:sp>
              <p:sp>
                <p:nvSpPr>
                  <p:cNvPr id="41" name="Rectángulo 40">
                    <a:extLst>
                      <a:ext uri="{FF2B5EF4-FFF2-40B4-BE49-F238E27FC236}">
                        <a16:creationId xmlns:a16="http://schemas.microsoft.com/office/drawing/2014/main" id="{ABC727AE-740F-20C8-42A9-438233D618F8}"/>
                      </a:ext>
                    </a:extLst>
                  </p:cNvPr>
                  <p:cNvSpPr/>
                  <p:nvPr/>
                </p:nvSpPr>
                <p:spPr>
                  <a:xfrm>
                    <a:off x="9811712" y="2226162"/>
                    <a:ext cx="1951856" cy="276999"/>
                  </a:xfrm>
                  <a:prstGeom prst="rect">
                    <a:avLst/>
                  </a:prstGeom>
                </p:spPr>
                <p:txBody>
                  <a:bodyPr wrap="square">
                    <a:spAutoFit/>
                  </a:bodyPr>
                  <a:lstStyle/>
                  <a:p>
                    <a:r>
                      <a:rPr lang="es-CO" sz="1200">
                        <a:solidFill>
                          <a:schemeClr val="tx1"/>
                        </a:solidFill>
                        <a:latin typeface="Arial Narrow" panose="020B0606020202030204" pitchFamily="34" charset="0"/>
                        <a:cs typeface="Arial" panose="020B0604020202020204" pitchFamily="34" charset="0"/>
                      </a:rPr>
                      <a:t>OCAD PAZ</a:t>
                    </a:r>
                  </a:p>
                </p:txBody>
              </p:sp>
              <p:sp>
                <p:nvSpPr>
                  <p:cNvPr id="42" name="Rectángulo 41">
                    <a:extLst>
                      <a:ext uri="{FF2B5EF4-FFF2-40B4-BE49-F238E27FC236}">
                        <a16:creationId xmlns:a16="http://schemas.microsoft.com/office/drawing/2014/main" id="{ADA33022-F452-6CFF-5AE9-C1CF3CD35C65}"/>
                      </a:ext>
                    </a:extLst>
                  </p:cNvPr>
                  <p:cNvSpPr/>
                  <p:nvPr/>
                </p:nvSpPr>
                <p:spPr>
                  <a:xfrm>
                    <a:off x="7072088" y="5449007"/>
                    <a:ext cx="1604733" cy="295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a:solidFill>
                          <a:schemeClr val="bg2">
                            <a:lumMod val="50000"/>
                          </a:schemeClr>
                        </a:solidFill>
                        <a:latin typeface="Arial Black" panose="020B0A04020102020204" pitchFamily="34" charset="0"/>
                      </a:rPr>
                      <a:t>$21.404</a:t>
                    </a:r>
                  </a:p>
                </p:txBody>
              </p:sp>
              <p:sp>
                <p:nvSpPr>
                  <p:cNvPr id="43" name="Rectángulo 42">
                    <a:extLst>
                      <a:ext uri="{FF2B5EF4-FFF2-40B4-BE49-F238E27FC236}">
                        <a16:creationId xmlns:a16="http://schemas.microsoft.com/office/drawing/2014/main" id="{BDCCA003-B306-7D0C-D97A-D3F2D62D598B}"/>
                      </a:ext>
                    </a:extLst>
                  </p:cNvPr>
                  <p:cNvSpPr/>
                  <p:nvPr/>
                </p:nvSpPr>
                <p:spPr>
                  <a:xfrm>
                    <a:off x="9650746" y="2956430"/>
                    <a:ext cx="1423623" cy="276999"/>
                  </a:xfrm>
                  <a:prstGeom prst="rect">
                    <a:avLst/>
                  </a:prstGeom>
                </p:spPr>
                <p:txBody>
                  <a:bodyPr wrap="square">
                    <a:spAutoFit/>
                  </a:bodyPr>
                  <a:lstStyle/>
                  <a:p>
                    <a:r>
                      <a:rPr lang="es-CO" sz="1200">
                        <a:solidFill>
                          <a:schemeClr val="tx1"/>
                        </a:solidFill>
                        <a:latin typeface="Arial Narrow" panose="020B0606020202030204" pitchFamily="34" charset="0"/>
                        <a:cs typeface="Arial" panose="020B0604020202020204" pitchFamily="34" charset="0"/>
                      </a:rPr>
                      <a:t>Trazador - PGN</a:t>
                    </a:r>
                  </a:p>
                </p:txBody>
              </p:sp>
            </p:grpSp>
          </p:grpSp>
        </p:grpSp>
        <p:sp>
          <p:nvSpPr>
            <p:cNvPr id="56" name="Rectángulo 55">
              <a:extLst>
                <a:ext uri="{FF2B5EF4-FFF2-40B4-BE49-F238E27FC236}">
                  <a16:creationId xmlns:a16="http://schemas.microsoft.com/office/drawing/2014/main" id="{0B456524-152F-697B-209F-F935F306D08D}"/>
                </a:ext>
              </a:extLst>
            </p:cNvPr>
            <p:cNvSpPr/>
            <p:nvPr/>
          </p:nvSpPr>
          <p:spPr>
            <a:xfrm>
              <a:off x="6447496" y="2162029"/>
              <a:ext cx="1907971" cy="3257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b="1">
                  <a:solidFill>
                    <a:schemeClr val="bg1"/>
                  </a:solidFill>
                  <a:latin typeface="Arial Black" panose="020B0A04020102020204" pitchFamily="34" charset="0"/>
                </a:rPr>
                <a:t>83</a:t>
              </a:r>
            </a:p>
            <a:p>
              <a:pPr algn="ctr"/>
              <a:r>
                <a:rPr lang="es-CO" sz="700" b="1">
                  <a:solidFill>
                    <a:schemeClr val="bg1"/>
                  </a:solidFill>
                  <a:latin typeface="Arial Black" panose="020B0A04020102020204" pitchFamily="34" charset="0"/>
                </a:rPr>
                <a:t>PROYECTOS</a:t>
              </a:r>
              <a:r>
                <a:rPr lang="es-CO" sz="1200" b="1">
                  <a:solidFill>
                    <a:schemeClr val="bg1"/>
                  </a:solidFill>
                  <a:latin typeface="Arial Black" panose="020B0A04020102020204" pitchFamily="34" charset="0"/>
                </a:rPr>
                <a:t> </a:t>
              </a:r>
            </a:p>
          </p:txBody>
        </p:sp>
      </p:grpSp>
      <p:sp>
        <p:nvSpPr>
          <p:cNvPr id="2" name="CuadroTexto 1">
            <a:extLst>
              <a:ext uri="{FF2B5EF4-FFF2-40B4-BE49-F238E27FC236}">
                <a16:creationId xmlns:a16="http://schemas.microsoft.com/office/drawing/2014/main" id="{42184343-B10F-9B1D-FC28-595E6C31D0DB}"/>
              </a:ext>
            </a:extLst>
          </p:cNvPr>
          <p:cNvSpPr txBox="1"/>
          <p:nvPr/>
        </p:nvSpPr>
        <p:spPr>
          <a:xfrm>
            <a:off x="1314327" y="1527599"/>
            <a:ext cx="3211135" cy="646331"/>
          </a:xfrm>
          <a:prstGeom prst="rect">
            <a:avLst/>
          </a:prstGeom>
          <a:noFill/>
        </p:spPr>
        <p:txBody>
          <a:bodyPr wrap="none" rtlCol="0">
            <a:spAutoFit/>
          </a:bodyPr>
          <a:lstStyle/>
          <a:p>
            <a:r>
              <a:rPr lang="es-CO" sz="3600" b="1"/>
              <a:t>$1,49 billones</a:t>
            </a:r>
            <a:endParaRPr lang="es-CO" sz="3600" b="1">
              <a:solidFill>
                <a:schemeClr val="tx1"/>
              </a:solidFill>
            </a:endParaRPr>
          </a:p>
        </p:txBody>
      </p:sp>
    </p:spTree>
    <p:extLst>
      <p:ext uri="{BB962C8B-B14F-4D97-AF65-F5344CB8AC3E}">
        <p14:creationId xmlns:p14="http://schemas.microsoft.com/office/powerpoint/2010/main" val="30283284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B92A2-35AA-0242-B879-A7C9974DA1A7}"/>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1D66F68E-6D97-1F71-AC2F-1EA1D8E6E391}"/>
              </a:ext>
            </a:extLst>
          </p:cNvPr>
          <p:cNvSpPr/>
          <p:nvPr/>
        </p:nvSpPr>
        <p:spPr>
          <a:xfrm>
            <a:off x="3728985" y="492940"/>
            <a:ext cx="1434790" cy="62142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s-CO"/>
          </a:p>
        </p:txBody>
      </p:sp>
      <p:sp>
        <p:nvSpPr>
          <p:cNvPr id="7" name="CuadroTexto 6">
            <a:extLst>
              <a:ext uri="{FF2B5EF4-FFF2-40B4-BE49-F238E27FC236}">
                <a16:creationId xmlns:a16="http://schemas.microsoft.com/office/drawing/2014/main" id="{7977353B-7D50-D6F3-E919-50D9FDBA390F}"/>
              </a:ext>
            </a:extLst>
          </p:cNvPr>
          <p:cNvSpPr txBox="1"/>
          <p:nvPr/>
        </p:nvSpPr>
        <p:spPr>
          <a:xfrm>
            <a:off x="797568" y="1946087"/>
            <a:ext cx="4231632" cy="369332"/>
          </a:xfrm>
          <a:prstGeom prst="rect">
            <a:avLst/>
          </a:prstGeom>
          <a:noFill/>
        </p:spPr>
        <p:txBody>
          <a:bodyPr wrap="square">
            <a:spAutoFit/>
          </a:bodyPr>
          <a:lstStyle/>
          <a:p>
            <a:r>
              <a:rPr lang="es-ES"/>
              <a:t>:</a:t>
            </a:r>
            <a:endParaRPr lang="es-CO"/>
          </a:p>
        </p:txBody>
      </p:sp>
      <p:graphicFrame>
        <p:nvGraphicFramePr>
          <p:cNvPr id="13" name="Diagrama 12">
            <a:extLst>
              <a:ext uri="{FF2B5EF4-FFF2-40B4-BE49-F238E27FC236}">
                <a16:creationId xmlns:a16="http://schemas.microsoft.com/office/drawing/2014/main" id="{BBE781B4-B3EE-087E-F757-35899761F0DF}"/>
              </a:ext>
            </a:extLst>
          </p:cNvPr>
          <p:cNvGraphicFramePr/>
          <p:nvPr/>
        </p:nvGraphicFramePr>
        <p:xfrm>
          <a:off x="-1956786" y="1760338"/>
          <a:ext cx="10540274" cy="43126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a 1">
            <a:extLst>
              <a:ext uri="{FF2B5EF4-FFF2-40B4-BE49-F238E27FC236}">
                <a16:creationId xmlns:a16="http://schemas.microsoft.com/office/drawing/2014/main" id="{DC3A5586-78E6-66FE-B680-82ED1DB3A842}"/>
              </a:ext>
            </a:extLst>
          </p:cNvPr>
          <p:cNvGraphicFramePr/>
          <p:nvPr/>
        </p:nvGraphicFramePr>
        <p:xfrm>
          <a:off x="3313351" y="1732460"/>
          <a:ext cx="11330152" cy="431265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cxnSp>
        <p:nvCxnSpPr>
          <p:cNvPr id="6" name="Conector recto 1">
            <a:extLst>
              <a:ext uri="{FF2B5EF4-FFF2-40B4-BE49-F238E27FC236}">
                <a16:creationId xmlns:a16="http://schemas.microsoft.com/office/drawing/2014/main" id="{A96A9CCE-F946-F718-F355-43C039B16AD0}"/>
              </a:ext>
            </a:extLst>
          </p:cNvPr>
          <p:cNvCxnSpPr/>
          <p:nvPr/>
        </p:nvCxnSpPr>
        <p:spPr>
          <a:xfrm>
            <a:off x="-13910" y="1053455"/>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pic>
        <p:nvPicPr>
          <p:cNvPr id="8" name="Picture 10">
            <a:extLst>
              <a:ext uri="{FF2B5EF4-FFF2-40B4-BE49-F238E27FC236}">
                <a16:creationId xmlns:a16="http://schemas.microsoft.com/office/drawing/2014/main" id="{FE541379-2926-C2A6-3EB6-F58E4C23CEFD}"/>
              </a:ext>
            </a:extLst>
          </p:cNvPr>
          <p:cNvPicPr>
            <a:picLocks noChangeAspect="1"/>
          </p:cNvPicPr>
          <p:nvPr/>
        </p:nvPicPr>
        <p:blipFill>
          <a:blip r:embed="rId12"/>
          <a:stretch>
            <a:fillRect/>
          </a:stretch>
        </p:blipFill>
        <p:spPr>
          <a:xfrm>
            <a:off x="322456" y="70105"/>
            <a:ext cx="914528" cy="333422"/>
          </a:xfrm>
          <a:prstGeom prst="rect">
            <a:avLst/>
          </a:prstGeom>
        </p:spPr>
      </p:pic>
      <p:sp>
        <p:nvSpPr>
          <p:cNvPr id="10" name="CuadroTexto 9">
            <a:extLst>
              <a:ext uri="{FF2B5EF4-FFF2-40B4-BE49-F238E27FC236}">
                <a16:creationId xmlns:a16="http://schemas.microsoft.com/office/drawing/2014/main" id="{278B1399-3BE5-3795-DC84-8516D41A3D4F}"/>
              </a:ext>
            </a:extLst>
          </p:cNvPr>
          <p:cNvSpPr txBox="1"/>
          <p:nvPr/>
        </p:nvSpPr>
        <p:spPr>
          <a:xfrm>
            <a:off x="1656918" y="618948"/>
            <a:ext cx="8298180" cy="341632"/>
          </a:xfrm>
          <a:prstGeom prst="rect">
            <a:avLst/>
          </a:prstGeom>
          <a:noFill/>
        </p:spPr>
        <p:txBody>
          <a:bodyPr wrap="square">
            <a:spAutoFit/>
          </a:bodyPr>
          <a:lstStyle/>
          <a:p>
            <a:pPr algn="ctr">
              <a:lnSpc>
                <a:spcPct val="90000"/>
              </a:lnSpc>
              <a:spcBef>
                <a:spcPct val="0"/>
              </a:spcBef>
              <a:spcAft>
                <a:spcPct val="35000"/>
              </a:spcAft>
            </a:pPr>
            <a:r>
              <a:rPr lang="es-ES" sz="1800" b="1" dirty="0">
                <a:solidFill>
                  <a:schemeClr val="tx1"/>
                </a:solidFill>
                <a:latin typeface="+mj-lt"/>
                <a:ea typeface="Calibri" panose="020F0502020204030204" pitchFamily="34" charset="0"/>
                <a:cs typeface="Times New Roman" panose="02020603050405020304" pitchFamily="18" charset="0"/>
              </a:rPr>
              <a:t>CAPÍTULO DE PROGRAMAS Y PROYECTOS PATR – MONTES DE MARÍA</a:t>
            </a:r>
            <a:endParaRPr lang="es-CO" sz="1800" b="1" dirty="0">
              <a:solidFill>
                <a:schemeClr val="tx1"/>
              </a:solidFill>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656870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7074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91D0D5F2-8FAE-2EC5-0EBF-4BC197C55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020" y="1217724"/>
            <a:ext cx="1669719" cy="1279262"/>
          </a:xfrm>
          <a:prstGeom prst="rect">
            <a:avLst/>
          </a:prstGeom>
        </p:spPr>
      </p:pic>
      <p:pic>
        <p:nvPicPr>
          <p:cNvPr id="10" name="Imagen 9">
            <a:extLst>
              <a:ext uri="{FF2B5EF4-FFF2-40B4-BE49-F238E27FC236}">
                <a16:creationId xmlns:a16="http://schemas.microsoft.com/office/drawing/2014/main" id="{E1AB5EF8-F54F-6023-7D4F-0DFBAE75E0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1271" y="1287378"/>
            <a:ext cx="1644030" cy="1304949"/>
          </a:xfrm>
          <a:prstGeom prst="rect">
            <a:avLst/>
          </a:prstGeom>
        </p:spPr>
      </p:pic>
      <p:pic>
        <p:nvPicPr>
          <p:cNvPr id="12" name="Imagen 11">
            <a:extLst>
              <a:ext uri="{FF2B5EF4-FFF2-40B4-BE49-F238E27FC236}">
                <a16:creationId xmlns:a16="http://schemas.microsoft.com/office/drawing/2014/main" id="{FFD91CD9-666E-C352-E3D3-F1971236AC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061" y="3062519"/>
            <a:ext cx="1618342" cy="1294674"/>
          </a:xfrm>
          <a:prstGeom prst="rect">
            <a:avLst/>
          </a:prstGeom>
        </p:spPr>
      </p:pic>
      <p:pic>
        <p:nvPicPr>
          <p:cNvPr id="14" name="Imagen 13">
            <a:extLst>
              <a:ext uri="{FF2B5EF4-FFF2-40B4-BE49-F238E27FC236}">
                <a16:creationId xmlns:a16="http://schemas.microsoft.com/office/drawing/2014/main" id="{5275276C-0943-A2AD-BCBD-91691F49FEF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19403" y="3035698"/>
            <a:ext cx="1633755" cy="1310087"/>
          </a:xfrm>
          <a:prstGeom prst="rect">
            <a:avLst/>
          </a:prstGeom>
        </p:spPr>
      </p:pic>
      <p:pic>
        <p:nvPicPr>
          <p:cNvPr id="16" name="Imagen 15">
            <a:extLst>
              <a:ext uri="{FF2B5EF4-FFF2-40B4-BE49-F238E27FC236}">
                <a16:creationId xmlns:a16="http://schemas.microsoft.com/office/drawing/2014/main" id="{C2B0DB5F-5ADC-E343-EE52-0878D1097F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5707" y="4954605"/>
            <a:ext cx="1618343" cy="1346050"/>
          </a:xfrm>
          <a:prstGeom prst="rect">
            <a:avLst/>
          </a:prstGeom>
        </p:spPr>
      </p:pic>
      <p:pic>
        <p:nvPicPr>
          <p:cNvPr id="18" name="Imagen 17">
            <a:extLst>
              <a:ext uri="{FF2B5EF4-FFF2-40B4-BE49-F238E27FC236}">
                <a16:creationId xmlns:a16="http://schemas.microsoft.com/office/drawing/2014/main" id="{8E12EB0E-3863-0AA2-4E80-A3BE910ACD6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21038" y="5079974"/>
            <a:ext cx="1649168" cy="1320362"/>
          </a:xfrm>
          <a:prstGeom prst="rect">
            <a:avLst/>
          </a:prstGeom>
        </p:spPr>
      </p:pic>
      <p:sp>
        <p:nvSpPr>
          <p:cNvPr id="19" name="CuadroTexto 18">
            <a:extLst>
              <a:ext uri="{FF2B5EF4-FFF2-40B4-BE49-F238E27FC236}">
                <a16:creationId xmlns:a16="http://schemas.microsoft.com/office/drawing/2014/main" id="{5D79D16E-93E6-182E-263C-D30E9BEA1A84}"/>
              </a:ext>
            </a:extLst>
          </p:cNvPr>
          <p:cNvSpPr txBox="1"/>
          <p:nvPr/>
        </p:nvSpPr>
        <p:spPr>
          <a:xfrm>
            <a:off x="2288881" y="1258701"/>
            <a:ext cx="3242080" cy="251817"/>
          </a:xfrm>
          <a:prstGeom prst="rect">
            <a:avLst/>
          </a:prstGeom>
          <a:solidFill>
            <a:srgbClr val="09CABE">
              <a:alpha val="5098"/>
            </a:srgbClr>
          </a:solidFill>
          <a:ln>
            <a:solidFill>
              <a:srgbClr val="09CABE"/>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rPr>
              <a:t>1.1.Acceso y Uso. Tierras improductivas. </a:t>
            </a:r>
          </a:p>
        </p:txBody>
      </p:sp>
      <p:sp>
        <p:nvSpPr>
          <p:cNvPr id="22" name="CuadroTexto 21">
            <a:extLst>
              <a:ext uri="{FF2B5EF4-FFF2-40B4-BE49-F238E27FC236}">
                <a16:creationId xmlns:a16="http://schemas.microsoft.com/office/drawing/2014/main" id="{48AC6A01-3362-4CAD-08D3-25323C263CC0}"/>
              </a:ext>
            </a:extLst>
          </p:cNvPr>
          <p:cNvSpPr txBox="1"/>
          <p:nvPr/>
        </p:nvSpPr>
        <p:spPr>
          <a:xfrm>
            <a:off x="2288881" y="1631716"/>
            <a:ext cx="3242080" cy="419695"/>
          </a:xfrm>
          <a:prstGeom prst="rect">
            <a:avLst/>
          </a:prstGeom>
          <a:solidFill>
            <a:srgbClr val="09CABE">
              <a:alpha val="5098"/>
            </a:srgbClr>
          </a:solidFill>
          <a:ln>
            <a:solidFill>
              <a:srgbClr val="09CABE"/>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chemeClr val="tx1">
                    <a:lumMod val="75000"/>
                    <a:lumOff val="25000"/>
                  </a:schemeClr>
                </a:solidFill>
                <a:effectLst/>
                <a:uLnTx/>
                <a:uFillTx/>
                <a:latin typeface="Helvetica" pitchFamily="2" charset="0"/>
                <a:ea typeface="+mn-ea"/>
                <a:cs typeface="+mn-cs"/>
              </a:rPr>
              <a:t>1.2. Programas de Desarrollo con Enfoque Territorial </a:t>
            </a:r>
          </a:p>
        </p:txBody>
      </p:sp>
      <p:sp>
        <p:nvSpPr>
          <p:cNvPr id="23" name="CuadroTexto 22">
            <a:extLst>
              <a:ext uri="{FF2B5EF4-FFF2-40B4-BE49-F238E27FC236}">
                <a16:creationId xmlns:a16="http://schemas.microsoft.com/office/drawing/2014/main" id="{367CA97E-C3A3-8380-6AA1-D49289808E42}"/>
              </a:ext>
            </a:extLst>
          </p:cNvPr>
          <p:cNvSpPr txBox="1"/>
          <p:nvPr/>
        </p:nvSpPr>
        <p:spPr>
          <a:xfrm>
            <a:off x="2288882" y="2166207"/>
            <a:ext cx="3242080" cy="419695"/>
          </a:xfrm>
          <a:prstGeom prst="rect">
            <a:avLst/>
          </a:prstGeom>
          <a:solidFill>
            <a:srgbClr val="09CABE">
              <a:alpha val="5098"/>
            </a:srgbClr>
          </a:solidFill>
          <a:ln>
            <a:solidFill>
              <a:srgbClr val="09CABE"/>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rPr>
              <a:t>1.3. Planes Nacionales para la Reforma Rural Integral</a:t>
            </a:r>
          </a:p>
        </p:txBody>
      </p:sp>
      <p:cxnSp>
        <p:nvCxnSpPr>
          <p:cNvPr id="25" name="Conector angular 24">
            <a:extLst>
              <a:ext uri="{FF2B5EF4-FFF2-40B4-BE49-F238E27FC236}">
                <a16:creationId xmlns:a16="http://schemas.microsoft.com/office/drawing/2014/main" id="{EB30C623-F00D-B12F-678F-D8B3BCC9A8CE}"/>
              </a:ext>
            </a:extLst>
          </p:cNvPr>
          <p:cNvCxnSpPr>
            <a:cxnSpLocks/>
            <a:stCxn id="12" idx="3"/>
            <a:endCxn id="47" idx="1"/>
          </p:cNvCxnSpPr>
          <p:nvPr/>
        </p:nvCxnSpPr>
        <p:spPr>
          <a:xfrm flipV="1">
            <a:off x="1797403" y="3065250"/>
            <a:ext cx="436906" cy="644606"/>
          </a:xfrm>
          <a:prstGeom prst="bentConnector3">
            <a:avLst/>
          </a:prstGeom>
          <a:ln w="12700">
            <a:solidFill>
              <a:srgbClr val="20B3E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6" name="Conector angular 25">
            <a:extLst>
              <a:ext uri="{FF2B5EF4-FFF2-40B4-BE49-F238E27FC236}">
                <a16:creationId xmlns:a16="http://schemas.microsoft.com/office/drawing/2014/main" id="{193A0028-4618-BA76-5937-601710CB2FE8}"/>
              </a:ext>
            </a:extLst>
          </p:cNvPr>
          <p:cNvCxnSpPr>
            <a:cxnSpLocks/>
            <a:stCxn id="8" idx="3"/>
            <a:endCxn id="19" idx="1"/>
          </p:cNvCxnSpPr>
          <p:nvPr/>
        </p:nvCxnSpPr>
        <p:spPr>
          <a:xfrm flipV="1">
            <a:off x="1799739" y="1384610"/>
            <a:ext cx="489142" cy="472745"/>
          </a:xfrm>
          <a:prstGeom prst="bentConnector3">
            <a:avLst/>
          </a:prstGeom>
          <a:ln w="12700">
            <a:solidFill>
              <a:srgbClr val="09CABE"/>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9" name="Conector angular 28">
            <a:extLst>
              <a:ext uri="{FF2B5EF4-FFF2-40B4-BE49-F238E27FC236}">
                <a16:creationId xmlns:a16="http://schemas.microsoft.com/office/drawing/2014/main" id="{91118CCA-A5BE-332A-488B-E163B6D53177}"/>
              </a:ext>
            </a:extLst>
          </p:cNvPr>
          <p:cNvCxnSpPr>
            <a:cxnSpLocks/>
            <a:stCxn id="8" idx="3"/>
            <a:endCxn id="23" idx="1"/>
          </p:cNvCxnSpPr>
          <p:nvPr/>
        </p:nvCxnSpPr>
        <p:spPr>
          <a:xfrm>
            <a:off x="1799739" y="1857355"/>
            <a:ext cx="489143" cy="518700"/>
          </a:xfrm>
          <a:prstGeom prst="bentConnector3">
            <a:avLst>
              <a:gd name="adj1" fmla="val 50000"/>
            </a:avLst>
          </a:prstGeom>
          <a:ln w="12700">
            <a:solidFill>
              <a:srgbClr val="09CABE"/>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5" name="CuadroTexto 34">
            <a:extLst>
              <a:ext uri="{FF2B5EF4-FFF2-40B4-BE49-F238E27FC236}">
                <a16:creationId xmlns:a16="http://schemas.microsoft.com/office/drawing/2014/main" id="{C97184BD-1EC5-274E-42B2-9D1A1FEF2557}"/>
              </a:ext>
            </a:extLst>
          </p:cNvPr>
          <p:cNvSpPr txBox="1"/>
          <p:nvPr/>
        </p:nvSpPr>
        <p:spPr>
          <a:xfrm>
            <a:off x="8133846" y="1258916"/>
            <a:ext cx="3571345" cy="446111"/>
          </a:xfrm>
          <a:prstGeom prst="rect">
            <a:avLst/>
          </a:prstGeom>
          <a:solidFill>
            <a:srgbClr val="B8BA3C">
              <a:alpha val="5098"/>
            </a:srgbClr>
          </a:solidFill>
          <a:ln>
            <a:solidFill>
              <a:srgbClr val="B8BA3C"/>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rPr>
              <a:t>2.1.Derechos y garantías para la oposición política</a:t>
            </a:r>
          </a:p>
        </p:txBody>
      </p:sp>
      <p:sp>
        <p:nvSpPr>
          <p:cNvPr id="36" name="CuadroTexto 35">
            <a:extLst>
              <a:ext uri="{FF2B5EF4-FFF2-40B4-BE49-F238E27FC236}">
                <a16:creationId xmlns:a16="http://schemas.microsoft.com/office/drawing/2014/main" id="{6DE4680E-49A4-D9A2-A2B0-7E34267FCBC9}"/>
              </a:ext>
            </a:extLst>
          </p:cNvPr>
          <p:cNvSpPr txBox="1"/>
          <p:nvPr/>
        </p:nvSpPr>
        <p:spPr>
          <a:xfrm>
            <a:off x="8134485" y="2318168"/>
            <a:ext cx="3584134" cy="276999"/>
          </a:xfrm>
          <a:prstGeom prst="rect">
            <a:avLst/>
          </a:prstGeom>
          <a:solidFill>
            <a:srgbClr val="B8BA3C">
              <a:alpha val="5098"/>
            </a:srgbClr>
          </a:solidFill>
          <a:ln>
            <a:solidFill>
              <a:srgbClr val="B8BA3C"/>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rPr>
              <a:t>2.2.Mecanismos de participación ciudadana</a:t>
            </a:r>
          </a:p>
        </p:txBody>
      </p:sp>
      <p:sp>
        <p:nvSpPr>
          <p:cNvPr id="37" name="CuadroTexto 36">
            <a:extLst>
              <a:ext uri="{FF2B5EF4-FFF2-40B4-BE49-F238E27FC236}">
                <a16:creationId xmlns:a16="http://schemas.microsoft.com/office/drawing/2014/main" id="{6E53065C-1C78-F7AD-17C1-6D699033F91C}"/>
              </a:ext>
            </a:extLst>
          </p:cNvPr>
          <p:cNvSpPr txBox="1"/>
          <p:nvPr/>
        </p:nvSpPr>
        <p:spPr>
          <a:xfrm>
            <a:off x="8133847" y="1764199"/>
            <a:ext cx="3571343" cy="461665"/>
          </a:xfrm>
          <a:prstGeom prst="rect">
            <a:avLst/>
          </a:prstGeom>
          <a:solidFill>
            <a:srgbClr val="B8BA3C">
              <a:alpha val="5098"/>
            </a:srgbClr>
          </a:solidFill>
          <a:ln>
            <a:solidFill>
              <a:srgbClr val="B8BA3C"/>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rPr>
              <a:t>2.3.Medidas efectivas para promover la participación electoral</a:t>
            </a:r>
          </a:p>
        </p:txBody>
      </p:sp>
      <p:cxnSp>
        <p:nvCxnSpPr>
          <p:cNvPr id="38" name="Conector angular 37">
            <a:extLst>
              <a:ext uri="{FF2B5EF4-FFF2-40B4-BE49-F238E27FC236}">
                <a16:creationId xmlns:a16="http://schemas.microsoft.com/office/drawing/2014/main" id="{3ED65DEF-302A-0B55-8A20-1706219C6967}"/>
              </a:ext>
            </a:extLst>
          </p:cNvPr>
          <p:cNvCxnSpPr>
            <a:cxnSpLocks/>
            <a:stCxn id="10" idx="3"/>
            <a:endCxn id="35" idx="1"/>
          </p:cNvCxnSpPr>
          <p:nvPr/>
        </p:nvCxnSpPr>
        <p:spPr>
          <a:xfrm flipV="1">
            <a:off x="7665301" y="1481972"/>
            <a:ext cx="468545" cy="457881"/>
          </a:xfrm>
          <a:prstGeom prst="bentConnector3">
            <a:avLst>
              <a:gd name="adj1" fmla="val 50000"/>
            </a:avLst>
          </a:prstGeom>
          <a:ln w="12700">
            <a:solidFill>
              <a:srgbClr val="B8BA3C"/>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1" name="Conector angular 40">
            <a:extLst>
              <a:ext uri="{FF2B5EF4-FFF2-40B4-BE49-F238E27FC236}">
                <a16:creationId xmlns:a16="http://schemas.microsoft.com/office/drawing/2014/main" id="{F8629A4C-71EF-094F-21DA-CD99F08B907E}"/>
              </a:ext>
            </a:extLst>
          </p:cNvPr>
          <p:cNvCxnSpPr>
            <a:cxnSpLocks/>
            <a:stCxn id="10" idx="3"/>
            <a:endCxn id="37" idx="1"/>
          </p:cNvCxnSpPr>
          <p:nvPr/>
        </p:nvCxnSpPr>
        <p:spPr>
          <a:xfrm>
            <a:off x="7665301" y="1939853"/>
            <a:ext cx="468546" cy="55179"/>
          </a:xfrm>
          <a:prstGeom prst="bentConnector3">
            <a:avLst>
              <a:gd name="adj1" fmla="val 50000"/>
            </a:avLst>
          </a:prstGeom>
          <a:ln w="12700">
            <a:solidFill>
              <a:srgbClr val="B8BA3C"/>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4" name="Conector angular 43">
            <a:extLst>
              <a:ext uri="{FF2B5EF4-FFF2-40B4-BE49-F238E27FC236}">
                <a16:creationId xmlns:a16="http://schemas.microsoft.com/office/drawing/2014/main" id="{F5B4B687-2287-A19D-62AB-CECCE9C646B6}"/>
              </a:ext>
            </a:extLst>
          </p:cNvPr>
          <p:cNvCxnSpPr>
            <a:cxnSpLocks/>
            <a:stCxn id="10" idx="3"/>
            <a:endCxn id="36" idx="1"/>
          </p:cNvCxnSpPr>
          <p:nvPr/>
        </p:nvCxnSpPr>
        <p:spPr>
          <a:xfrm>
            <a:off x="7665301" y="1939853"/>
            <a:ext cx="469184" cy="516815"/>
          </a:xfrm>
          <a:prstGeom prst="bentConnector3">
            <a:avLst>
              <a:gd name="adj1" fmla="val 50000"/>
            </a:avLst>
          </a:prstGeom>
          <a:ln w="12700">
            <a:solidFill>
              <a:srgbClr val="B8BA3C"/>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7" name="CuadroTexto 46">
            <a:extLst>
              <a:ext uri="{FF2B5EF4-FFF2-40B4-BE49-F238E27FC236}">
                <a16:creationId xmlns:a16="http://schemas.microsoft.com/office/drawing/2014/main" id="{2894393A-2D83-D748-69B3-B0F54F784F7B}"/>
              </a:ext>
            </a:extLst>
          </p:cNvPr>
          <p:cNvSpPr txBox="1"/>
          <p:nvPr/>
        </p:nvSpPr>
        <p:spPr>
          <a:xfrm>
            <a:off x="2234309" y="2926750"/>
            <a:ext cx="3294052" cy="276999"/>
          </a:xfrm>
          <a:prstGeom prst="rect">
            <a:avLst/>
          </a:prstGeom>
          <a:solidFill>
            <a:srgbClr val="20B3E7">
              <a:alpha val="5098"/>
            </a:srgbClr>
          </a:solidFill>
          <a:ln>
            <a:solidFill>
              <a:srgbClr val="20B3E7"/>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rPr>
              <a:t>3.1. Cese al Fuego</a:t>
            </a:r>
          </a:p>
        </p:txBody>
      </p:sp>
      <p:sp>
        <p:nvSpPr>
          <p:cNvPr id="48" name="CuadroTexto 47">
            <a:extLst>
              <a:ext uri="{FF2B5EF4-FFF2-40B4-BE49-F238E27FC236}">
                <a16:creationId xmlns:a16="http://schemas.microsoft.com/office/drawing/2014/main" id="{57791F3F-554E-FA4A-C333-E2E48CB2875C}"/>
              </a:ext>
            </a:extLst>
          </p:cNvPr>
          <p:cNvSpPr txBox="1"/>
          <p:nvPr/>
        </p:nvSpPr>
        <p:spPr>
          <a:xfrm>
            <a:off x="2234310" y="3263520"/>
            <a:ext cx="3294051" cy="276999"/>
          </a:xfrm>
          <a:prstGeom prst="rect">
            <a:avLst/>
          </a:prstGeom>
          <a:solidFill>
            <a:srgbClr val="20B3E7">
              <a:alpha val="5098"/>
            </a:srgbClr>
          </a:solidFill>
          <a:ln>
            <a:solidFill>
              <a:srgbClr val="20B3E7"/>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rPr>
              <a:t>3.2.Reincorporación </a:t>
            </a:r>
          </a:p>
        </p:txBody>
      </p:sp>
      <p:sp>
        <p:nvSpPr>
          <p:cNvPr id="49" name="CuadroTexto 48">
            <a:extLst>
              <a:ext uri="{FF2B5EF4-FFF2-40B4-BE49-F238E27FC236}">
                <a16:creationId xmlns:a16="http://schemas.microsoft.com/office/drawing/2014/main" id="{2D3757B8-F180-BC24-8DA9-7C2B036D2F77}"/>
              </a:ext>
            </a:extLst>
          </p:cNvPr>
          <p:cNvSpPr txBox="1"/>
          <p:nvPr/>
        </p:nvSpPr>
        <p:spPr>
          <a:xfrm>
            <a:off x="2234310" y="4189399"/>
            <a:ext cx="3294051" cy="461665"/>
          </a:xfrm>
          <a:prstGeom prst="rect">
            <a:avLst/>
          </a:prstGeom>
          <a:solidFill>
            <a:srgbClr val="20B3E7">
              <a:alpha val="5098"/>
            </a:srgbClr>
          </a:solidFill>
          <a:ln>
            <a:solidFill>
              <a:srgbClr val="20B3E7"/>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rPr>
              <a:t>3.4. Lucha contra las organizaciones y conductas criminales</a:t>
            </a:r>
          </a:p>
        </p:txBody>
      </p:sp>
      <p:sp>
        <p:nvSpPr>
          <p:cNvPr id="51" name="CuadroTexto 50">
            <a:extLst>
              <a:ext uri="{FF2B5EF4-FFF2-40B4-BE49-F238E27FC236}">
                <a16:creationId xmlns:a16="http://schemas.microsoft.com/office/drawing/2014/main" id="{188C0113-81CB-30F0-9058-DB39BDF6317A}"/>
              </a:ext>
            </a:extLst>
          </p:cNvPr>
          <p:cNvSpPr txBox="1"/>
          <p:nvPr/>
        </p:nvSpPr>
        <p:spPr>
          <a:xfrm>
            <a:off x="2234310" y="3621796"/>
            <a:ext cx="3294051" cy="461665"/>
          </a:xfrm>
          <a:prstGeom prst="rect">
            <a:avLst/>
          </a:prstGeom>
          <a:solidFill>
            <a:srgbClr val="20B3E7">
              <a:alpha val="5098"/>
            </a:srgbClr>
          </a:solidFill>
          <a:ln>
            <a:solidFill>
              <a:srgbClr val="20B3E7"/>
            </a:solidFill>
          </a:ln>
        </p:spPr>
        <p:txBody>
          <a:bodyPr wrap="square">
            <a:spAutoFit/>
          </a:bodyPr>
          <a:lstStyle>
            <a:defPPr>
              <a:defRPr lang="es-CO"/>
            </a:defPPr>
            <a:lvl1pPr>
              <a:defRPr sz="1200" b="1">
                <a:solidFill>
                  <a:srgbClr val="20B3E7"/>
                </a:solidFill>
                <a:effectLst/>
                <a:latin typeface="Helvetica"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rPr>
              <a:t>3.3. Obligaciones de los excomandantes integrantes de los Órganos Directivos </a:t>
            </a:r>
          </a:p>
        </p:txBody>
      </p:sp>
      <p:cxnSp>
        <p:nvCxnSpPr>
          <p:cNvPr id="62" name="Conector angular 61">
            <a:extLst>
              <a:ext uri="{FF2B5EF4-FFF2-40B4-BE49-F238E27FC236}">
                <a16:creationId xmlns:a16="http://schemas.microsoft.com/office/drawing/2014/main" id="{750D2C8F-51C4-B0D3-97CF-CC4AA0185F73}"/>
              </a:ext>
            </a:extLst>
          </p:cNvPr>
          <p:cNvCxnSpPr>
            <a:cxnSpLocks/>
            <a:stCxn id="12" idx="3"/>
            <a:endCxn id="48" idx="1"/>
          </p:cNvCxnSpPr>
          <p:nvPr/>
        </p:nvCxnSpPr>
        <p:spPr>
          <a:xfrm flipV="1">
            <a:off x="1797403" y="3402020"/>
            <a:ext cx="436907" cy="307836"/>
          </a:xfrm>
          <a:prstGeom prst="bentConnector3">
            <a:avLst/>
          </a:prstGeom>
          <a:ln w="12700">
            <a:solidFill>
              <a:srgbClr val="20B3E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6" name="Conector angular 65">
            <a:extLst>
              <a:ext uri="{FF2B5EF4-FFF2-40B4-BE49-F238E27FC236}">
                <a16:creationId xmlns:a16="http://schemas.microsoft.com/office/drawing/2014/main" id="{66A28547-36F8-2FE8-F92D-DCC4D82BC786}"/>
              </a:ext>
            </a:extLst>
          </p:cNvPr>
          <p:cNvCxnSpPr>
            <a:cxnSpLocks/>
            <a:stCxn id="12" idx="3"/>
            <a:endCxn id="51" idx="1"/>
          </p:cNvCxnSpPr>
          <p:nvPr/>
        </p:nvCxnSpPr>
        <p:spPr>
          <a:xfrm>
            <a:off x="1797403" y="3709856"/>
            <a:ext cx="436907" cy="142773"/>
          </a:xfrm>
          <a:prstGeom prst="bentConnector3">
            <a:avLst/>
          </a:prstGeom>
          <a:ln w="12700">
            <a:solidFill>
              <a:srgbClr val="20B3E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9" name="Conector angular 68">
            <a:extLst>
              <a:ext uri="{FF2B5EF4-FFF2-40B4-BE49-F238E27FC236}">
                <a16:creationId xmlns:a16="http://schemas.microsoft.com/office/drawing/2014/main" id="{3C43BC83-E8CF-843D-6CA1-373E73F0B2D9}"/>
              </a:ext>
            </a:extLst>
          </p:cNvPr>
          <p:cNvCxnSpPr>
            <a:cxnSpLocks/>
            <a:stCxn id="12" idx="3"/>
            <a:endCxn id="49" idx="1"/>
          </p:cNvCxnSpPr>
          <p:nvPr/>
        </p:nvCxnSpPr>
        <p:spPr>
          <a:xfrm>
            <a:off x="1797403" y="3709856"/>
            <a:ext cx="436907" cy="710376"/>
          </a:xfrm>
          <a:prstGeom prst="bentConnector3">
            <a:avLst/>
          </a:prstGeom>
          <a:ln w="12700">
            <a:solidFill>
              <a:srgbClr val="20B3E7"/>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2" name="CuadroTexto 71">
            <a:extLst>
              <a:ext uri="{FF2B5EF4-FFF2-40B4-BE49-F238E27FC236}">
                <a16:creationId xmlns:a16="http://schemas.microsoft.com/office/drawing/2014/main" id="{46906B05-2CBB-B9FB-34E2-4E6606C8BB60}"/>
              </a:ext>
            </a:extLst>
          </p:cNvPr>
          <p:cNvSpPr txBox="1"/>
          <p:nvPr/>
        </p:nvSpPr>
        <p:spPr>
          <a:xfrm>
            <a:off x="8133846" y="3003207"/>
            <a:ext cx="3571343" cy="461665"/>
          </a:xfrm>
          <a:prstGeom prst="rect">
            <a:avLst/>
          </a:prstGeom>
          <a:solidFill>
            <a:srgbClr val="FF8B88">
              <a:alpha val="5098"/>
            </a:srgbClr>
          </a:solidFill>
          <a:ln>
            <a:solidFill>
              <a:srgbClr val="FF8B88"/>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rPr>
              <a:t>4.1. Programas de sustitución de cultivos de uso ilícito.</a:t>
            </a:r>
          </a:p>
        </p:txBody>
      </p:sp>
      <p:sp>
        <p:nvSpPr>
          <p:cNvPr id="73" name="CuadroTexto 72">
            <a:extLst>
              <a:ext uri="{FF2B5EF4-FFF2-40B4-BE49-F238E27FC236}">
                <a16:creationId xmlns:a16="http://schemas.microsoft.com/office/drawing/2014/main" id="{2D642D46-D46B-396B-1C80-577EAC419935}"/>
              </a:ext>
            </a:extLst>
          </p:cNvPr>
          <p:cNvSpPr txBox="1"/>
          <p:nvPr/>
        </p:nvSpPr>
        <p:spPr>
          <a:xfrm>
            <a:off x="8134487" y="3552831"/>
            <a:ext cx="3584133" cy="446111"/>
          </a:xfrm>
          <a:prstGeom prst="rect">
            <a:avLst/>
          </a:prstGeom>
          <a:solidFill>
            <a:srgbClr val="FF8B88">
              <a:alpha val="5098"/>
            </a:srgbClr>
          </a:solidFill>
          <a:ln>
            <a:solidFill>
              <a:srgbClr val="FF8B88"/>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rPr>
              <a:t>4.2. Política de Salud Pública frente al consumo</a:t>
            </a:r>
          </a:p>
        </p:txBody>
      </p:sp>
      <p:sp>
        <p:nvSpPr>
          <p:cNvPr id="74" name="CuadroTexto 73">
            <a:extLst>
              <a:ext uri="{FF2B5EF4-FFF2-40B4-BE49-F238E27FC236}">
                <a16:creationId xmlns:a16="http://schemas.microsoft.com/office/drawing/2014/main" id="{A86F763B-6F7F-0ADB-CD67-15547D39678A}"/>
              </a:ext>
            </a:extLst>
          </p:cNvPr>
          <p:cNvSpPr txBox="1"/>
          <p:nvPr/>
        </p:nvSpPr>
        <p:spPr>
          <a:xfrm>
            <a:off x="8133847" y="4050060"/>
            <a:ext cx="3571342" cy="276999"/>
          </a:xfrm>
          <a:prstGeom prst="rect">
            <a:avLst/>
          </a:prstGeom>
          <a:solidFill>
            <a:srgbClr val="FF8B88">
              <a:alpha val="5098"/>
            </a:srgbClr>
          </a:solidFill>
          <a:ln>
            <a:solidFill>
              <a:srgbClr val="FF8B88"/>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rPr>
              <a:t>4.3. Solución al problema del narcotráfico</a:t>
            </a:r>
          </a:p>
        </p:txBody>
      </p:sp>
      <p:cxnSp>
        <p:nvCxnSpPr>
          <p:cNvPr id="75" name="Conector angular 74">
            <a:extLst>
              <a:ext uri="{FF2B5EF4-FFF2-40B4-BE49-F238E27FC236}">
                <a16:creationId xmlns:a16="http://schemas.microsoft.com/office/drawing/2014/main" id="{9E0F2162-D5C5-BF4A-5CFF-2A656713181E}"/>
              </a:ext>
            </a:extLst>
          </p:cNvPr>
          <p:cNvCxnSpPr>
            <a:cxnSpLocks/>
            <a:stCxn id="14" idx="3"/>
            <a:endCxn id="74" idx="1"/>
          </p:cNvCxnSpPr>
          <p:nvPr/>
        </p:nvCxnSpPr>
        <p:spPr>
          <a:xfrm>
            <a:off x="7653158" y="3690742"/>
            <a:ext cx="480689" cy="497818"/>
          </a:xfrm>
          <a:prstGeom prst="bentConnector3">
            <a:avLst>
              <a:gd name="adj1" fmla="val 50000"/>
            </a:avLst>
          </a:prstGeom>
          <a:ln w="12700">
            <a:solidFill>
              <a:srgbClr val="FF8B88"/>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8" name="Conector angular 77">
            <a:extLst>
              <a:ext uri="{FF2B5EF4-FFF2-40B4-BE49-F238E27FC236}">
                <a16:creationId xmlns:a16="http://schemas.microsoft.com/office/drawing/2014/main" id="{BA129555-3269-039A-0834-D3525DB35E6F}"/>
              </a:ext>
            </a:extLst>
          </p:cNvPr>
          <p:cNvCxnSpPr>
            <a:cxnSpLocks/>
            <a:stCxn id="14" idx="3"/>
            <a:endCxn id="73" idx="1"/>
          </p:cNvCxnSpPr>
          <p:nvPr/>
        </p:nvCxnSpPr>
        <p:spPr>
          <a:xfrm>
            <a:off x="7653158" y="3690742"/>
            <a:ext cx="481329" cy="85145"/>
          </a:xfrm>
          <a:prstGeom prst="bentConnector3">
            <a:avLst>
              <a:gd name="adj1" fmla="val 50000"/>
            </a:avLst>
          </a:prstGeom>
          <a:ln w="12700">
            <a:solidFill>
              <a:srgbClr val="FF8B88"/>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1" name="Conector angular 80">
            <a:extLst>
              <a:ext uri="{FF2B5EF4-FFF2-40B4-BE49-F238E27FC236}">
                <a16:creationId xmlns:a16="http://schemas.microsoft.com/office/drawing/2014/main" id="{04219A3C-4CB4-124E-28F5-6E34DCC8B7AB}"/>
              </a:ext>
            </a:extLst>
          </p:cNvPr>
          <p:cNvCxnSpPr>
            <a:cxnSpLocks/>
            <a:stCxn id="14" idx="3"/>
            <a:endCxn id="72" idx="1"/>
          </p:cNvCxnSpPr>
          <p:nvPr/>
        </p:nvCxnSpPr>
        <p:spPr>
          <a:xfrm flipV="1">
            <a:off x="7653158" y="3234040"/>
            <a:ext cx="480688" cy="456702"/>
          </a:xfrm>
          <a:prstGeom prst="bentConnector3">
            <a:avLst>
              <a:gd name="adj1" fmla="val 50000"/>
            </a:avLst>
          </a:prstGeom>
          <a:ln w="12700">
            <a:solidFill>
              <a:srgbClr val="FF8B88"/>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8" name="Conector angular 87">
            <a:extLst>
              <a:ext uri="{FF2B5EF4-FFF2-40B4-BE49-F238E27FC236}">
                <a16:creationId xmlns:a16="http://schemas.microsoft.com/office/drawing/2014/main" id="{62EE0002-4969-DF3C-2BCA-E970207FF914}"/>
              </a:ext>
            </a:extLst>
          </p:cNvPr>
          <p:cNvCxnSpPr>
            <a:cxnSpLocks/>
            <a:stCxn id="8" idx="3"/>
            <a:endCxn id="22" idx="1"/>
          </p:cNvCxnSpPr>
          <p:nvPr/>
        </p:nvCxnSpPr>
        <p:spPr>
          <a:xfrm flipV="1">
            <a:off x="1799739" y="1841564"/>
            <a:ext cx="489142" cy="15791"/>
          </a:xfrm>
          <a:prstGeom prst="bentConnector3">
            <a:avLst/>
          </a:prstGeom>
          <a:ln w="12700">
            <a:solidFill>
              <a:srgbClr val="09CABE"/>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94" name="CuadroTexto 93">
            <a:extLst>
              <a:ext uri="{FF2B5EF4-FFF2-40B4-BE49-F238E27FC236}">
                <a16:creationId xmlns:a16="http://schemas.microsoft.com/office/drawing/2014/main" id="{DC7216B1-52F1-C3C1-1AF2-4CB2BD75578C}"/>
              </a:ext>
            </a:extLst>
          </p:cNvPr>
          <p:cNvSpPr txBox="1"/>
          <p:nvPr/>
        </p:nvSpPr>
        <p:spPr>
          <a:xfrm>
            <a:off x="2164336" y="5011777"/>
            <a:ext cx="3363067" cy="430887"/>
          </a:xfrm>
          <a:prstGeom prst="rect">
            <a:avLst/>
          </a:prstGeom>
          <a:solidFill>
            <a:srgbClr val="FE9C3C">
              <a:alpha val="5098"/>
            </a:srgbClr>
          </a:solidFill>
          <a:ln>
            <a:solidFill>
              <a:srgbClr val="FE9C3C"/>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chemeClr val="tx1">
                    <a:lumMod val="65000"/>
                    <a:lumOff val="35000"/>
                  </a:schemeClr>
                </a:solidFill>
                <a:effectLst/>
                <a:uLnTx/>
                <a:uFillTx/>
                <a:latin typeface="Helvetica" pitchFamily="2" charset="0"/>
                <a:ea typeface="+mn-ea"/>
                <a:cs typeface="+mn-cs"/>
              </a:rPr>
              <a:t>5.1. Sistema Integral de Verdad, Justicia, Reparación y No Repetición</a:t>
            </a:r>
          </a:p>
        </p:txBody>
      </p:sp>
      <p:sp>
        <p:nvSpPr>
          <p:cNvPr id="95" name="CuadroTexto 94">
            <a:extLst>
              <a:ext uri="{FF2B5EF4-FFF2-40B4-BE49-F238E27FC236}">
                <a16:creationId xmlns:a16="http://schemas.microsoft.com/office/drawing/2014/main" id="{D5E4D1B9-684D-4F84-26CB-16A5C26F6614}"/>
              </a:ext>
            </a:extLst>
          </p:cNvPr>
          <p:cNvSpPr txBox="1"/>
          <p:nvPr/>
        </p:nvSpPr>
        <p:spPr>
          <a:xfrm>
            <a:off x="2164336" y="5563992"/>
            <a:ext cx="3363067" cy="261610"/>
          </a:xfrm>
          <a:prstGeom prst="rect">
            <a:avLst/>
          </a:prstGeom>
          <a:solidFill>
            <a:srgbClr val="FE9C3C">
              <a:alpha val="5098"/>
            </a:srgbClr>
          </a:solidFill>
          <a:ln>
            <a:solidFill>
              <a:srgbClr val="FE9C3C"/>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chemeClr val="tx1">
                    <a:lumMod val="65000"/>
                    <a:lumOff val="35000"/>
                  </a:schemeClr>
                </a:solidFill>
                <a:effectLst/>
                <a:uLnTx/>
                <a:uFillTx/>
                <a:latin typeface="Helvetica" panose="020B0604020202020204" pitchFamily="34" charset="0"/>
                <a:ea typeface="+mn-ea"/>
                <a:cs typeface="Helvetica" panose="020B0604020202020204" pitchFamily="34" charset="0"/>
              </a:rPr>
              <a:t>5.2 Compromiso con los Derechos Humanos</a:t>
            </a:r>
          </a:p>
        </p:txBody>
      </p:sp>
      <p:sp>
        <p:nvSpPr>
          <p:cNvPr id="98" name="CuadroTexto 97">
            <a:extLst>
              <a:ext uri="{FF2B5EF4-FFF2-40B4-BE49-F238E27FC236}">
                <a16:creationId xmlns:a16="http://schemas.microsoft.com/office/drawing/2014/main" id="{4D337E08-5717-AB1C-96DD-7C6BB84A9882}"/>
              </a:ext>
            </a:extLst>
          </p:cNvPr>
          <p:cNvSpPr txBox="1"/>
          <p:nvPr/>
        </p:nvSpPr>
        <p:spPr>
          <a:xfrm>
            <a:off x="2164222" y="5946930"/>
            <a:ext cx="3360801" cy="600164"/>
          </a:xfrm>
          <a:prstGeom prst="rect">
            <a:avLst/>
          </a:prstGeom>
          <a:solidFill>
            <a:srgbClr val="FE9C3C">
              <a:alpha val="5098"/>
            </a:srgbClr>
          </a:solidFill>
          <a:ln>
            <a:solidFill>
              <a:srgbClr val="FE9C3C"/>
            </a:solidFill>
          </a:ln>
        </p:spPr>
        <p:txBody>
          <a:bodyPr wrap="square" rtlCol="0">
            <a:spAutoFit/>
          </a:bodyPr>
          <a:lstStyle>
            <a:defPPr>
              <a:defRPr lang="es-CO"/>
            </a:defPPr>
            <a:lvl1pPr>
              <a:defRPr sz="1200" b="1">
                <a:solidFill>
                  <a:srgbClr val="FE9C3C"/>
                </a:solidFill>
                <a:latin typeface="Helvetica" panose="020B0604020202020204" pitchFamily="34" charset="0"/>
                <a:cs typeface="Helvetica"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chemeClr val="tx1">
                    <a:lumMod val="65000"/>
                    <a:lumOff val="35000"/>
                  </a:schemeClr>
                </a:solidFill>
                <a:effectLst/>
                <a:uLnTx/>
                <a:uFillTx/>
                <a:latin typeface="Helvetica" panose="020B0604020202020204" pitchFamily="34" charset="0"/>
                <a:ea typeface="+mn-ea"/>
              </a:rPr>
              <a:t>5.3. Acuerdo complementario sobre el sistema integral de verdad, justicia, reparación y no repetición </a:t>
            </a:r>
          </a:p>
        </p:txBody>
      </p:sp>
      <p:cxnSp>
        <p:nvCxnSpPr>
          <p:cNvPr id="99" name="Conector angular 98">
            <a:extLst>
              <a:ext uri="{FF2B5EF4-FFF2-40B4-BE49-F238E27FC236}">
                <a16:creationId xmlns:a16="http://schemas.microsoft.com/office/drawing/2014/main" id="{7A545ADD-7BA5-803B-16EC-C6C26C5CD60C}"/>
              </a:ext>
            </a:extLst>
          </p:cNvPr>
          <p:cNvCxnSpPr>
            <a:cxnSpLocks/>
            <a:stCxn id="16" idx="3"/>
            <a:endCxn id="94" idx="1"/>
          </p:cNvCxnSpPr>
          <p:nvPr/>
        </p:nvCxnSpPr>
        <p:spPr>
          <a:xfrm flipV="1">
            <a:off x="1774050" y="5227221"/>
            <a:ext cx="390286" cy="400409"/>
          </a:xfrm>
          <a:prstGeom prst="bentConnector3">
            <a:avLst>
              <a:gd name="adj1" fmla="val 50000"/>
            </a:avLst>
          </a:prstGeom>
          <a:ln w="12700">
            <a:solidFill>
              <a:srgbClr val="FE9C3C"/>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2" name="Conector angular 101">
            <a:extLst>
              <a:ext uri="{FF2B5EF4-FFF2-40B4-BE49-F238E27FC236}">
                <a16:creationId xmlns:a16="http://schemas.microsoft.com/office/drawing/2014/main" id="{942F87F0-6969-1235-BBB9-F4A3DCAAFF4F}"/>
              </a:ext>
            </a:extLst>
          </p:cNvPr>
          <p:cNvCxnSpPr>
            <a:cxnSpLocks/>
            <a:stCxn id="16" idx="3"/>
            <a:endCxn id="95" idx="1"/>
          </p:cNvCxnSpPr>
          <p:nvPr/>
        </p:nvCxnSpPr>
        <p:spPr>
          <a:xfrm>
            <a:off x="1774050" y="5627630"/>
            <a:ext cx="390286" cy="67167"/>
          </a:xfrm>
          <a:prstGeom prst="bentConnector3">
            <a:avLst>
              <a:gd name="adj1" fmla="val 50000"/>
            </a:avLst>
          </a:prstGeom>
          <a:ln w="12700">
            <a:solidFill>
              <a:srgbClr val="FE9C3C"/>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5" name="Conector angular 104">
            <a:extLst>
              <a:ext uri="{FF2B5EF4-FFF2-40B4-BE49-F238E27FC236}">
                <a16:creationId xmlns:a16="http://schemas.microsoft.com/office/drawing/2014/main" id="{C0AB6E34-44BE-530B-EF06-74E2D71828AD}"/>
              </a:ext>
            </a:extLst>
          </p:cNvPr>
          <p:cNvCxnSpPr>
            <a:cxnSpLocks/>
            <a:stCxn id="16" idx="3"/>
            <a:endCxn id="98" idx="1"/>
          </p:cNvCxnSpPr>
          <p:nvPr/>
        </p:nvCxnSpPr>
        <p:spPr>
          <a:xfrm>
            <a:off x="1774050" y="5627630"/>
            <a:ext cx="390172" cy="619382"/>
          </a:xfrm>
          <a:prstGeom prst="bentConnector3">
            <a:avLst>
              <a:gd name="adj1" fmla="val 50000"/>
            </a:avLst>
          </a:prstGeom>
          <a:ln w="12700">
            <a:solidFill>
              <a:srgbClr val="FE9C3C"/>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10" name="CuadroTexto 109">
            <a:extLst>
              <a:ext uri="{FF2B5EF4-FFF2-40B4-BE49-F238E27FC236}">
                <a16:creationId xmlns:a16="http://schemas.microsoft.com/office/drawing/2014/main" id="{4ABBE0DD-D501-D074-AF4E-DCBC10F6A922}"/>
              </a:ext>
            </a:extLst>
          </p:cNvPr>
          <p:cNvSpPr txBox="1"/>
          <p:nvPr/>
        </p:nvSpPr>
        <p:spPr>
          <a:xfrm>
            <a:off x="8187393" y="4627531"/>
            <a:ext cx="3376650" cy="421325"/>
          </a:xfrm>
          <a:prstGeom prst="rect">
            <a:avLst/>
          </a:prstGeom>
          <a:solidFill>
            <a:srgbClr val="A971A4">
              <a:alpha val="5098"/>
            </a:srgbClr>
          </a:solidFill>
          <a:ln>
            <a:solidFill>
              <a:srgbClr val="A971A4"/>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chemeClr val="tx1">
                    <a:lumMod val="65000"/>
                    <a:lumOff val="35000"/>
                  </a:schemeClr>
                </a:solidFill>
                <a:effectLst/>
                <a:uLnTx/>
                <a:uFillTx/>
                <a:latin typeface="Helvetica" panose="020B0604020202020204" pitchFamily="34" charset="0"/>
                <a:ea typeface="+mn-ea"/>
                <a:cs typeface="Helvetica" panose="020B0604020202020204" pitchFamily="34" charset="0"/>
              </a:rPr>
              <a:t>6.1 </a:t>
            </a:r>
            <a:r>
              <a:rPr kumimoji="0" lang="es-CO" sz="1100" b="0" i="0" u="none" strike="noStrike" kern="1200" cap="none" spc="0" normalizeH="0" baseline="0" noProof="0" dirty="0">
                <a:ln>
                  <a:noFill/>
                </a:ln>
                <a:solidFill>
                  <a:schemeClr val="tx1">
                    <a:lumMod val="65000"/>
                    <a:lumOff val="35000"/>
                  </a:schemeClr>
                </a:solidFill>
                <a:effectLst/>
                <a:uLnTx/>
                <a:uFillTx/>
                <a:latin typeface="Helvetica" panose="020B0604020202020204" pitchFamily="34" charset="0"/>
                <a:ea typeface="+mn-ea"/>
                <a:cs typeface="Helvetica" panose="020B0604020202020204" pitchFamily="34" charset="0"/>
              </a:rPr>
              <a:t>. </a:t>
            </a:r>
            <a:r>
              <a:rPr kumimoji="0" lang="es-CO" sz="1100" b="1" i="0" u="none" strike="noStrike" kern="1200" cap="none" spc="0" normalizeH="0" baseline="0" noProof="0" dirty="0">
                <a:ln>
                  <a:noFill/>
                </a:ln>
                <a:solidFill>
                  <a:schemeClr val="tx1">
                    <a:lumMod val="65000"/>
                    <a:lumOff val="35000"/>
                  </a:schemeClr>
                </a:solidFill>
                <a:effectLst/>
                <a:uLnTx/>
                <a:uFillTx/>
                <a:latin typeface="Helvetica" panose="020B0604020202020204" pitchFamily="34" charset="0"/>
                <a:ea typeface="+mn-ea"/>
                <a:cs typeface="Helvetica" panose="020B0604020202020204" pitchFamily="34" charset="0"/>
              </a:rPr>
              <a:t>Implementación, verificación y refrendación y CSIVI</a:t>
            </a:r>
          </a:p>
        </p:txBody>
      </p:sp>
      <p:sp>
        <p:nvSpPr>
          <p:cNvPr id="112" name="CuadroTexto 111">
            <a:extLst>
              <a:ext uri="{FF2B5EF4-FFF2-40B4-BE49-F238E27FC236}">
                <a16:creationId xmlns:a16="http://schemas.microsoft.com/office/drawing/2014/main" id="{72212439-29EB-5BA6-9872-C6ED883FA798}"/>
              </a:ext>
            </a:extLst>
          </p:cNvPr>
          <p:cNvSpPr txBox="1"/>
          <p:nvPr/>
        </p:nvSpPr>
        <p:spPr>
          <a:xfrm>
            <a:off x="8174547" y="5103510"/>
            <a:ext cx="3388277" cy="261610"/>
          </a:xfrm>
          <a:prstGeom prst="rect">
            <a:avLst/>
          </a:prstGeom>
          <a:solidFill>
            <a:srgbClr val="A971A4">
              <a:alpha val="5098"/>
            </a:srgbClr>
          </a:solidFill>
          <a:ln>
            <a:solidFill>
              <a:srgbClr val="A971A4"/>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chemeClr val="tx1">
                    <a:lumMod val="65000"/>
                    <a:lumOff val="35000"/>
                  </a:schemeClr>
                </a:solidFill>
                <a:effectLst/>
                <a:uLnTx/>
                <a:uFillTx/>
                <a:latin typeface="Helvetica" panose="020B0604020202020204" pitchFamily="34" charset="0"/>
                <a:ea typeface="+mn-ea"/>
                <a:cs typeface="Helvetica" panose="020B0604020202020204" pitchFamily="34" charset="0"/>
              </a:rPr>
              <a:t>6.2</a:t>
            </a:r>
            <a:r>
              <a:rPr kumimoji="0" lang="es-CO" sz="1100" b="0" i="0" u="none" strike="noStrike" kern="1200" cap="none" spc="0" normalizeH="0" baseline="0" noProof="0" dirty="0">
                <a:ln>
                  <a:noFill/>
                </a:ln>
                <a:solidFill>
                  <a:schemeClr val="tx1">
                    <a:lumMod val="65000"/>
                    <a:lumOff val="35000"/>
                  </a:schemeClr>
                </a:solidFill>
                <a:effectLst/>
                <a:uLnTx/>
                <a:uFillTx/>
                <a:latin typeface="Helvetica" panose="020B0604020202020204" pitchFamily="34" charset="0"/>
                <a:ea typeface="+mn-ea"/>
                <a:cs typeface="Helvetica" panose="020B0604020202020204" pitchFamily="34" charset="0"/>
              </a:rPr>
              <a:t>. </a:t>
            </a:r>
            <a:r>
              <a:rPr kumimoji="0" lang="es-CO" sz="1100" b="1" i="0" u="none" strike="noStrike" kern="1200" cap="none" spc="0" normalizeH="0" baseline="0" noProof="0" dirty="0">
                <a:ln>
                  <a:noFill/>
                </a:ln>
                <a:solidFill>
                  <a:schemeClr val="tx1">
                    <a:lumMod val="65000"/>
                    <a:lumOff val="35000"/>
                  </a:schemeClr>
                </a:solidFill>
                <a:effectLst/>
                <a:uLnTx/>
                <a:uFillTx/>
                <a:latin typeface="Helvetica" panose="020B0604020202020204" pitchFamily="34" charset="0"/>
                <a:ea typeface="+mn-ea"/>
                <a:cs typeface="Helvetica" panose="020B0604020202020204" pitchFamily="34" charset="0"/>
              </a:rPr>
              <a:t>Capítulo Étnico</a:t>
            </a:r>
          </a:p>
        </p:txBody>
      </p:sp>
      <p:sp>
        <p:nvSpPr>
          <p:cNvPr id="114" name="CuadroTexto 113">
            <a:extLst>
              <a:ext uri="{FF2B5EF4-FFF2-40B4-BE49-F238E27FC236}">
                <a16:creationId xmlns:a16="http://schemas.microsoft.com/office/drawing/2014/main" id="{5AD52431-72DA-0D98-01DB-1FB7EDDD738B}"/>
              </a:ext>
            </a:extLst>
          </p:cNvPr>
          <p:cNvSpPr txBox="1"/>
          <p:nvPr/>
        </p:nvSpPr>
        <p:spPr>
          <a:xfrm>
            <a:off x="8174547" y="5418458"/>
            <a:ext cx="3388279" cy="261610"/>
          </a:xfrm>
          <a:prstGeom prst="rect">
            <a:avLst/>
          </a:prstGeom>
          <a:solidFill>
            <a:srgbClr val="A971A4">
              <a:alpha val="5098"/>
            </a:srgbClr>
          </a:solidFill>
          <a:ln>
            <a:solidFill>
              <a:srgbClr val="A971A4"/>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chemeClr val="tx1">
                    <a:lumMod val="65000"/>
                    <a:lumOff val="35000"/>
                  </a:schemeClr>
                </a:solidFill>
                <a:effectLst/>
                <a:uLnTx/>
                <a:uFillTx/>
                <a:latin typeface="Helvetica" panose="020B0604020202020204" pitchFamily="34" charset="0"/>
                <a:ea typeface="+mn-ea"/>
                <a:cs typeface="Helvetica" panose="020B0604020202020204" pitchFamily="34" charset="0"/>
              </a:rPr>
              <a:t>6.3 Mecanismo de verificación Internacional</a:t>
            </a:r>
          </a:p>
        </p:txBody>
      </p:sp>
      <p:sp>
        <p:nvSpPr>
          <p:cNvPr id="116" name="CuadroTexto 115">
            <a:extLst>
              <a:ext uri="{FF2B5EF4-FFF2-40B4-BE49-F238E27FC236}">
                <a16:creationId xmlns:a16="http://schemas.microsoft.com/office/drawing/2014/main" id="{F98420E6-FF51-777E-A50B-01AC06E42326}"/>
              </a:ext>
            </a:extLst>
          </p:cNvPr>
          <p:cNvSpPr txBox="1"/>
          <p:nvPr/>
        </p:nvSpPr>
        <p:spPr>
          <a:xfrm>
            <a:off x="8174547" y="5722677"/>
            <a:ext cx="3388279" cy="383023"/>
          </a:xfrm>
          <a:prstGeom prst="rect">
            <a:avLst/>
          </a:prstGeom>
          <a:solidFill>
            <a:srgbClr val="A971A4">
              <a:alpha val="5098"/>
            </a:srgbClr>
          </a:solidFill>
          <a:ln>
            <a:solidFill>
              <a:srgbClr val="A971A4"/>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chemeClr val="tx1">
                    <a:lumMod val="65000"/>
                    <a:lumOff val="35000"/>
                  </a:schemeClr>
                </a:solidFill>
                <a:effectLst/>
                <a:uLnTx/>
                <a:uFillTx/>
                <a:latin typeface="Helvetica" panose="020B0604020202020204" pitchFamily="34" charset="0"/>
                <a:ea typeface="+mn-ea"/>
                <a:cs typeface="Helvetica" panose="020B0604020202020204" pitchFamily="34" charset="0"/>
              </a:rPr>
              <a:t>6.4. Componente de Acompañamiento Internacional</a:t>
            </a:r>
          </a:p>
        </p:txBody>
      </p:sp>
      <p:sp>
        <p:nvSpPr>
          <p:cNvPr id="118" name="CuadroTexto 117">
            <a:extLst>
              <a:ext uri="{FF2B5EF4-FFF2-40B4-BE49-F238E27FC236}">
                <a16:creationId xmlns:a16="http://schemas.microsoft.com/office/drawing/2014/main" id="{52963748-B699-600E-143E-A350B08F8E99}"/>
              </a:ext>
            </a:extLst>
          </p:cNvPr>
          <p:cNvSpPr txBox="1"/>
          <p:nvPr/>
        </p:nvSpPr>
        <p:spPr>
          <a:xfrm>
            <a:off x="8187393" y="6152127"/>
            <a:ext cx="3376650" cy="261610"/>
          </a:xfrm>
          <a:prstGeom prst="rect">
            <a:avLst/>
          </a:prstGeom>
          <a:solidFill>
            <a:srgbClr val="A971A4">
              <a:alpha val="5098"/>
            </a:srgbClr>
          </a:solidFill>
          <a:ln>
            <a:solidFill>
              <a:srgbClr val="A971A4"/>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chemeClr val="tx1">
                    <a:lumMod val="65000"/>
                    <a:lumOff val="35000"/>
                  </a:schemeClr>
                </a:solidFill>
                <a:effectLst/>
                <a:uLnTx/>
                <a:uFillTx/>
                <a:latin typeface="Helvetica" panose="020B0604020202020204" pitchFamily="34" charset="0"/>
                <a:ea typeface="+mn-ea"/>
                <a:cs typeface="Helvetica" panose="020B0604020202020204" pitchFamily="34" charset="0"/>
              </a:rPr>
              <a:t>6.5 Difusión y comunicación</a:t>
            </a:r>
            <a:endParaRPr kumimoji="0" lang="es-CO" sz="1100" b="0" i="0" u="none" strike="noStrike" kern="1200" cap="none" spc="0" normalizeH="0" baseline="0" noProof="0" dirty="0">
              <a:ln>
                <a:noFill/>
              </a:ln>
              <a:solidFill>
                <a:schemeClr val="tx1">
                  <a:lumMod val="65000"/>
                  <a:lumOff val="35000"/>
                </a:schemeClr>
              </a:solidFill>
              <a:effectLst/>
              <a:uLnTx/>
              <a:uFillTx/>
              <a:latin typeface="Helvetica"/>
              <a:ea typeface="+mn-ea"/>
              <a:cs typeface="+mn-cs"/>
            </a:endParaRPr>
          </a:p>
        </p:txBody>
      </p:sp>
      <p:sp>
        <p:nvSpPr>
          <p:cNvPr id="120" name="CuadroTexto 119">
            <a:extLst>
              <a:ext uri="{FF2B5EF4-FFF2-40B4-BE49-F238E27FC236}">
                <a16:creationId xmlns:a16="http://schemas.microsoft.com/office/drawing/2014/main" id="{ABD7EE99-E96B-1014-4FD2-9731A46521BD}"/>
              </a:ext>
            </a:extLst>
          </p:cNvPr>
          <p:cNvSpPr txBox="1"/>
          <p:nvPr/>
        </p:nvSpPr>
        <p:spPr>
          <a:xfrm>
            <a:off x="8174547" y="6464859"/>
            <a:ext cx="3388279" cy="261610"/>
          </a:xfrm>
          <a:prstGeom prst="rect">
            <a:avLst/>
          </a:prstGeom>
          <a:solidFill>
            <a:srgbClr val="A971A4">
              <a:alpha val="5098"/>
            </a:srgbClr>
          </a:solidFill>
          <a:ln>
            <a:solidFill>
              <a:srgbClr val="A971A4"/>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chemeClr val="tx1">
                    <a:lumMod val="65000"/>
                    <a:lumOff val="35000"/>
                  </a:schemeClr>
                </a:solidFill>
                <a:effectLst/>
                <a:uLnTx/>
                <a:uFillTx/>
                <a:latin typeface="Helvetica" panose="020B0604020202020204" pitchFamily="34" charset="0"/>
                <a:ea typeface="+mn-ea"/>
                <a:cs typeface="Helvetica" panose="020B0604020202020204" pitchFamily="34" charset="0"/>
              </a:rPr>
              <a:t>6.6 Refrendación</a:t>
            </a:r>
          </a:p>
        </p:txBody>
      </p:sp>
      <p:cxnSp>
        <p:nvCxnSpPr>
          <p:cNvPr id="121" name="Conector angular 120">
            <a:extLst>
              <a:ext uri="{FF2B5EF4-FFF2-40B4-BE49-F238E27FC236}">
                <a16:creationId xmlns:a16="http://schemas.microsoft.com/office/drawing/2014/main" id="{BB24449D-97F7-FB12-0522-F68FCF023BAB}"/>
              </a:ext>
            </a:extLst>
          </p:cNvPr>
          <p:cNvCxnSpPr>
            <a:cxnSpLocks/>
            <a:stCxn id="18" idx="3"/>
            <a:endCxn id="110" idx="1"/>
          </p:cNvCxnSpPr>
          <p:nvPr/>
        </p:nvCxnSpPr>
        <p:spPr>
          <a:xfrm flipV="1">
            <a:off x="7670206" y="4838194"/>
            <a:ext cx="517187" cy="901961"/>
          </a:xfrm>
          <a:prstGeom prst="bentConnector3">
            <a:avLst>
              <a:gd name="adj1" fmla="val 50000"/>
            </a:avLst>
          </a:prstGeom>
          <a:ln w="12700">
            <a:solidFill>
              <a:srgbClr val="A971A4"/>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24" name="Conector angular 123">
            <a:extLst>
              <a:ext uri="{FF2B5EF4-FFF2-40B4-BE49-F238E27FC236}">
                <a16:creationId xmlns:a16="http://schemas.microsoft.com/office/drawing/2014/main" id="{D1CCBC88-A6E8-BE61-946F-747467756B19}"/>
              </a:ext>
            </a:extLst>
          </p:cNvPr>
          <p:cNvCxnSpPr>
            <a:cxnSpLocks/>
            <a:stCxn id="18" idx="3"/>
            <a:endCxn id="112" idx="1"/>
          </p:cNvCxnSpPr>
          <p:nvPr/>
        </p:nvCxnSpPr>
        <p:spPr>
          <a:xfrm flipV="1">
            <a:off x="7670206" y="5234315"/>
            <a:ext cx="504341" cy="505840"/>
          </a:xfrm>
          <a:prstGeom prst="bentConnector3">
            <a:avLst>
              <a:gd name="adj1" fmla="val 50000"/>
            </a:avLst>
          </a:prstGeom>
          <a:ln w="12700">
            <a:solidFill>
              <a:srgbClr val="A971A4"/>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27" name="Conector angular 126">
            <a:extLst>
              <a:ext uri="{FF2B5EF4-FFF2-40B4-BE49-F238E27FC236}">
                <a16:creationId xmlns:a16="http://schemas.microsoft.com/office/drawing/2014/main" id="{4CB58C37-D393-B7A2-0E12-2D9FE166EFE2}"/>
              </a:ext>
            </a:extLst>
          </p:cNvPr>
          <p:cNvCxnSpPr>
            <a:cxnSpLocks/>
            <a:stCxn id="18" idx="3"/>
            <a:endCxn id="114" idx="1"/>
          </p:cNvCxnSpPr>
          <p:nvPr/>
        </p:nvCxnSpPr>
        <p:spPr>
          <a:xfrm flipV="1">
            <a:off x="7670206" y="5549263"/>
            <a:ext cx="504341" cy="190892"/>
          </a:xfrm>
          <a:prstGeom prst="bentConnector3">
            <a:avLst>
              <a:gd name="adj1" fmla="val 50000"/>
            </a:avLst>
          </a:prstGeom>
          <a:ln w="12700">
            <a:solidFill>
              <a:srgbClr val="A971A4"/>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30" name="Conector angular 129">
            <a:extLst>
              <a:ext uri="{FF2B5EF4-FFF2-40B4-BE49-F238E27FC236}">
                <a16:creationId xmlns:a16="http://schemas.microsoft.com/office/drawing/2014/main" id="{2DB0ECE9-81D4-C271-339D-C845F0990A7C}"/>
              </a:ext>
            </a:extLst>
          </p:cNvPr>
          <p:cNvCxnSpPr>
            <a:cxnSpLocks/>
            <a:stCxn id="18" idx="3"/>
            <a:endCxn id="116" idx="1"/>
          </p:cNvCxnSpPr>
          <p:nvPr/>
        </p:nvCxnSpPr>
        <p:spPr>
          <a:xfrm>
            <a:off x="7670206" y="5740155"/>
            <a:ext cx="504341" cy="174034"/>
          </a:xfrm>
          <a:prstGeom prst="bentConnector3">
            <a:avLst>
              <a:gd name="adj1" fmla="val 50000"/>
            </a:avLst>
          </a:prstGeom>
          <a:ln w="12700">
            <a:solidFill>
              <a:srgbClr val="A971A4"/>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33" name="Conector angular 132">
            <a:extLst>
              <a:ext uri="{FF2B5EF4-FFF2-40B4-BE49-F238E27FC236}">
                <a16:creationId xmlns:a16="http://schemas.microsoft.com/office/drawing/2014/main" id="{CDD5D776-1C73-1AD0-41C1-6E0DED781D2F}"/>
              </a:ext>
            </a:extLst>
          </p:cNvPr>
          <p:cNvCxnSpPr>
            <a:cxnSpLocks/>
            <a:stCxn id="18" idx="3"/>
            <a:endCxn id="118" idx="1"/>
          </p:cNvCxnSpPr>
          <p:nvPr/>
        </p:nvCxnSpPr>
        <p:spPr>
          <a:xfrm>
            <a:off x="7670206" y="5740155"/>
            <a:ext cx="517187" cy="542777"/>
          </a:xfrm>
          <a:prstGeom prst="bentConnector3">
            <a:avLst>
              <a:gd name="adj1" fmla="val 50000"/>
            </a:avLst>
          </a:prstGeom>
          <a:ln w="12700">
            <a:solidFill>
              <a:srgbClr val="A971A4"/>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36" name="Conector angular 135">
            <a:extLst>
              <a:ext uri="{FF2B5EF4-FFF2-40B4-BE49-F238E27FC236}">
                <a16:creationId xmlns:a16="http://schemas.microsoft.com/office/drawing/2014/main" id="{5F775399-9218-D1BD-72CE-A11D82FCA5ED}"/>
              </a:ext>
            </a:extLst>
          </p:cNvPr>
          <p:cNvCxnSpPr>
            <a:cxnSpLocks/>
            <a:stCxn id="18" idx="3"/>
            <a:endCxn id="120" idx="1"/>
          </p:cNvCxnSpPr>
          <p:nvPr/>
        </p:nvCxnSpPr>
        <p:spPr>
          <a:xfrm>
            <a:off x="7670206" y="5740155"/>
            <a:ext cx="504341" cy="855509"/>
          </a:xfrm>
          <a:prstGeom prst="bentConnector3">
            <a:avLst>
              <a:gd name="adj1" fmla="val 50000"/>
            </a:avLst>
          </a:prstGeom>
          <a:ln w="12700">
            <a:solidFill>
              <a:srgbClr val="A971A4"/>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3" name="Gráfico 2" descr="Dove con relleno sólido">
            <a:extLst>
              <a:ext uri="{FF2B5EF4-FFF2-40B4-BE49-F238E27FC236}">
                <a16:creationId xmlns:a16="http://schemas.microsoft.com/office/drawing/2014/main" id="{3B169CE6-099F-7509-A0FC-FBE29EB0952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769909" y="68832"/>
            <a:ext cx="964696" cy="965980"/>
          </a:xfrm>
          <a:prstGeom prst="rect">
            <a:avLst/>
          </a:prstGeom>
        </p:spPr>
      </p:pic>
      <p:sp>
        <p:nvSpPr>
          <p:cNvPr id="2" name="Rectángulo 1">
            <a:extLst>
              <a:ext uri="{FF2B5EF4-FFF2-40B4-BE49-F238E27FC236}">
                <a16:creationId xmlns:a16="http://schemas.microsoft.com/office/drawing/2014/main" id="{265A3353-E868-3076-A4E4-10DAD94D9BA2}"/>
              </a:ext>
            </a:extLst>
          </p:cNvPr>
          <p:cNvSpPr/>
          <p:nvPr/>
        </p:nvSpPr>
        <p:spPr>
          <a:xfrm>
            <a:off x="2069607" y="1555008"/>
            <a:ext cx="3696881" cy="575753"/>
          </a:xfrm>
          <a:prstGeom prst="rect">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5" name="Título 4">
            <a:extLst>
              <a:ext uri="{FF2B5EF4-FFF2-40B4-BE49-F238E27FC236}">
                <a16:creationId xmlns:a16="http://schemas.microsoft.com/office/drawing/2014/main" id="{3FA8555F-CB8B-7404-ACEC-59D3FBD81EA7}"/>
              </a:ext>
            </a:extLst>
          </p:cNvPr>
          <p:cNvSpPr txBox="1"/>
          <p:nvPr/>
        </p:nvSpPr>
        <p:spPr>
          <a:xfrm>
            <a:off x="844741" y="221125"/>
            <a:ext cx="10860448" cy="707886"/>
          </a:xfrm>
          <a:prstGeom prst="rect">
            <a:avLst/>
          </a:prstGeom>
          <a:noFill/>
        </p:spPr>
        <p:txBody>
          <a:bodyPr wrap="square">
            <a:spAutoFit/>
          </a:bodyPr>
          <a:lstStyle>
            <a:defPPr>
              <a:defRPr lang="en-US"/>
            </a:defPPr>
            <a:lvl1pPr algn="r">
              <a:defRPr sz="2500" b="1">
                <a:solidFill>
                  <a:prstClr val="black">
                    <a:lumMod val="65000"/>
                    <a:lumOff val="35000"/>
                  </a:prstClr>
                </a:solidFill>
                <a:latin typeface="Calibri" panose="020F0502020204030204"/>
                <a:ea typeface="+mj-ea"/>
                <a:cs typeface="Arial" panose="020B0604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s-CO" sz="2000" b="1" i="0" u="none" strike="noStrike" kern="1200" cap="none" spc="0" normalizeH="0" baseline="0" noProof="0" dirty="0">
                <a:ln>
                  <a:noFill/>
                </a:ln>
                <a:solidFill>
                  <a:prstClr val="black"/>
                </a:solidFill>
                <a:effectLst/>
                <a:uLnTx/>
                <a:uFillTx/>
                <a:latin typeface="Helvetica"/>
                <a:ea typeface="+mj-ea"/>
                <a:cs typeface="Arial" panose="020B0604020202020204" pitchFamily="34" charset="0"/>
              </a:rPr>
              <a:t>PUNTOS DEL ACUERDO DE PAZ FIRMADO ENTRE EL GOBIERNO DE </a:t>
            </a:r>
          </a:p>
          <a:p>
            <a:pPr marL="0" marR="0" lvl="0" indent="0" algn="ctr" defTabSz="457200" rtl="0" eaLnBrk="1" fontAlgn="auto" latinLnBrk="0" hangingPunct="1">
              <a:lnSpc>
                <a:spcPct val="100000"/>
              </a:lnSpc>
              <a:spcBef>
                <a:spcPts val="0"/>
              </a:spcBef>
              <a:spcAft>
                <a:spcPts val="0"/>
              </a:spcAft>
              <a:buClrTx/>
              <a:buSzTx/>
              <a:buFontTx/>
              <a:buNone/>
              <a:defRPr/>
            </a:pPr>
            <a:r>
              <a:rPr kumimoji="0" lang="es-CO" sz="2000" b="1" i="0" u="none" strike="noStrike" kern="1200" cap="none" spc="0" normalizeH="0" baseline="0" noProof="0" dirty="0">
                <a:ln>
                  <a:noFill/>
                </a:ln>
                <a:solidFill>
                  <a:prstClr val="black"/>
                </a:solidFill>
                <a:effectLst/>
                <a:uLnTx/>
                <a:uFillTx/>
                <a:latin typeface="Helvetica"/>
                <a:ea typeface="+mj-ea"/>
                <a:cs typeface="Arial" panose="020B0604020202020204" pitchFamily="34" charset="0"/>
              </a:rPr>
              <a:t>COLOMBIA Y LAS FARC - EP</a:t>
            </a:r>
          </a:p>
        </p:txBody>
      </p:sp>
      <p:cxnSp>
        <p:nvCxnSpPr>
          <p:cNvPr id="9" name="Conector recto 8">
            <a:extLst>
              <a:ext uri="{FF2B5EF4-FFF2-40B4-BE49-F238E27FC236}">
                <a16:creationId xmlns:a16="http://schemas.microsoft.com/office/drawing/2014/main" id="{B2847C0F-49F6-0296-ABB8-973F0AB57F23}"/>
              </a:ext>
            </a:extLst>
          </p:cNvPr>
          <p:cNvCxnSpPr>
            <a:cxnSpLocks/>
          </p:cNvCxnSpPr>
          <p:nvPr/>
        </p:nvCxnSpPr>
        <p:spPr>
          <a:xfrm>
            <a:off x="0" y="898348"/>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52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111B132F-59F0-62D8-A5C1-6869FFC4DA0D}"/>
              </a:ext>
            </a:extLst>
          </p:cNvPr>
          <p:cNvSpPr>
            <a:spLocks noGrp="1"/>
          </p:cNvSpPr>
          <p:nvPr>
            <p:ph type="body" idx="1"/>
          </p:nvPr>
        </p:nvSpPr>
        <p:spPr/>
        <p:txBody>
          <a:bodyPr/>
          <a:lstStyle/>
          <a:p>
            <a:endParaRPr lang="es-CO"/>
          </a:p>
        </p:txBody>
      </p:sp>
      <p:pic>
        <p:nvPicPr>
          <p:cNvPr id="4" name="Imagen 3" descr="Grupo de personas posando delante de una multitud&#10;&#10;Descripción generada automáticamente">
            <a:extLst>
              <a:ext uri="{FF2B5EF4-FFF2-40B4-BE49-F238E27FC236}">
                <a16:creationId xmlns:a16="http://schemas.microsoft.com/office/drawing/2014/main" id="{30D89380-9421-2BAE-0241-768ECF00BE25}"/>
              </a:ext>
            </a:extLst>
          </p:cNvPr>
          <p:cNvPicPr>
            <a:picLocks noChangeAspect="1"/>
          </p:cNvPicPr>
          <p:nvPr/>
        </p:nvPicPr>
        <p:blipFill rotWithShape="1">
          <a:blip r:embed="rId2">
            <a:extLst>
              <a:ext uri="{28A0092B-C50C-407E-A947-70E740481C1C}">
                <a14:useLocalDpi xmlns:a14="http://schemas.microsoft.com/office/drawing/2010/main" val="0"/>
              </a:ext>
            </a:extLst>
          </a:blip>
          <a:srcRect t="43491" b="21533"/>
          <a:stretch/>
        </p:blipFill>
        <p:spPr>
          <a:xfrm>
            <a:off x="0" y="4285397"/>
            <a:ext cx="12192000" cy="2529638"/>
          </a:xfrm>
          <a:prstGeom prst="rect">
            <a:avLst/>
          </a:prstGeom>
        </p:spPr>
      </p:pic>
      <p:sp>
        <p:nvSpPr>
          <p:cNvPr id="5" name="CuadroTexto 4">
            <a:extLst>
              <a:ext uri="{FF2B5EF4-FFF2-40B4-BE49-F238E27FC236}">
                <a16:creationId xmlns:a16="http://schemas.microsoft.com/office/drawing/2014/main" id="{AD1996DD-4A85-79D0-4360-0DA06374E2D8}"/>
              </a:ext>
            </a:extLst>
          </p:cNvPr>
          <p:cNvSpPr txBox="1"/>
          <p:nvPr/>
        </p:nvSpPr>
        <p:spPr>
          <a:xfrm>
            <a:off x="984555" y="240123"/>
            <a:ext cx="10210190" cy="400110"/>
          </a:xfrm>
          <a:prstGeom prst="rect">
            <a:avLst/>
          </a:prstGeom>
          <a:noFill/>
        </p:spPr>
        <p:txBody>
          <a:bodyPr wrap="square" rtlCol="0">
            <a:spAutoFit/>
          </a:bodyPr>
          <a:lstStyle/>
          <a:p>
            <a:pPr algn="ctr"/>
            <a:r>
              <a:rPr lang="es-CO" sz="2000" b="1" dirty="0">
                <a:solidFill>
                  <a:srgbClr val="333333"/>
                </a:solidFill>
                <a:latin typeface="+mj-lt"/>
              </a:rPr>
              <a:t>MISIONALIDAD DE</a:t>
            </a:r>
            <a:r>
              <a:rPr lang="es-CO" sz="2000" b="1" dirty="0">
                <a:solidFill>
                  <a:srgbClr val="333333"/>
                </a:solidFill>
                <a:effectLst/>
                <a:latin typeface="+mj-lt"/>
              </a:rPr>
              <a:t> LA AGENCIA DE RENOVACIÓN DEL TERRITORIO</a:t>
            </a:r>
            <a:endParaRPr lang="es-CO" sz="2000" dirty="0">
              <a:latin typeface="+mj-lt"/>
            </a:endParaRPr>
          </a:p>
        </p:txBody>
      </p:sp>
      <p:pic>
        <p:nvPicPr>
          <p:cNvPr id="6" name="Gráfico 5" descr="Dove con relleno sólido">
            <a:extLst>
              <a:ext uri="{FF2B5EF4-FFF2-40B4-BE49-F238E27FC236}">
                <a16:creationId xmlns:a16="http://schemas.microsoft.com/office/drawing/2014/main" id="{B9849963-2772-E7E3-06F2-2969879C6C1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6962" y="1651397"/>
            <a:ext cx="1950141" cy="1952736"/>
          </a:xfrm>
          <a:prstGeom prst="rect">
            <a:avLst/>
          </a:prstGeom>
        </p:spPr>
      </p:pic>
      <p:sp>
        <p:nvSpPr>
          <p:cNvPr id="8" name="Marcador de texto 2">
            <a:extLst>
              <a:ext uri="{FF2B5EF4-FFF2-40B4-BE49-F238E27FC236}">
                <a16:creationId xmlns:a16="http://schemas.microsoft.com/office/drawing/2014/main" id="{9053F2BD-40CB-72A7-F549-B6785E05520A}"/>
              </a:ext>
            </a:extLst>
          </p:cNvPr>
          <p:cNvSpPr txBox="1">
            <a:spLocks/>
          </p:cNvSpPr>
          <p:nvPr/>
        </p:nvSpPr>
        <p:spPr>
          <a:xfrm>
            <a:off x="2085975" y="1469238"/>
            <a:ext cx="9334500" cy="2686765"/>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Verdana" panose="020B060403050404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Verdana" panose="020B060403050404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Verdana" panose="020B060403050404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Verdana" panose="020B060403050404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Verdana" panose="020B060403050404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lnSpc>
                <a:spcPct val="100000"/>
              </a:lnSpc>
            </a:pPr>
            <a:r>
              <a:rPr lang="es-CO" sz="2000" dirty="0">
                <a:solidFill>
                  <a:srgbClr val="333333"/>
                </a:solidFill>
                <a:latin typeface="+mn-lt"/>
              </a:rPr>
              <a:t>La Agencia para la Renovación del Territorio tiene por objeto coordinar la intervención de las entidades nacionales y territoriales en las zonas rurales afectadas por el conflicto priorizadas por el Gobierno Nacional, a través de la ejecución de planes y proyectos para la renovación territorial de estas zonas, que permitan su reactivación económica, social y su fortalecimiento institucional, para que se integren de manera sostenible al desarrollo del país. (Decreto 2366 de 2015).</a:t>
            </a:r>
          </a:p>
          <a:p>
            <a:pPr algn="just">
              <a:lnSpc>
                <a:spcPct val="100000"/>
              </a:lnSpc>
            </a:pPr>
            <a:r>
              <a:rPr lang="es-CO" sz="2000" dirty="0">
                <a:solidFill>
                  <a:srgbClr val="333333"/>
                </a:solidFill>
                <a:latin typeface="+mn-lt"/>
              </a:rPr>
              <a:t>Los Programas de Desarrollo con Enfoque Territorial - PDET serán coordinados por la Agencia de Renovación del Territorio (Decreto Ley 893 de 2017 Art. 1°)</a:t>
            </a:r>
          </a:p>
        </p:txBody>
      </p:sp>
      <p:cxnSp>
        <p:nvCxnSpPr>
          <p:cNvPr id="9" name="Conector recto 34">
            <a:extLst>
              <a:ext uri="{FF2B5EF4-FFF2-40B4-BE49-F238E27FC236}">
                <a16:creationId xmlns:a16="http://schemas.microsoft.com/office/drawing/2014/main" id="{3099A7D9-0D30-04DD-998E-D1A5F1DC180F}"/>
              </a:ext>
            </a:extLst>
          </p:cNvPr>
          <p:cNvCxnSpPr>
            <a:cxnSpLocks/>
          </p:cNvCxnSpPr>
          <p:nvPr/>
        </p:nvCxnSpPr>
        <p:spPr>
          <a:xfrm>
            <a:off x="-11011" y="844063"/>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BB25AC9-596D-E40A-39CE-BD23ECDF36EA}"/>
              </a:ext>
            </a:extLst>
          </p:cNvPr>
          <p:cNvSpPr/>
          <p:nvPr/>
        </p:nvSpPr>
        <p:spPr>
          <a:xfrm>
            <a:off x="10992863" y="226821"/>
            <a:ext cx="808075" cy="37575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614498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5793796" y="1318243"/>
            <a:ext cx="5920716"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s-MX" sz="1800" b="1" i="0" u="none" strike="noStrike" kern="1200" cap="none" spc="0" normalizeH="0" baseline="0" noProof="0" dirty="0">
                <a:ln>
                  <a:noFill/>
                </a:ln>
                <a:solidFill>
                  <a:srgbClr val="002060"/>
                </a:solidFill>
                <a:effectLst/>
                <a:uLnTx/>
                <a:uFillTx/>
                <a:latin typeface="Helvetica"/>
                <a:ea typeface="+mn-ea"/>
                <a:cs typeface="+mn-cs"/>
              </a:rPr>
              <a:t>170 municipios, 19 departamentos agrupados   en 16 Subregiones:</a:t>
            </a:r>
            <a:endParaRPr kumimoji="0" lang="es-CO" sz="1800" b="1" i="0" u="none" strike="noStrike" kern="1200" cap="none" spc="0" normalizeH="0" baseline="0" noProof="0" dirty="0">
              <a:ln>
                <a:noFill/>
              </a:ln>
              <a:solidFill>
                <a:srgbClr val="002060"/>
              </a:solidFill>
              <a:effectLst/>
              <a:uLnTx/>
              <a:uFillTx/>
              <a:latin typeface="Helvetica"/>
              <a:ea typeface="+mn-ea"/>
              <a:cs typeface="+mn-cs"/>
            </a:endParaRPr>
          </a:p>
        </p:txBody>
      </p:sp>
      <p:sp>
        <p:nvSpPr>
          <p:cNvPr id="3" name="Rectángulo: esquinas redondeadas 9"/>
          <p:cNvSpPr/>
          <p:nvPr/>
        </p:nvSpPr>
        <p:spPr>
          <a:xfrm>
            <a:off x="6306308" y="4019645"/>
            <a:ext cx="992460" cy="646900"/>
          </a:xfrm>
          <a:prstGeom prst="roundRect">
            <a:avLst/>
          </a:prstGeom>
          <a:blipFill rotWithShape="1">
            <a:blip>
              <a:extLst>
                <a:ext uri="{96DAC541-7B7A-43D3-8B79-37D633B846F1}">
                  <asvg:svgBlip xmlns:asvg="http://schemas.microsoft.com/office/drawing/2016/SVG/main" r:embed="rId2"/>
                </a:ext>
              </a:extLst>
            </a:blip>
            <a:srcRect/>
            <a:stretch>
              <a:fillRect t="-23000" b="-23000"/>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4" name="Rectángulo: esquinas redondeadas 13"/>
          <p:cNvSpPr/>
          <p:nvPr/>
        </p:nvSpPr>
        <p:spPr>
          <a:xfrm>
            <a:off x="6349145" y="3252736"/>
            <a:ext cx="832628" cy="646900"/>
          </a:xfrm>
          <a:prstGeom prst="roundRect">
            <a:avLst/>
          </a:prstGeom>
          <a:blipFill rotWithShape="1">
            <a:blip>
              <a:extLst>
                <a:ext uri="{96DAC541-7B7A-43D3-8B79-37D633B846F1}">
                  <asvg:svgBlip xmlns:asvg="http://schemas.microsoft.com/office/drawing/2016/SVG/main" r:embed="rId3"/>
                </a:ext>
              </a:extLst>
            </a:blip>
            <a:srcRect/>
            <a:stretch>
              <a:fillRect t="-23000" b="-23000"/>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5" name="Rectángulo: esquinas redondeadas 14"/>
          <p:cNvSpPr/>
          <p:nvPr/>
        </p:nvSpPr>
        <p:spPr>
          <a:xfrm>
            <a:off x="6263610" y="4775924"/>
            <a:ext cx="992460" cy="763341"/>
          </a:xfrm>
          <a:prstGeom prst="roundRect">
            <a:avLst/>
          </a:prstGeom>
          <a:blipFill rotWithShape="1">
            <a:blip>
              <a:extLst>
                <a:ext uri="{96DAC541-7B7A-43D3-8B79-37D633B846F1}">
                  <asvg:svgBlip xmlns:asvg="http://schemas.microsoft.com/office/drawing/2016/SVG/main" r:embed="rId4"/>
                </a:ext>
              </a:extLst>
            </a:blip>
            <a:srcRect/>
            <a:stretch>
              <a:fillRect t="-1173" b="7895"/>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pic>
        <p:nvPicPr>
          <p:cNvPr id="11" name="Gráfico 10" descr="Meeting con relleno sólido"/>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99283" y="5395902"/>
            <a:ext cx="914400" cy="914400"/>
          </a:xfrm>
          <a:prstGeom prst="rect">
            <a:avLst/>
          </a:prstGeom>
        </p:spPr>
      </p:pic>
      <p:sp>
        <p:nvSpPr>
          <p:cNvPr id="12" name="CuadroTexto 11"/>
          <p:cNvSpPr txBox="1"/>
          <p:nvPr/>
        </p:nvSpPr>
        <p:spPr>
          <a:xfrm>
            <a:off x="7256070" y="3350361"/>
            <a:ext cx="4733089"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s-CO" sz="1400" b="0" i="0" u="none" strike="noStrike" kern="1200" cap="none" spc="0" normalizeH="0" baseline="0" noProof="0">
                <a:ln>
                  <a:noFill/>
                </a:ln>
                <a:solidFill>
                  <a:prstClr val="black"/>
                </a:solidFill>
                <a:effectLst/>
                <a:uLnTx/>
                <a:uFillTx/>
                <a:latin typeface="Helvetica"/>
                <a:ea typeface="+mn-ea"/>
                <a:cs typeface="+mn-cs"/>
              </a:rPr>
              <a:t>Mayores niveles de pobreza.</a:t>
            </a:r>
          </a:p>
        </p:txBody>
      </p:sp>
      <p:sp>
        <p:nvSpPr>
          <p:cNvPr id="13" name="CuadroTexto 12"/>
          <p:cNvSpPr txBox="1"/>
          <p:nvPr/>
        </p:nvSpPr>
        <p:spPr>
          <a:xfrm>
            <a:off x="7256070" y="4174057"/>
            <a:ext cx="4067783"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s-CO" sz="1400" b="0" i="0" u="none" strike="noStrike" kern="1200" cap="none" spc="0" normalizeH="0" baseline="0" noProof="0" dirty="0">
                <a:ln>
                  <a:noFill/>
                </a:ln>
                <a:solidFill>
                  <a:prstClr val="black"/>
                </a:solidFill>
                <a:effectLst/>
                <a:uLnTx/>
                <a:uFillTx/>
                <a:latin typeface="Helvetica"/>
                <a:ea typeface="+mn-ea"/>
                <a:cs typeface="+mn-cs"/>
              </a:rPr>
              <a:t>Mayor afectación del conflicto armado</a:t>
            </a:r>
          </a:p>
        </p:txBody>
      </p:sp>
      <p:sp>
        <p:nvSpPr>
          <p:cNvPr id="14" name="CuadroTexto 13"/>
          <p:cNvSpPr txBox="1"/>
          <p:nvPr/>
        </p:nvSpPr>
        <p:spPr>
          <a:xfrm>
            <a:off x="7208254" y="4875335"/>
            <a:ext cx="421595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s-CO" sz="1400" b="0" i="0" u="none" strike="noStrike" kern="1200" cap="none" spc="0" normalizeH="0" baseline="0" noProof="0">
                <a:ln>
                  <a:noFill/>
                </a:ln>
                <a:solidFill>
                  <a:prstClr val="black"/>
                </a:solidFill>
                <a:effectLst/>
                <a:uLnTx/>
                <a:uFillTx/>
                <a:latin typeface="Helvetica"/>
                <a:ea typeface="+mn-ea"/>
                <a:cs typeface="+mn-cs"/>
              </a:rPr>
              <a:t>Presencia de cultivos de uso ilícito y de otras economías ilegítimas</a:t>
            </a:r>
          </a:p>
        </p:txBody>
      </p:sp>
      <p:sp>
        <p:nvSpPr>
          <p:cNvPr id="15" name="CuadroTexto 14"/>
          <p:cNvSpPr txBox="1"/>
          <p:nvPr/>
        </p:nvSpPr>
        <p:spPr>
          <a:xfrm>
            <a:off x="7313683" y="5668436"/>
            <a:ext cx="441303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s-CO" sz="1400" b="0" i="0" u="none" strike="noStrike" kern="1200" cap="none" spc="0" normalizeH="0" baseline="0" noProof="0">
                <a:ln>
                  <a:noFill/>
                </a:ln>
                <a:solidFill>
                  <a:prstClr val="black"/>
                </a:solidFill>
                <a:effectLst/>
                <a:uLnTx/>
                <a:uFillTx/>
                <a:latin typeface="Helvetica"/>
                <a:ea typeface="+mn-ea"/>
                <a:cs typeface="+mn-cs"/>
              </a:rPr>
              <a:t>Debilidad de la institucionalidad</a:t>
            </a:r>
          </a:p>
        </p:txBody>
      </p:sp>
      <p:sp>
        <p:nvSpPr>
          <p:cNvPr id="34" name="Rectángulo 33"/>
          <p:cNvSpPr/>
          <p:nvPr/>
        </p:nvSpPr>
        <p:spPr>
          <a:xfrm>
            <a:off x="3816231" y="1598748"/>
            <a:ext cx="667551" cy="4824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grpSp>
        <p:nvGrpSpPr>
          <p:cNvPr id="16" name="Grupo 15"/>
          <p:cNvGrpSpPr/>
          <p:nvPr/>
        </p:nvGrpSpPr>
        <p:grpSpPr>
          <a:xfrm>
            <a:off x="272319" y="848049"/>
            <a:ext cx="5151321" cy="5799497"/>
            <a:chOff x="-4509" y="0"/>
            <a:chExt cx="5372334" cy="6858000"/>
          </a:xfrm>
        </p:grpSpPr>
        <p:grpSp>
          <p:nvGrpSpPr>
            <p:cNvPr id="17" name="Grupo 16"/>
            <p:cNvGrpSpPr/>
            <p:nvPr/>
          </p:nvGrpSpPr>
          <p:grpSpPr>
            <a:xfrm>
              <a:off x="-4509" y="0"/>
              <a:ext cx="5333593" cy="6858000"/>
              <a:chOff x="-4509" y="0"/>
              <a:chExt cx="4714037" cy="5821636"/>
            </a:xfrm>
          </p:grpSpPr>
          <p:pic>
            <p:nvPicPr>
              <p:cNvPr id="25" name="Imagen 24"/>
              <p:cNvPicPr>
                <a:picLocks noChangeAspect="1"/>
              </p:cNvPicPr>
              <p:nvPr/>
            </p:nvPicPr>
            <p:blipFill rotWithShape="1">
              <a:blip r:embed="rId6">
                <a:extLst>
                  <a:ext uri="{28A0092B-C50C-407E-A947-70E740481C1C}">
                    <a14:useLocalDpi xmlns:a14="http://schemas.microsoft.com/office/drawing/2010/main" val="0"/>
                  </a:ext>
                </a:extLst>
              </a:blip>
              <a:srcRect l="8192" t="15824" r="54497" b="10454"/>
              <a:stretch>
                <a:fillRect/>
              </a:stretch>
            </p:blipFill>
            <p:spPr>
              <a:xfrm>
                <a:off x="-4509" y="0"/>
                <a:ext cx="4714037" cy="5821636"/>
              </a:xfrm>
              <a:prstGeom prst="rect">
                <a:avLst/>
              </a:prstGeom>
            </p:spPr>
          </p:pic>
          <p:sp>
            <p:nvSpPr>
              <p:cNvPr id="26" name="CuadroTexto 25"/>
              <p:cNvSpPr txBox="1"/>
              <p:nvPr/>
            </p:nvSpPr>
            <p:spPr>
              <a:xfrm>
                <a:off x="3590462" y="2401029"/>
                <a:ext cx="1032933" cy="246221"/>
              </a:xfrm>
              <a:prstGeom prst="rect">
                <a:avLst/>
              </a:prstGeom>
              <a:solidFill>
                <a:schemeClr val="bg1"/>
              </a:solid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s-CO" sz="1600" b="1" i="0" u="none" strike="noStrike" kern="1200" cap="none" spc="0" normalizeH="0" baseline="0" noProof="0">
                    <a:ln>
                      <a:noFill/>
                    </a:ln>
                    <a:solidFill>
                      <a:prstClr val="black"/>
                    </a:solidFill>
                    <a:effectLst/>
                    <a:uLnTx/>
                    <a:uFillTx/>
                    <a:latin typeface="Helvetica"/>
                    <a:ea typeface="+mn-ea"/>
                    <a:cs typeface="+mn-cs"/>
                  </a:rPr>
                  <a:t>6,8</a:t>
                </a:r>
                <a:endParaRPr kumimoji="0" lang="es-CO" sz="1200" b="0" i="0" u="none" strike="noStrike" kern="1200" cap="none" spc="0" normalizeH="0" baseline="0" noProof="0">
                  <a:ln>
                    <a:noFill/>
                  </a:ln>
                  <a:solidFill>
                    <a:srgbClr val="A5A5A5"/>
                  </a:solidFill>
                  <a:effectLst/>
                  <a:uLnTx/>
                  <a:uFillTx/>
                  <a:latin typeface="Helvetica"/>
                  <a:ea typeface="+mn-ea"/>
                  <a:cs typeface="+mn-cs"/>
                </a:endParaRPr>
              </a:p>
            </p:txBody>
          </p:sp>
          <p:sp>
            <p:nvSpPr>
              <p:cNvPr id="27" name="CuadroTexto 26"/>
              <p:cNvSpPr txBox="1"/>
              <p:nvPr/>
            </p:nvSpPr>
            <p:spPr>
              <a:xfrm>
                <a:off x="3800814" y="2401028"/>
                <a:ext cx="612228" cy="24622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s-CO" sz="500" b="1" i="0" u="none" strike="noStrike" kern="1200" cap="none" spc="0" normalizeH="0" baseline="0" noProof="0">
                    <a:ln>
                      <a:noFill/>
                    </a:ln>
                    <a:solidFill>
                      <a:prstClr val="black">
                        <a:lumMod val="50000"/>
                        <a:lumOff val="50000"/>
                      </a:prstClr>
                    </a:solidFill>
                    <a:effectLst/>
                    <a:uLnTx/>
                    <a:uFillTx/>
                    <a:latin typeface="Helvetica"/>
                    <a:ea typeface="+mn-ea"/>
                    <a:cs typeface="+mn-cs"/>
                  </a:rPr>
                  <a:t>Millones de personas</a:t>
                </a:r>
              </a:p>
            </p:txBody>
          </p:sp>
          <p:sp>
            <p:nvSpPr>
              <p:cNvPr id="28" name="CuadroTexto 27"/>
              <p:cNvSpPr txBox="1"/>
              <p:nvPr/>
            </p:nvSpPr>
            <p:spPr>
              <a:xfrm>
                <a:off x="3572853" y="2711855"/>
                <a:ext cx="323058" cy="246221"/>
              </a:xfrm>
              <a:prstGeom prst="rect">
                <a:avLst/>
              </a:prstGeom>
              <a:solidFill>
                <a:schemeClr val="bg1"/>
              </a:solid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s-CO" sz="1600" b="1" i="0" u="none" strike="noStrike" kern="1200" cap="none" spc="0" normalizeH="0" baseline="0" noProof="0">
                    <a:ln>
                      <a:noFill/>
                    </a:ln>
                    <a:solidFill>
                      <a:prstClr val="black"/>
                    </a:solidFill>
                    <a:effectLst/>
                    <a:uLnTx/>
                    <a:uFillTx/>
                    <a:latin typeface="Helvetica"/>
                    <a:ea typeface="+mn-ea"/>
                    <a:cs typeface="+mn-cs"/>
                  </a:rPr>
                  <a:t>2,9</a:t>
                </a:r>
                <a:endParaRPr kumimoji="0" lang="es-CO" sz="1200" b="0" i="0" u="none" strike="noStrike" kern="1200" cap="none" spc="0" normalizeH="0" baseline="0" noProof="0">
                  <a:ln>
                    <a:noFill/>
                  </a:ln>
                  <a:solidFill>
                    <a:prstClr val="black"/>
                  </a:solidFill>
                  <a:effectLst/>
                  <a:uLnTx/>
                  <a:uFillTx/>
                  <a:latin typeface="Helvetica"/>
                  <a:ea typeface="+mn-ea"/>
                  <a:cs typeface="+mn-cs"/>
                </a:endParaRPr>
              </a:p>
            </p:txBody>
          </p:sp>
          <p:sp>
            <p:nvSpPr>
              <p:cNvPr id="29" name="CuadroTexto 28"/>
              <p:cNvSpPr txBox="1"/>
              <p:nvPr/>
            </p:nvSpPr>
            <p:spPr>
              <a:xfrm>
                <a:off x="3572853" y="2976648"/>
                <a:ext cx="411367" cy="246221"/>
              </a:xfrm>
              <a:prstGeom prst="rect">
                <a:avLst/>
              </a:prstGeom>
              <a:solidFill>
                <a:schemeClr val="bg1"/>
              </a:solid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s-CO" sz="1600" b="1" i="0" u="none" strike="noStrike" kern="1200" cap="none" spc="0" normalizeH="0" baseline="0" noProof="0">
                    <a:ln>
                      <a:noFill/>
                    </a:ln>
                    <a:solidFill>
                      <a:prstClr val="black"/>
                    </a:solidFill>
                    <a:effectLst/>
                    <a:uLnTx/>
                    <a:uFillTx/>
                    <a:latin typeface="Helvetica"/>
                    <a:ea typeface="+mn-ea"/>
                    <a:cs typeface="+mn-cs"/>
                  </a:rPr>
                  <a:t>24%</a:t>
                </a:r>
                <a:endParaRPr kumimoji="0" lang="es-CO" sz="1200" b="0" i="0" u="none" strike="noStrike" kern="1200" cap="none" spc="0" normalizeH="0" baseline="0" noProof="0">
                  <a:ln>
                    <a:noFill/>
                  </a:ln>
                  <a:solidFill>
                    <a:prstClr val="black"/>
                  </a:solidFill>
                  <a:effectLst/>
                  <a:uLnTx/>
                  <a:uFillTx/>
                  <a:latin typeface="Helvetica"/>
                  <a:ea typeface="+mn-ea"/>
                  <a:cs typeface="+mn-cs"/>
                </a:endParaRPr>
              </a:p>
            </p:txBody>
          </p:sp>
          <p:sp>
            <p:nvSpPr>
              <p:cNvPr id="30" name="CuadroTexto 29"/>
              <p:cNvSpPr txBox="1"/>
              <p:nvPr/>
            </p:nvSpPr>
            <p:spPr>
              <a:xfrm>
                <a:off x="3461706" y="3250488"/>
                <a:ext cx="544792" cy="246221"/>
              </a:xfrm>
              <a:prstGeom prst="rect">
                <a:avLst/>
              </a:prstGeom>
              <a:solidFill>
                <a:schemeClr val="bg1"/>
              </a:solid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defRPr/>
                </a:pPr>
                <a:r>
                  <a:rPr kumimoji="0" lang="es-CO" sz="1600" b="1" i="0" u="none" strike="noStrike" kern="1200" cap="none" spc="0" normalizeH="0" baseline="0" noProof="0">
                    <a:ln>
                      <a:noFill/>
                    </a:ln>
                    <a:solidFill>
                      <a:prstClr val="black"/>
                    </a:solidFill>
                    <a:effectLst/>
                    <a:uLnTx/>
                    <a:uFillTx/>
                    <a:latin typeface="Helvetica"/>
                    <a:ea typeface="+mn-ea"/>
                    <a:cs typeface="+mn-cs"/>
                  </a:rPr>
                  <a:t>38,2%</a:t>
                </a:r>
                <a:endParaRPr kumimoji="0" lang="es-CO" sz="1200" b="0" i="0" u="none" strike="noStrike" kern="1200" cap="none" spc="0" normalizeH="0" baseline="0" noProof="0">
                  <a:ln>
                    <a:noFill/>
                  </a:ln>
                  <a:solidFill>
                    <a:prstClr val="black"/>
                  </a:solidFill>
                  <a:effectLst/>
                  <a:uLnTx/>
                  <a:uFillTx/>
                  <a:latin typeface="Helvetica"/>
                  <a:ea typeface="+mn-ea"/>
                  <a:cs typeface="+mn-cs"/>
                </a:endParaRPr>
              </a:p>
            </p:txBody>
          </p:sp>
          <p:sp>
            <p:nvSpPr>
              <p:cNvPr id="31" name="CuadroTexto 30"/>
              <p:cNvSpPr txBox="1"/>
              <p:nvPr/>
            </p:nvSpPr>
            <p:spPr>
              <a:xfrm>
                <a:off x="3461706" y="3533696"/>
                <a:ext cx="495268" cy="246221"/>
              </a:xfrm>
              <a:prstGeom prst="rect">
                <a:avLst/>
              </a:prstGeom>
              <a:solidFill>
                <a:schemeClr val="bg1"/>
              </a:solidFill>
            </p:spPr>
            <p:txBody>
              <a:bodyPr wrap="squar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defRPr/>
                </a:pPr>
                <a:r>
                  <a:rPr kumimoji="0" lang="es-CO" sz="1600" b="1" i="0" u="none" strike="noStrike" kern="1200" cap="none" spc="0" normalizeH="0" baseline="0" noProof="0">
                    <a:ln>
                      <a:noFill/>
                    </a:ln>
                    <a:solidFill>
                      <a:prstClr val="black"/>
                    </a:solidFill>
                    <a:effectLst/>
                    <a:uLnTx/>
                    <a:uFillTx/>
                    <a:latin typeface="Helvetica"/>
                    <a:ea typeface="+mn-ea"/>
                    <a:cs typeface="+mn-cs"/>
                  </a:rPr>
                  <a:t>36%</a:t>
                </a:r>
                <a:endParaRPr kumimoji="0" lang="es-CO" sz="1200" b="0" i="0" u="none" strike="noStrike" kern="1200" cap="none" spc="0" normalizeH="0" baseline="0" noProof="0">
                  <a:ln>
                    <a:noFill/>
                  </a:ln>
                  <a:solidFill>
                    <a:prstClr val="black"/>
                  </a:solidFill>
                  <a:effectLst/>
                  <a:uLnTx/>
                  <a:uFillTx/>
                  <a:latin typeface="Helvetica"/>
                  <a:ea typeface="+mn-ea"/>
                  <a:cs typeface="+mn-cs"/>
                </a:endParaRPr>
              </a:p>
            </p:txBody>
          </p:sp>
          <p:sp>
            <p:nvSpPr>
              <p:cNvPr id="32" name="CuadroTexto 31"/>
              <p:cNvSpPr txBox="1"/>
              <p:nvPr/>
            </p:nvSpPr>
            <p:spPr>
              <a:xfrm>
                <a:off x="3473935" y="3826107"/>
                <a:ext cx="495268" cy="246221"/>
              </a:xfrm>
              <a:prstGeom prst="rect">
                <a:avLst/>
              </a:prstGeom>
              <a:solidFill>
                <a:schemeClr val="bg1"/>
              </a:solidFill>
            </p:spPr>
            <p:txBody>
              <a:bodyPr wrap="square" lIns="0" tIns="0" rIns="0" bIns="0" rtlCol="0">
                <a:spAutoFit/>
              </a:bodyPr>
              <a:lstStyle/>
              <a:p>
                <a:pPr marL="0" marR="0" lvl="0" indent="0" algn="r" defTabSz="457200" rtl="0" eaLnBrk="1" fontAlgn="auto" latinLnBrk="0" hangingPunct="1">
                  <a:lnSpc>
                    <a:spcPct val="100000"/>
                  </a:lnSpc>
                  <a:spcBef>
                    <a:spcPts val="0"/>
                  </a:spcBef>
                  <a:spcAft>
                    <a:spcPts val="0"/>
                  </a:spcAft>
                  <a:buClrTx/>
                  <a:buSzTx/>
                  <a:buFontTx/>
                  <a:buNone/>
                  <a:defRPr/>
                </a:pPr>
                <a:r>
                  <a:rPr kumimoji="0" lang="es-CO" sz="1600" b="1" i="0" u="none" strike="noStrike" kern="1200" cap="none" spc="0" normalizeH="0" baseline="0" noProof="0">
                    <a:ln>
                      <a:noFill/>
                    </a:ln>
                    <a:solidFill>
                      <a:prstClr val="black"/>
                    </a:solidFill>
                    <a:effectLst/>
                    <a:uLnTx/>
                    <a:uFillTx/>
                    <a:latin typeface="Helvetica"/>
                    <a:ea typeface="+mn-ea"/>
                    <a:cs typeface="+mn-cs"/>
                  </a:rPr>
                  <a:t>45%</a:t>
                </a:r>
                <a:endParaRPr kumimoji="0" lang="es-CO" sz="1200" b="0" i="0" u="none" strike="noStrike" kern="1200" cap="none" spc="0" normalizeH="0" baseline="0" noProof="0">
                  <a:ln>
                    <a:noFill/>
                  </a:ln>
                  <a:solidFill>
                    <a:prstClr val="black"/>
                  </a:solidFill>
                  <a:effectLst/>
                  <a:uLnTx/>
                  <a:uFillTx/>
                  <a:latin typeface="Helvetica"/>
                  <a:ea typeface="+mn-ea"/>
                  <a:cs typeface="+mn-cs"/>
                </a:endParaRPr>
              </a:p>
            </p:txBody>
          </p:sp>
        </p:grpSp>
        <p:sp>
          <p:nvSpPr>
            <p:cNvPr id="18" name="CuadroTexto 17"/>
            <p:cNvSpPr txBox="1"/>
            <p:nvPr/>
          </p:nvSpPr>
          <p:spPr>
            <a:xfrm>
              <a:off x="2579991" y="1460234"/>
              <a:ext cx="164592" cy="145581"/>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s-CO" sz="800" b="1" i="0" u="none" strike="noStrike" kern="1200" cap="none" spc="0" normalizeH="0" baseline="0" noProof="0">
                  <a:ln>
                    <a:noFill/>
                  </a:ln>
                  <a:solidFill>
                    <a:srgbClr val="35558B"/>
                  </a:solidFill>
                  <a:effectLst/>
                  <a:uLnTx/>
                  <a:uFillTx/>
                  <a:latin typeface="Helvetica"/>
                  <a:ea typeface="+mn-ea"/>
                  <a:cs typeface="+mn-cs"/>
                </a:rPr>
                <a:t>8</a:t>
              </a:r>
            </a:p>
          </p:txBody>
        </p:sp>
        <p:sp>
          <p:nvSpPr>
            <p:cNvPr id="19" name="Rectángulo 18"/>
            <p:cNvSpPr/>
            <p:nvPr/>
          </p:nvSpPr>
          <p:spPr>
            <a:xfrm>
              <a:off x="3953043" y="1856808"/>
              <a:ext cx="1161226" cy="917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21" name="Rectángulo 20"/>
            <p:cNvSpPr/>
            <p:nvPr/>
          </p:nvSpPr>
          <p:spPr>
            <a:xfrm>
              <a:off x="3982124" y="2850243"/>
              <a:ext cx="1161226" cy="917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sp>
          <p:nvSpPr>
            <p:cNvPr id="22" name="Rectángulo 21"/>
            <p:cNvSpPr/>
            <p:nvPr/>
          </p:nvSpPr>
          <p:spPr>
            <a:xfrm>
              <a:off x="3917263" y="3878214"/>
              <a:ext cx="1197006" cy="11027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pic>
          <p:nvPicPr>
            <p:cNvPr id="23" name="Imagen 22"/>
            <p:cNvPicPr>
              <a:picLocks noChangeAspect="1"/>
            </p:cNvPicPr>
            <p:nvPr/>
          </p:nvPicPr>
          <p:blipFill rotWithShape="1">
            <a:blip r:embed="rId7"/>
            <a:srcRect l="7112"/>
            <a:stretch>
              <a:fillRect/>
            </a:stretch>
          </p:blipFill>
          <p:spPr>
            <a:xfrm>
              <a:off x="3995270" y="947829"/>
              <a:ext cx="1304029" cy="1211558"/>
            </a:xfrm>
            <a:prstGeom prst="rect">
              <a:avLst/>
            </a:prstGeom>
          </p:spPr>
        </p:pic>
        <p:pic>
          <p:nvPicPr>
            <p:cNvPr id="24" name="Imagen 23"/>
            <p:cNvPicPr>
              <a:picLocks noChangeAspect="1"/>
            </p:cNvPicPr>
            <p:nvPr/>
          </p:nvPicPr>
          <p:blipFill>
            <a:blip r:embed="rId8"/>
            <a:stretch>
              <a:fillRect/>
            </a:stretch>
          </p:blipFill>
          <p:spPr>
            <a:xfrm>
              <a:off x="3891408" y="2252139"/>
              <a:ext cx="1476417" cy="1174423"/>
            </a:xfrm>
            <a:prstGeom prst="rect">
              <a:avLst/>
            </a:prstGeom>
          </p:spPr>
        </p:pic>
        <p:sp>
          <p:nvSpPr>
            <p:cNvPr id="20" name="Rectángulo 19"/>
            <p:cNvSpPr/>
            <p:nvPr/>
          </p:nvSpPr>
          <p:spPr>
            <a:xfrm>
              <a:off x="4014750" y="909593"/>
              <a:ext cx="372892" cy="4190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CO" sz="1800" b="0" i="0" u="none" strike="noStrike" kern="1200" cap="none" spc="0" normalizeH="0" baseline="0" noProof="0">
                <a:ln>
                  <a:noFill/>
                </a:ln>
                <a:solidFill>
                  <a:prstClr val="white"/>
                </a:solidFill>
                <a:effectLst/>
                <a:uLnTx/>
                <a:uFillTx/>
                <a:latin typeface="Helvetica"/>
                <a:ea typeface="+mn-ea"/>
                <a:cs typeface="+mn-cs"/>
              </a:endParaRPr>
            </a:p>
          </p:txBody>
        </p:sp>
      </p:grpSp>
      <p:sp>
        <p:nvSpPr>
          <p:cNvPr id="33" name="CuadroTexto 32"/>
          <p:cNvSpPr txBox="1"/>
          <p:nvPr/>
        </p:nvSpPr>
        <p:spPr>
          <a:xfrm>
            <a:off x="5386492" y="1911290"/>
            <a:ext cx="6699460" cy="119660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13792" tIns="113792" rIns="113792" bIns="0" numCol="1" spcCol="1270" anchor="t" anchorCtr="0">
            <a:noAutofit/>
          </a:bodyPr>
          <a:lstStyle/>
          <a:p>
            <a:pPr marL="0" marR="0" lvl="0" indent="0" algn="just" defTabSz="711200" rtl="0" eaLnBrk="1" fontAlgn="auto" latinLnBrk="0" hangingPunct="1">
              <a:lnSpc>
                <a:spcPct val="90000"/>
              </a:lnSpc>
              <a:spcBef>
                <a:spcPct val="0"/>
              </a:spcBef>
              <a:spcAft>
                <a:spcPct val="35000"/>
              </a:spcAft>
              <a:buClrTx/>
              <a:buSzTx/>
              <a:buFontTx/>
              <a:buNone/>
              <a:defRPr/>
            </a:pPr>
            <a:r>
              <a:rPr kumimoji="0" lang="es-ES_tradnl" sz="1800" b="1" i="0" u="none" strike="noStrike" kern="1200" cap="none" spc="0" normalizeH="0" baseline="0" noProof="0" dirty="0">
                <a:ln>
                  <a:noFill/>
                </a:ln>
                <a:solidFill>
                  <a:prstClr val="black"/>
                </a:solidFill>
                <a:effectLst/>
                <a:uLnTx/>
                <a:uFillTx/>
                <a:latin typeface="Helvetica"/>
                <a:ea typeface="+mn-ea"/>
                <a:cs typeface="Arial" panose="020B0604020202020204"/>
              </a:rPr>
              <a:t>Objetivo: </a:t>
            </a:r>
            <a:r>
              <a:rPr kumimoji="0" lang="es-ES_tradnl" sz="1800" b="0" i="0" u="none" strike="noStrike" kern="1200" cap="none" spc="0" normalizeH="0" baseline="0" noProof="0" dirty="0">
                <a:ln>
                  <a:noFill/>
                </a:ln>
                <a:solidFill>
                  <a:prstClr val="black"/>
                </a:solidFill>
                <a:effectLst/>
                <a:uLnTx/>
                <a:uFillTx/>
                <a:latin typeface="Helvetica"/>
                <a:ea typeface="+mn-ea"/>
                <a:cs typeface="Arial" panose="020B0604020202020204"/>
              </a:rPr>
              <a:t>lograr la transformación estructural del campo y el  ámbito  rural,  y  un  relacionamiento  equitativo  entre  el  campo  y  la  ciudad,  de manera que se asegure el bienestar y el buen vivir de la población de estos territorios priorizados por:</a:t>
            </a:r>
          </a:p>
        </p:txBody>
      </p:sp>
      <p:sp>
        <p:nvSpPr>
          <p:cNvPr id="7" name="Título 4"/>
          <p:cNvSpPr txBox="1"/>
          <p:nvPr/>
        </p:nvSpPr>
        <p:spPr>
          <a:xfrm>
            <a:off x="1178231" y="87424"/>
            <a:ext cx="10860448" cy="769441"/>
          </a:xfrm>
          <a:prstGeom prst="rect">
            <a:avLst/>
          </a:prstGeom>
          <a:noFill/>
        </p:spPr>
        <p:txBody>
          <a:bodyPr wrap="square">
            <a:spAutoFit/>
          </a:bodyPr>
          <a:lstStyle>
            <a:defPPr>
              <a:defRPr lang="en-US"/>
            </a:defPPr>
            <a:lvl1pPr algn="r">
              <a:defRPr sz="2500" b="1">
                <a:solidFill>
                  <a:prstClr val="black">
                    <a:lumMod val="65000"/>
                    <a:lumOff val="35000"/>
                  </a:prstClr>
                </a:solidFill>
                <a:latin typeface="Calibri" panose="020F0502020204030204"/>
                <a:ea typeface="+mj-ea"/>
                <a:cs typeface="Arial" panose="020B0604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s-CO" sz="2000" b="1" i="0" u="none" strike="noStrike" kern="1200" cap="none" spc="0" normalizeH="0" baseline="0" noProof="0" dirty="0">
                <a:ln>
                  <a:noFill/>
                </a:ln>
                <a:solidFill>
                  <a:prstClr val="black"/>
                </a:solidFill>
                <a:effectLst/>
                <a:uLnTx/>
                <a:uFillTx/>
                <a:latin typeface="Helvetica"/>
                <a:ea typeface="+mj-ea"/>
                <a:cs typeface="Arial" panose="020B0604020202020204" pitchFamily="34" charset="0"/>
              </a:rPr>
              <a:t>PROGRAMA DE DESARROLLO CON ENFOQUE TERRITORIAL – PDET</a:t>
            </a:r>
          </a:p>
          <a:p>
            <a:pPr marL="0" marR="0" lvl="0" indent="0" algn="ctr" defTabSz="457200" rtl="0" eaLnBrk="1" fontAlgn="auto" latinLnBrk="0" hangingPunct="1">
              <a:lnSpc>
                <a:spcPct val="100000"/>
              </a:lnSpc>
              <a:spcBef>
                <a:spcPts val="0"/>
              </a:spcBef>
              <a:spcAft>
                <a:spcPts val="0"/>
              </a:spcAft>
              <a:buClrTx/>
              <a:buSzTx/>
              <a:buFontTx/>
              <a:buNone/>
              <a:defRPr/>
            </a:pPr>
            <a:r>
              <a:rPr kumimoji="0" lang="es-CO" sz="2400" b="1" i="0" u="none" strike="noStrike" kern="1200" cap="none" spc="0" normalizeH="0" baseline="0" noProof="0" dirty="0">
                <a:ln>
                  <a:noFill/>
                </a:ln>
                <a:solidFill>
                  <a:prstClr val="black"/>
                </a:solidFill>
                <a:effectLst/>
                <a:uLnTx/>
                <a:uFillTx/>
                <a:latin typeface="Helvetica"/>
                <a:ea typeface="+mj-ea"/>
                <a:cs typeface="Arial" panose="020B0604020202020204" pitchFamily="34" charset="0"/>
              </a:rPr>
              <a:t>(Punto 1.2 Acuerdo de Paz)</a:t>
            </a:r>
          </a:p>
        </p:txBody>
      </p:sp>
      <p:grpSp>
        <p:nvGrpSpPr>
          <p:cNvPr id="6" name="Grupo 5"/>
          <p:cNvGrpSpPr/>
          <p:nvPr/>
        </p:nvGrpSpPr>
        <p:grpSpPr>
          <a:xfrm>
            <a:off x="4181994" y="1719372"/>
            <a:ext cx="292551" cy="208800"/>
            <a:chOff x="4171168" y="1601447"/>
            <a:chExt cx="292551" cy="219535"/>
          </a:xfrm>
        </p:grpSpPr>
        <p:pic>
          <p:nvPicPr>
            <p:cNvPr id="8" name="Imagen 7"/>
            <p:cNvPicPr>
              <a:picLocks noChangeAspect="1"/>
            </p:cNvPicPr>
            <p:nvPr/>
          </p:nvPicPr>
          <p:blipFill>
            <a:blip r:embed="rId9"/>
            <a:stretch>
              <a:fillRect/>
            </a:stretch>
          </p:blipFill>
          <p:spPr>
            <a:xfrm>
              <a:off x="4171168" y="1601447"/>
              <a:ext cx="102858" cy="180000"/>
            </a:xfrm>
            <a:prstGeom prst="rect">
              <a:avLst/>
            </a:prstGeom>
          </p:spPr>
        </p:pic>
        <p:pic>
          <p:nvPicPr>
            <p:cNvPr id="9" name="Imagen 8"/>
            <p:cNvPicPr>
              <a:picLocks noChangeAspect="1"/>
            </p:cNvPicPr>
            <p:nvPr/>
          </p:nvPicPr>
          <p:blipFill>
            <a:blip r:embed="rId10"/>
            <a:stretch>
              <a:fillRect/>
            </a:stretch>
          </p:blipFill>
          <p:spPr>
            <a:xfrm>
              <a:off x="4332544" y="1602122"/>
              <a:ext cx="131175" cy="190800"/>
            </a:xfrm>
            <a:prstGeom prst="rect">
              <a:avLst/>
            </a:prstGeom>
          </p:spPr>
        </p:pic>
        <p:pic>
          <p:nvPicPr>
            <p:cNvPr id="10" name="Imagen 9"/>
            <p:cNvPicPr>
              <a:picLocks noChangeAspect="1"/>
            </p:cNvPicPr>
            <p:nvPr/>
          </p:nvPicPr>
          <p:blipFill>
            <a:blip r:embed="rId11"/>
            <a:stretch>
              <a:fillRect/>
            </a:stretch>
          </p:blipFill>
          <p:spPr>
            <a:xfrm>
              <a:off x="4267285" y="1739178"/>
              <a:ext cx="68715" cy="81804"/>
            </a:xfrm>
            <a:prstGeom prst="rect">
              <a:avLst/>
            </a:prstGeom>
          </p:spPr>
        </p:pic>
      </p:grpSp>
      <p:sp>
        <p:nvSpPr>
          <p:cNvPr id="36" name="CuadroTexto 35"/>
          <p:cNvSpPr txBox="1"/>
          <p:nvPr/>
        </p:nvSpPr>
        <p:spPr>
          <a:xfrm>
            <a:off x="5706154" y="6310302"/>
            <a:ext cx="6096000"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s-ES" sz="1100" b="0" i="0" u="none" strike="noStrike" kern="1200" cap="none" spc="0" normalizeH="0" baseline="0" noProof="0" dirty="0">
                <a:ln>
                  <a:noFill/>
                </a:ln>
                <a:solidFill>
                  <a:prstClr val="black"/>
                </a:solidFill>
                <a:effectLst/>
                <a:uLnTx/>
                <a:uFillTx/>
                <a:latin typeface="Helvetica"/>
                <a:ea typeface="+mn-ea"/>
                <a:cs typeface="+mn-cs"/>
              </a:rPr>
              <a:t>* Incluye únicamente la población rural de los siguientes municipios: Apartadó, Santa Marta, Valledupar, Mocoa, San Andrés de Tumaco, Buenaventura, San José del Guaviare y Florencia. </a:t>
            </a:r>
            <a:endParaRPr kumimoji="0" lang="es-CO" sz="1100" b="0" i="0" u="none" strike="noStrike" kern="1200" cap="none" spc="0" normalizeH="0" baseline="0" noProof="0" dirty="0">
              <a:ln>
                <a:noFill/>
              </a:ln>
              <a:solidFill>
                <a:prstClr val="black"/>
              </a:solidFill>
              <a:effectLst/>
              <a:uLnTx/>
              <a:uFillTx/>
              <a:latin typeface="Helvetica"/>
              <a:ea typeface="+mn-ea"/>
              <a:cs typeface="+mn-cs"/>
            </a:endParaRPr>
          </a:p>
        </p:txBody>
      </p:sp>
      <p:sp>
        <p:nvSpPr>
          <p:cNvPr id="37" name="CuadroTexto 36"/>
          <p:cNvSpPr txBox="1"/>
          <p:nvPr/>
        </p:nvSpPr>
        <p:spPr>
          <a:xfrm>
            <a:off x="4376477" y="1566685"/>
            <a:ext cx="68825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s-ES" sz="1800" b="0" i="0" u="none" strike="noStrike" kern="1200" cap="none" spc="0" normalizeH="0" baseline="0" noProof="0" dirty="0">
                <a:ln>
                  <a:noFill/>
                </a:ln>
                <a:solidFill>
                  <a:prstClr val="black"/>
                </a:solidFill>
                <a:effectLst/>
                <a:uLnTx/>
                <a:uFillTx/>
                <a:latin typeface="Helvetica"/>
                <a:ea typeface="+mn-ea"/>
                <a:cs typeface="+mn-cs"/>
              </a:rPr>
              <a:t>*</a:t>
            </a:r>
            <a:endParaRPr kumimoji="0" lang="es-CO" sz="1800" b="0" i="0" u="none" strike="noStrike" kern="1200" cap="none" spc="0" normalizeH="0" baseline="0" noProof="0" dirty="0">
              <a:ln>
                <a:noFill/>
              </a:ln>
              <a:solidFill>
                <a:prstClr val="black"/>
              </a:solidFill>
              <a:effectLst/>
              <a:uLnTx/>
              <a:uFillTx/>
              <a:latin typeface="Helvetica"/>
              <a:ea typeface="+mn-ea"/>
              <a:cs typeface="+mn-cs"/>
            </a:endParaRPr>
          </a:p>
        </p:txBody>
      </p:sp>
      <p:cxnSp>
        <p:nvCxnSpPr>
          <p:cNvPr id="35" name="Conector recto 34">
            <a:extLst>
              <a:ext uri="{FF2B5EF4-FFF2-40B4-BE49-F238E27FC236}">
                <a16:creationId xmlns:a16="http://schemas.microsoft.com/office/drawing/2014/main" id="{684CEA3B-847E-7DE2-5CD3-70C554E9A7FA}"/>
              </a:ext>
            </a:extLst>
          </p:cNvPr>
          <p:cNvCxnSpPr>
            <a:cxnSpLocks/>
          </p:cNvCxnSpPr>
          <p:nvPr/>
        </p:nvCxnSpPr>
        <p:spPr>
          <a:xfrm>
            <a:off x="4497201" y="875962"/>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39" name="CuadroTexto 38">
            <a:extLst>
              <a:ext uri="{FF2B5EF4-FFF2-40B4-BE49-F238E27FC236}">
                <a16:creationId xmlns:a16="http://schemas.microsoft.com/office/drawing/2014/main" id="{AFDA9DB7-4D6F-1F70-D0A3-D151029406F3}"/>
              </a:ext>
            </a:extLst>
          </p:cNvPr>
          <p:cNvSpPr txBox="1"/>
          <p:nvPr/>
        </p:nvSpPr>
        <p:spPr>
          <a:xfrm>
            <a:off x="4018701" y="2707151"/>
            <a:ext cx="697099" cy="338554"/>
          </a:xfrm>
          <a:prstGeom prst="rect">
            <a:avLst/>
          </a:prstGeom>
          <a:solidFill>
            <a:schemeClr val="bg1"/>
          </a:solidFill>
        </p:spPr>
        <p:txBody>
          <a:bodyPr wrap="square" rtlCol="0">
            <a:spAutoFit/>
          </a:bodyPr>
          <a:lstStyle/>
          <a:p>
            <a:r>
              <a:rPr lang="es-ES" sz="1600" b="1" dirty="0">
                <a:latin typeface="Calibri" panose="020F0502020204030204" pitchFamily="34" charset="0"/>
                <a:ea typeface="Calibri" panose="020F0502020204030204" pitchFamily="34" charset="0"/>
                <a:cs typeface="Calibri" panose="020F0502020204030204" pitchFamily="34" charset="0"/>
              </a:rPr>
              <a:t>29,9%</a:t>
            </a:r>
            <a:endParaRPr lang="es-CO" sz="16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99667-DBDF-5C89-10EE-105DA100D33F}"/>
            </a:ext>
          </a:extLst>
        </p:cNvPr>
        <p:cNvGrpSpPr/>
        <p:nvPr/>
      </p:nvGrpSpPr>
      <p:grpSpPr>
        <a:xfrm>
          <a:off x="0" y="0"/>
          <a:ext cx="0" cy="0"/>
          <a:chOff x="0" y="0"/>
          <a:chExt cx="0" cy="0"/>
        </a:xfrm>
      </p:grpSpPr>
      <p:cxnSp>
        <p:nvCxnSpPr>
          <p:cNvPr id="35" name="Conector recto 34">
            <a:extLst>
              <a:ext uri="{FF2B5EF4-FFF2-40B4-BE49-F238E27FC236}">
                <a16:creationId xmlns:a16="http://schemas.microsoft.com/office/drawing/2014/main" id="{B2F03B63-194C-C7DC-D51E-F4873FBC3138}"/>
              </a:ext>
            </a:extLst>
          </p:cNvPr>
          <p:cNvCxnSpPr>
            <a:cxnSpLocks/>
          </p:cNvCxnSpPr>
          <p:nvPr/>
        </p:nvCxnSpPr>
        <p:spPr>
          <a:xfrm>
            <a:off x="0" y="711608"/>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40" name="CuadroTexto 3">
            <a:extLst>
              <a:ext uri="{FF2B5EF4-FFF2-40B4-BE49-F238E27FC236}">
                <a16:creationId xmlns:a16="http://schemas.microsoft.com/office/drawing/2014/main" id="{F86FC23A-2990-3076-FF79-180B859205DA}"/>
              </a:ext>
            </a:extLst>
          </p:cNvPr>
          <p:cNvSpPr txBox="1"/>
          <p:nvPr/>
        </p:nvSpPr>
        <p:spPr>
          <a:xfrm>
            <a:off x="1314550" y="259915"/>
            <a:ext cx="10559185"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effectLst/>
                <a:uLnTx/>
                <a:uFillTx/>
                <a:ea typeface="+mn-ea"/>
                <a:cs typeface="Arial" panose="020B0604020202020204" pitchFamily="34" charset="0"/>
              </a:rPr>
              <a:t>PLANES DE ACCIÓN PARA LA TRANSFORMACIÓN REGIONAL PATR</a:t>
            </a:r>
          </a:p>
        </p:txBody>
      </p:sp>
      <p:sp>
        <p:nvSpPr>
          <p:cNvPr id="41" name="Rectángulo 18">
            <a:extLst>
              <a:ext uri="{FF2B5EF4-FFF2-40B4-BE49-F238E27FC236}">
                <a16:creationId xmlns:a16="http://schemas.microsoft.com/office/drawing/2014/main" id="{B0FFC36E-65F1-1E9F-B0F3-0D00C1D955A9}"/>
              </a:ext>
            </a:extLst>
          </p:cNvPr>
          <p:cNvSpPr/>
          <p:nvPr/>
        </p:nvSpPr>
        <p:spPr>
          <a:xfrm>
            <a:off x="5535783" y="2416298"/>
            <a:ext cx="6185552" cy="1853840"/>
          </a:xfrm>
          <a:prstGeom prst="rect">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ea typeface="+mn-ea"/>
              <a:cs typeface="+mn-cs"/>
            </a:endParaRPr>
          </a:p>
        </p:txBody>
      </p:sp>
      <p:sp>
        <p:nvSpPr>
          <p:cNvPr id="42" name="CuadroTexto 1">
            <a:extLst>
              <a:ext uri="{FF2B5EF4-FFF2-40B4-BE49-F238E27FC236}">
                <a16:creationId xmlns:a16="http://schemas.microsoft.com/office/drawing/2014/main" id="{25100231-3D7D-F48C-BD45-FF715B094E21}"/>
              </a:ext>
            </a:extLst>
          </p:cNvPr>
          <p:cNvSpPr txBox="1"/>
          <p:nvPr/>
        </p:nvSpPr>
        <p:spPr>
          <a:xfrm>
            <a:off x="5367856" y="1896864"/>
            <a:ext cx="6450515" cy="3231654"/>
          </a:xfrm>
          <a:prstGeom prst="rect">
            <a:avLst/>
          </a:prstGeom>
          <a:solidFill>
            <a:srgbClr val="279B46">
              <a:alpha val="5098"/>
            </a:srgbClr>
          </a:solidFill>
        </p:spPr>
        <p:txBody>
          <a:bodyPr wrap="square">
            <a:spAutoFit/>
          </a:bodyPr>
          <a:lstStyle/>
          <a:p>
            <a:pPr marL="133350" marR="0" lvl="0" indent="0" algn="just" defTabSz="914400" rtl="0" eaLnBrk="1" fontAlgn="auto" latinLnBrk="0" hangingPunct="1">
              <a:lnSpc>
                <a:spcPct val="100000"/>
              </a:lnSpc>
              <a:spcBef>
                <a:spcPts val="0"/>
              </a:spcBef>
              <a:spcAft>
                <a:spcPts val="0"/>
              </a:spcAft>
              <a:buClrTx/>
              <a:buSzTx/>
              <a:buFontTx/>
              <a:buNone/>
              <a:tabLst/>
              <a:defRPr/>
            </a:pPr>
            <a:r>
              <a:rPr kumimoji="0" lang="es-MX" sz="1700" b="0" i="0" u="none" strike="noStrike" kern="1200" cap="none" spc="0" normalizeH="0" baseline="0" noProof="0" dirty="0">
                <a:ln>
                  <a:noFill/>
                </a:ln>
                <a:solidFill>
                  <a:prstClr val="black"/>
                </a:solidFill>
                <a:effectLst/>
                <a:uLnTx/>
                <a:uFillTx/>
                <a:ea typeface="+mn-ea"/>
                <a:cs typeface="Arial" panose="020B0604020202020204" pitchFamily="34" charset="0"/>
              </a:rPr>
              <a:t>Enfoque de género.</a:t>
            </a:r>
          </a:p>
          <a:p>
            <a:pPr marL="133350" marR="0" lvl="0" indent="0" algn="just" defTabSz="914400" rtl="0" eaLnBrk="1" fontAlgn="auto" latinLnBrk="0" hangingPunct="1">
              <a:lnSpc>
                <a:spcPct val="100000"/>
              </a:lnSpc>
              <a:spcBef>
                <a:spcPts val="0"/>
              </a:spcBef>
              <a:spcAft>
                <a:spcPts val="0"/>
              </a:spcAft>
              <a:buClrTx/>
              <a:buSzTx/>
              <a:buFontTx/>
              <a:buNone/>
              <a:tabLst/>
              <a:defRPr/>
            </a:pPr>
            <a:endParaRPr kumimoji="0" lang="es-MX" sz="17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133350" marR="0" lvl="0" indent="0" algn="just" defTabSz="914400" rtl="0" eaLnBrk="1" fontAlgn="auto" latinLnBrk="0" hangingPunct="1">
              <a:lnSpc>
                <a:spcPct val="100000"/>
              </a:lnSpc>
              <a:spcBef>
                <a:spcPts val="0"/>
              </a:spcBef>
              <a:spcAft>
                <a:spcPts val="0"/>
              </a:spcAft>
              <a:buClrTx/>
              <a:buSzTx/>
              <a:buFontTx/>
              <a:buNone/>
              <a:tabLst/>
              <a:defRPr/>
            </a:pPr>
            <a:r>
              <a:rPr kumimoji="0" lang="es-MX" sz="1700" b="0" i="0" u="none" strike="noStrike" kern="1200" cap="none" spc="0" normalizeH="0" baseline="0" noProof="0" dirty="0">
                <a:ln>
                  <a:noFill/>
                </a:ln>
                <a:solidFill>
                  <a:prstClr val="black"/>
                </a:solidFill>
                <a:effectLst/>
                <a:uLnTx/>
                <a:uFillTx/>
                <a:ea typeface="+mn-ea"/>
                <a:cs typeface="Arial" panose="020B0604020202020204" pitchFamily="34" charset="0"/>
              </a:rPr>
              <a:t>Un capítulo de programas y proyectos, que orienten la ejecución, de acuerdo con lo establecido en el Acuerdo Final y bajo los lineamientos del Departamento Nacional de Planeación. </a:t>
            </a:r>
          </a:p>
          <a:p>
            <a:pPr marL="133350" marR="0" lvl="0" indent="0" algn="just" defTabSz="914400" rtl="0" eaLnBrk="1" fontAlgn="auto" latinLnBrk="0" hangingPunct="1">
              <a:lnSpc>
                <a:spcPct val="100000"/>
              </a:lnSpc>
              <a:spcBef>
                <a:spcPts val="0"/>
              </a:spcBef>
              <a:spcAft>
                <a:spcPts val="0"/>
              </a:spcAft>
              <a:buClrTx/>
              <a:buSzTx/>
              <a:buFontTx/>
              <a:buNone/>
              <a:tabLst/>
              <a:defRPr/>
            </a:pPr>
            <a:endParaRPr kumimoji="0" lang="es-MX" sz="17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133350" marR="0" lvl="0" indent="0" algn="just" defTabSz="914400" rtl="0" eaLnBrk="1" fontAlgn="auto" latinLnBrk="0" hangingPunct="1">
              <a:lnSpc>
                <a:spcPct val="100000"/>
              </a:lnSpc>
              <a:spcBef>
                <a:spcPts val="0"/>
              </a:spcBef>
              <a:spcAft>
                <a:spcPts val="0"/>
              </a:spcAft>
              <a:buClrTx/>
              <a:buSzTx/>
              <a:buFontTx/>
              <a:buNone/>
              <a:tabLst/>
              <a:defRPr/>
            </a:pPr>
            <a:r>
              <a:rPr kumimoji="0" lang="es-MX" sz="1700" b="0" i="0" u="none" strike="noStrike" kern="1200" cap="none" spc="0" normalizeH="0" baseline="0" noProof="0" dirty="0">
                <a:ln>
                  <a:noFill/>
                </a:ln>
                <a:solidFill>
                  <a:prstClr val="black"/>
                </a:solidFill>
                <a:effectLst/>
                <a:uLnTx/>
                <a:uFillTx/>
                <a:ea typeface="+mn-ea"/>
                <a:cs typeface="Arial" panose="020B0604020202020204" pitchFamily="34" charset="0"/>
              </a:rPr>
              <a:t>Un capítulo de indicadores y metas para el seguimiento y evaluación. </a:t>
            </a:r>
          </a:p>
          <a:p>
            <a:pPr marL="133350" marR="0" lvl="0" indent="0" algn="just" defTabSz="914400" rtl="0" eaLnBrk="1" fontAlgn="auto" latinLnBrk="0" hangingPunct="1">
              <a:lnSpc>
                <a:spcPct val="100000"/>
              </a:lnSpc>
              <a:spcBef>
                <a:spcPts val="0"/>
              </a:spcBef>
              <a:spcAft>
                <a:spcPts val="0"/>
              </a:spcAft>
              <a:buClrTx/>
              <a:buSzTx/>
              <a:buFontTx/>
              <a:buNone/>
              <a:tabLst/>
              <a:defRPr/>
            </a:pPr>
            <a:endParaRPr kumimoji="0" lang="es-MX" sz="17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133350" marR="0" lvl="0" indent="0" algn="just" defTabSz="914400" rtl="0" eaLnBrk="1" fontAlgn="auto" latinLnBrk="0" hangingPunct="1">
              <a:lnSpc>
                <a:spcPct val="100000"/>
              </a:lnSpc>
              <a:spcBef>
                <a:spcPts val="0"/>
              </a:spcBef>
              <a:spcAft>
                <a:spcPts val="0"/>
              </a:spcAft>
              <a:buClrTx/>
              <a:buSzTx/>
              <a:buFontTx/>
              <a:buNone/>
              <a:tabLst/>
              <a:defRPr/>
            </a:pPr>
            <a:r>
              <a:rPr kumimoji="0" lang="es-MX" sz="1700" b="0" i="0" u="none" strike="noStrike" kern="1200" cap="none" spc="0" normalizeH="0" baseline="0" noProof="0" dirty="0">
                <a:ln>
                  <a:noFill/>
                </a:ln>
                <a:solidFill>
                  <a:prstClr val="black"/>
                </a:solidFill>
                <a:effectLst/>
                <a:uLnTx/>
                <a:uFillTx/>
                <a:ea typeface="+mn-ea"/>
                <a:cs typeface="Arial" panose="020B0604020202020204" pitchFamily="34" charset="0"/>
              </a:rPr>
              <a:t>Mecanismos de rendición de cuentas y control social.</a:t>
            </a:r>
          </a:p>
          <a:p>
            <a:pPr marL="133350" marR="0" lvl="0" indent="0" algn="just" defTabSz="914400" rtl="0" eaLnBrk="1" fontAlgn="auto" latinLnBrk="0" hangingPunct="1">
              <a:lnSpc>
                <a:spcPct val="100000"/>
              </a:lnSpc>
              <a:spcBef>
                <a:spcPts val="0"/>
              </a:spcBef>
              <a:spcAft>
                <a:spcPts val="0"/>
              </a:spcAft>
              <a:buClrTx/>
              <a:buSzTx/>
              <a:buFontTx/>
              <a:buNone/>
              <a:tabLst/>
              <a:defRPr/>
            </a:pPr>
            <a:endParaRPr kumimoji="0" lang="es-MX" sz="1700" b="0" i="1"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endParaRPr>
          </a:p>
        </p:txBody>
      </p:sp>
      <p:sp>
        <p:nvSpPr>
          <p:cNvPr id="43" name="CuadroTexto 6">
            <a:extLst>
              <a:ext uri="{FF2B5EF4-FFF2-40B4-BE49-F238E27FC236}">
                <a16:creationId xmlns:a16="http://schemas.microsoft.com/office/drawing/2014/main" id="{A85AEEDB-8419-96BC-7625-9A431AF17131}"/>
              </a:ext>
            </a:extLst>
          </p:cNvPr>
          <p:cNvSpPr txBox="1"/>
          <p:nvPr/>
        </p:nvSpPr>
        <p:spPr>
          <a:xfrm>
            <a:off x="418582" y="1405683"/>
            <a:ext cx="11302753" cy="38472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900" b="1" i="0" u="none" strike="noStrike" kern="1200" cap="none" spc="0" normalizeH="0" baseline="0" noProof="0" dirty="0">
                <a:ln>
                  <a:noFill/>
                </a:ln>
                <a:solidFill>
                  <a:prstClr val="black"/>
                </a:solidFill>
                <a:effectLst/>
                <a:uLnTx/>
                <a:uFillTx/>
                <a:cs typeface="Arial" panose="020B0604020202020204" pitchFamily="34" charset="0"/>
              </a:rPr>
              <a:t>Los </a:t>
            </a:r>
            <a:r>
              <a:rPr kumimoji="0" lang="es-MX" sz="1900" b="1" i="1" u="none" strike="noStrike" kern="1200" cap="none" spc="0" normalizeH="0" baseline="0" noProof="0" dirty="0">
                <a:ln>
                  <a:noFill/>
                </a:ln>
                <a:solidFill>
                  <a:prstClr val="black"/>
                </a:solidFill>
                <a:effectLst/>
                <a:uLnTx/>
                <a:uFillTx/>
                <a:cs typeface="Arial" panose="020B0604020202020204" pitchFamily="34" charset="0"/>
              </a:rPr>
              <a:t>Planes de Acción para la Trasformación Regional </a:t>
            </a:r>
            <a:r>
              <a:rPr kumimoji="0" lang="es-MX" sz="1900" b="1" i="0" u="none" strike="noStrike" kern="1200" cap="none" spc="0" normalizeH="0" baseline="0" noProof="0" dirty="0">
                <a:ln>
                  <a:noFill/>
                </a:ln>
                <a:solidFill>
                  <a:prstClr val="black"/>
                </a:solidFill>
                <a:effectLst/>
                <a:uLnTx/>
                <a:uFillTx/>
                <a:cs typeface="Arial" panose="020B0604020202020204" pitchFamily="34" charset="0"/>
              </a:rPr>
              <a:t>tendrán en cuenta como mínimo:</a:t>
            </a:r>
          </a:p>
        </p:txBody>
      </p:sp>
      <p:sp>
        <p:nvSpPr>
          <p:cNvPr id="44" name="CuadroTexto 8">
            <a:extLst>
              <a:ext uri="{FF2B5EF4-FFF2-40B4-BE49-F238E27FC236}">
                <a16:creationId xmlns:a16="http://schemas.microsoft.com/office/drawing/2014/main" id="{73A6CBDC-0722-F1D8-DA57-156CF092B89E}"/>
              </a:ext>
            </a:extLst>
          </p:cNvPr>
          <p:cNvSpPr txBox="1"/>
          <p:nvPr/>
        </p:nvSpPr>
        <p:spPr>
          <a:xfrm>
            <a:off x="623600" y="1838049"/>
            <a:ext cx="4193168" cy="3416320"/>
          </a:xfrm>
          <a:prstGeom prst="rect">
            <a:avLst/>
          </a:prstGeom>
          <a:solidFill>
            <a:srgbClr val="279B46">
              <a:alpha val="5098"/>
            </a:srgbClr>
          </a:solidFill>
        </p:spPr>
        <p:txBody>
          <a:bodyPr wrap="square">
            <a:spAutoFit/>
          </a:bodyPr>
          <a:lstStyle/>
          <a:p>
            <a:pPr marL="95250" marR="0" lvl="0" indent="0" algn="just"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ea typeface="+mn-ea"/>
                <a:cs typeface="+mn-cs"/>
              </a:rPr>
              <a:t>Lineamientos para su construcción participativa. </a:t>
            </a:r>
          </a:p>
          <a:p>
            <a:pPr marL="95250" marR="0" lvl="0" indent="0" algn="just"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ea typeface="+mn-ea"/>
              <a:cs typeface="+mn-cs"/>
            </a:endParaRPr>
          </a:p>
          <a:p>
            <a:pPr marL="95250" marR="0" lvl="0" indent="0" algn="just"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ea typeface="+mn-ea"/>
                <a:cs typeface="+mn-cs"/>
              </a:rPr>
              <a:t>Un diagnóstico participativo</a:t>
            </a:r>
          </a:p>
          <a:p>
            <a:pPr marL="95250" marR="0" lvl="0" indent="0" algn="just"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ea typeface="+mn-ea"/>
              <a:cs typeface="+mn-cs"/>
            </a:endParaRPr>
          </a:p>
          <a:p>
            <a:pPr marL="95250" marR="0" lvl="0" indent="0" algn="just"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ea typeface="+mn-ea"/>
                <a:cs typeface="+mn-cs"/>
              </a:rPr>
              <a:t>Una visión del territorio</a:t>
            </a:r>
          </a:p>
          <a:p>
            <a:pPr marL="95250" marR="0" lvl="0" indent="0" algn="just"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ea typeface="+mn-ea"/>
              <a:cs typeface="+mn-cs"/>
            </a:endParaRPr>
          </a:p>
          <a:p>
            <a:pPr marL="95250" marR="0" lvl="0" indent="0" algn="just"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ea typeface="+mn-ea"/>
                <a:cs typeface="+mn-cs"/>
              </a:rPr>
              <a:t>Enfoque territorial</a:t>
            </a:r>
          </a:p>
          <a:p>
            <a:pPr marL="95250" marR="0" lvl="0" indent="0" algn="just"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ea typeface="+mn-ea"/>
              <a:cs typeface="+mn-cs"/>
            </a:endParaRPr>
          </a:p>
          <a:p>
            <a:pPr marL="95250" marR="0" lvl="0" indent="0" algn="just"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ea typeface="+mn-ea"/>
                <a:cs typeface="Arial" panose="020B0604020202020204" pitchFamily="34" charset="0"/>
              </a:rPr>
              <a:t>El enfoque diferencial étnico. </a:t>
            </a:r>
          </a:p>
          <a:p>
            <a:pPr marL="133350" marR="0" lvl="0" indent="0" algn="just"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133350" marR="0" lvl="0" indent="0" algn="just"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ea typeface="+mn-ea"/>
                <a:cs typeface="Arial" panose="020B0604020202020204" pitchFamily="34" charset="0"/>
              </a:rPr>
              <a:t>El enfoque reparador del PDET. </a:t>
            </a:r>
            <a:endParaRPr kumimoji="0" lang="es-MX" sz="1800" b="0" i="0" u="none" strike="noStrike" kern="1200" cap="none" spc="0" normalizeH="0" baseline="0" noProof="0" dirty="0">
              <a:ln>
                <a:noFill/>
              </a:ln>
              <a:solidFill>
                <a:prstClr val="black"/>
              </a:solidFill>
              <a:effectLst/>
              <a:uLnTx/>
              <a:uFillTx/>
              <a:ea typeface="+mn-ea"/>
              <a:cs typeface="+mn-cs"/>
            </a:endParaRPr>
          </a:p>
        </p:txBody>
      </p:sp>
      <p:pic>
        <p:nvPicPr>
          <p:cNvPr id="45" name="Gráfico 7" descr="Badge con relleno sólido">
            <a:extLst>
              <a:ext uri="{FF2B5EF4-FFF2-40B4-BE49-F238E27FC236}">
                <a16:creationId xmlns:a16="http://schemas.microsoft.com/office/drawing/2014/main" id="{C34072A9-C4C0-2D47-FB1C-43C64B5F02DC}"/>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23461" y="2572003"/>
            <a:ext cx="370115" cy="370115"/>
          </a:xfrm>
          <a:prstGeom prst="rect">
            <a:avLst/>
          </a:prstGeom>
        </p:spPr>
      </p:pic>
      <p:pic>
        <p:nvPicPr>
          <p:cNvPr id="46" name="Gráfico 10" descr="Badge 3 con relleno sólido">
            <a:extLst>
              <a:ext uri="{FF2B5EF4-FFF2-40B4-BE49-F238E27FC236}">
                <a16:creationId xmlns:a16="http://schemas.microsoft.com/office/drawing/2014/main" id="{E24F3C61-CBB4-39E5-D1BA-EFE0F3C7EBDC}"/>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3461" y="3210756"/>
            <a:ext cx="370115" cy="370115"/>
          </a:xfrm>
          <a:prstGeom prst="rect">
            <a:avLst/>
          </a:prstGeom>
        </p:spPr>
      </p:pic>
      <p:pic>
        <p:nvPicPr>
          <p:cNvPr id="47" name="Gráfico 12" descr="Badge 4 con relleno sólido">
            <a:extLst>
              <a:ext uri="{FF2B5EF4-FFF2-40B4-BE49-F238E27FC236}">
                <a16:creationId xmlns:a16="http://schemas.microsoft.com/office/drawing/2014/main" id="{4E8C0724-8C17-309D-2F01-DD796DE3C618}"/>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3525" y="3748145"/>
            <a:ext cx="370113" cy="370113"/>
          </a:xfrm>
          <a:prstGeom prst="rect">
            <a:avLst/>
          </a:prstGeom>
        </p:spPr>
      </p:pic>
      <p:pic>
        <p:nvPicPr>
          <p:cNvPr id="48" name="Gráfico 5" descr="Badge 5 con relleno sólido">
            <a:extLst>
              <a:ext uri="{FF2B5EF4-FFF2-40B4-BE49-F238E27FC236}">
                <a16:creationId xmlns:a16="http://schemas.microsoft.com/office/drawing/2014/main" id="{DF245455-E994-35AB-2821-821A66891838}"/>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1682" y="4270138"/>
            <a:ext cx="369332" cy="369332"/>
          </a:xfrm>
          <a:prstGeom prst="rect">
            <a:avLst/>
          </a:prstGeom>
        </p:spPr>
      </p:pic>
      <p:pic>
        <p:nvPicPr>
          <p:cNvPr id="49" name="Gráfico 9" descr="Badge 6 con relleno sólido">
            <a:extLst>
              <a:ext uri="{FF2B5EF4-FFF2-40B4-BE49-F238E27FC236}">
                <a16:creationId xmlns:a16="http://schemas.microsoft.com/office/drawing/2014/main" id="{56A92DDD-92DF-6625-4389-73CA577D9E31}"/>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9109" y="4821492"/>
            <a:ext cx="373781" cy="373781"/>
          </a:xfrm>
          <a:prstGeom prst="rect">
            <a:avLst/>
          </a:prstGeom>
        </p:spPr>
      </p:pic>
      <p:pic>
        <p:nvPicPr>
          <p:cNvPr id="50" name="Gráfico 11" descr="Badge 7 con relleno sólido">
            <a:extLst>
              <a:ext uri="{FF2B5EF4-FFF2-40B4-BE49-F238E27FC236}">
                <a16:creationId xmlns:a16="http://schemas.microsoft.com/office/drawing/2014/main" id="{81676392-F5F6-3F85-D9CA-658FE7734017}"/>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40260" y="1904910"/>
            <a:ext cx="373781" cy="373781"/>
          </a:xfrm>
          <a:prstGeom prst="rect">
            <a:avLst/>
          </a:prstGeom>
        </p:spPr>
      </p:pic>
      <p:pic>
        <p:nvPicPr>
          <p:cNvPr id="51" name="Gráfico 13" descr="Badge 8 con relleno sólido">
            <a:extLst>
              <a:ext uri="{FF2B5EF4-FFF2-40B4-BE49-F238E27FC236}">
                <a16:creationId xmlns:a16="http://schemas.microsoft.com/office/drawing/2014/main" id="{92BAF4A7-0303-FEA8-447D-0090C8DD2FBF}"/>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40259" y="2395492"/>
            <a:ext cx="373782" cy="373782"/>
          </a:xfrm>
          <a:prstGeom prst="rect">
            <a:avLst/>
          </a:prstGeom>
        </p:spPr>
      </p:pic>
      <p:pic>
        <p:nvPicPr>
          <p:cNvPr id="52" name="Gráfico 16" descr="Badge 9 con relleno sólido">
            <a:extLst>
              <a:ext uri="{FF2B5EF4-FFF2-40B4-BE49-F238E27FC236}">
                <a16:creationId xmlns:a16="http://schemas.microsoft.com/office/drawing/2014/main" id="{33A92C59-335B-9884-F034-D95E8574B9B6}"/>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069874" y="3728929"/>
            <a:ext cx="376427" cy="376427"/>
          </a:xfrm>
          <a:prstGeom prst="rect">
            <a:avLst/>
          </a:prstGeom>
        </p:spPr>
      </p:pic>
      <p:pic>
        <p:nvPicPr>
          <p:cNvPr id="53" name="Gráfico 17" descr="Badge 10 con relleno sólido">
            <a:extLst>
              <a:ext uri="{FF2B5EF4-FFF2-40B4-BE49-F238E27FC236}">
                <a16:creationId xmlns:a16="http://schemas.microsoft.com/office/drawing/2014/main" id="{CF4012D0-BEB9-8F47-3CC1-68D8706DDC44}"/>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019405" y="4431734"/>
            <a:ext cx="415490" cy="415490"/>
          </a:xfrm>
          <a:prstGeom prst="rect">
            <a:avLst/>
          </a:prstGeom>
        </p:spPr>
      </p:pic>
      <p:pic>
        <p:nvPicPr>
          <p:cNvPr id="54" name="Gráfico 14" descr="Badge 1 con relleno sólido">
            <a:extLst>
              <a:ext uri="{FF2B5EF4-FFF2-40B4-BE49-F238E27FC236}">
                <a16:creationId xmlns:a16="http://schemas.microsoft.com/office/drawing/2014/main" id="{2BA90FB6-9635-2CC9-D8A0-EFD427414C8F}"/>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59333" y="1896864"/>
            <a:ext cx="338595" cy="338595"/>
          </a:xfrm>
          <a:prstGeom prst="rect">
            <a:avLst/>
          </a:prstGeom>
        </p:spPr>
      </p:pic>
      <p:sp>
        <p:nvSpPr>
          <p:cNvPr id="55" name="CuadroTexto 2">
            <a:extLst>
              <a:ext uri="{FF2B5EF4-FFF2-40B4-BE49-F238E27FC236}">
                <a16:creationId xmlns:a16="http://schemas.microsoft.com/office/drawing/2014/main" id="{DD73764C-66ED-5BDB-A68B-427F77286385}"/>
              </a:ext>
            </a:extLst>
          </p:cNvPr>
          <p:cNvSpPr txBox="1"/>
          <p:nvPr/>
        </p:nvSpPr>
        <p:spPr>
          <a:xfrm>
            <a:off x="1432560" y="5674295"/>
            <a:ext cx="9326880" cy="584775"/>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wrap="square" rtlCol="0">
            <a:spAutoFit/>
          </a:bodyPr>
          <a:lstStyle/>
          <a:p>
            <a:pPr algn="ctr"/>
            <a:r>
              <a:rPr lang="es-CO" sz="1600" b="1" dirty="0">
                <a:solidFill>
                  <a:schemeClr val="tx1"/>
                </a:solidFill>
              </a:rPr>
              <a:t>LOS PATR DEBIERON ESTAR ANTECEDIDOS DE LOS PLANES NACIONALES DE LA REFORMA RURAL INTEGRAL (Punto 1.3. AFP)</a:t>
            </a:r>
          </a:p>
        </p:txBody>
      </p:sp>
    </p:spTree>
    <p:extLst>
      <p:ext uri="{BB962C8B-B14F-4D97-AF65-F5344CB8AC3E}">
        <p14:creationId xmlns:p14="http://schemas.microsoft.com/office/powerpoint/2010/main" val="1017152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 name="object 6"/>
          <p:cNvGrpSpPr/>
          <p:nvPr/>
        </p:nvGrpSpPr>
        <p:grpSpPr>
          <a:xfrm>
            <a:off x="929124" y="1853825"/>
            <a:ext cx="6451609" cy="3968750"/>
            <a:chOff x="678180" y="2362200"/>
            <a:chExt cx="6261100" cy="3968750"/>
          </a:xfrm>
        </p:grpSpPr>
        <p:sp>
          <p:nvSpPr>
            <p:cNvPr id="64" name="object 7"/>
            <p:cNvSpPr/>
            <p:nvPr/>
          </p:nvSpPr>
          <p:spPr>
            <a:xfrm>
              <a:off x="678180" y="2362200"/>
              <a:ext cx="6261100" cy="3968750"/>
            </a:xfrm>
            <a:custGeom>
              <a:avLst/>
              <a:gdLst/>
              <a:ahLst/>
              <a:cxnLst/>
              <a:rect l="l" t="t" r="r" b="b"/>
              <a:pathLst>
                <a:path w="6261100" h="3968750">
                  <a:moveTo>
                    <a:pt x="6260592" y="0"/>
                  </a:moveTo>
                  <a:lnTo>
                    <a:pt x="0" y="0"/>
                  </a:lnTo>
                  <a:lnTo>
                    <a:pt x="0" y="3968496"/>
                  </a:lnTo>
                  <a:lnTo>
                    <a:pt x="6260592" y="3968496"/>
                  </a:lnTo>
                  <a:lnTo>
                    <a:pt x="6260592" y="0"/>
                  </a:lnTo>
                  <a:close/>
                </a:path>
              </a:pathLst>
            </a:custGeom>
            <a:solidFill>
              <a:srgbClr val="FFFFFF">
                <a:alpha val="50195"/>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65" name="object 8"/>
            <p:cNvSpPr/>
            <p:nvPr/>
          </p:nvSpPr>
          <p:spPr>
            <a:xfrm>
              <a:off x="2624328" y="3128772"/>
              <a:ext cx="2357755" cy="2354580"/>
            </a:xfrm>
            <a:custGeom>
              <a:avLst/>
              <a:gdLst/>
              <a:ahLst/>
              <a:cxnLst/>
              <a:rect l="l" t="t" r="r" b="b"/>
              <a:pathLst>
                <a:path w="2357754" h="2354579">
                  <a:moveTo>
                    <a:pt x="1178814" y="0"/>
                  </a:moveTo>
                  <a:lnTo>
                    <a:pt x="1130226" y="981"/>
                  </a:lnTo>
                  <a:lnTo>
                    <a:pt x="1082138" y="3902"/>
                  </a:lnTo>
                  <a:lnTo>
                    <a:pt x="1034588" y="8723"/>
                  </a:lnTo>
                  <a:lnTo>
                    <a:pt x="987613" y="15407"/>
                  </a:lnTo>
                  <a:lnTo>
                    <a:pt x="941253" y="23916"/>
                  </a:lnTo>
                  <a:lnTo>
                    <a:pt x="895544" y="34212"/>
                  </a:lnTo>
                  <a:lnTo>
                    <a:pt x="850524" y="46258"/>
                  </a:lnTo>
                  <a:lnTo>
                    <a:pt x="806232" y="60015"/>
                  </a:lnTo>
                  <a:lnTo>
                    <a:pt x="762706" y="75445"/>
                  </a:lnTo>
                  <a:lnTo>
                    <a:pt x="719982" y="92511"/>
                  </a:lnTo>
                  <a:lnTo>
                    <a:pt x="678100" y="111175"/>
                  </a:lnTo>
                  <a:lnTo>
                    <a:pt x="637098" y="131399"/>
                  </a:lnTo>
                  <a:lnTo>
                    <a:pt x="597012" y="153145"/>
                  </a:lnTo>
                  <a:lnTo>
                    <a:pt x="557882" y="176375"/>
                  </a:lnTo>
                  <a:lnTo>
                    <a:pt x="519745" y="201051"/>
                  </a:lnTo>
                  <a:lnTo>
                    <a:pt x="482638" y="227136"/>
                  </a:lnTo>
                  <a:lnTo>
                    <a:pt x="446601" y="254592"/>
                  </a:lnTo>
                  <a:lnTo>
                    <a:pt x="411670" y="283381"/>
                  </a:lnTo>
                  <a:lnTo>
                    <a:pt x="377884" y="313464"/>
                  </a:lnTo>
                  <a:lnTo>
                    <a:pt x="345281" y="344804"/>
                  </a:lnTo>
                  <a:lnTo>
                    <a:pt x="313898" y="377364"/>
                  </a:lnTo>
                  <a:lnTo>
                    <a:pt x="283774" y="411105"/>
                  </a:lnTo>
                  <a:lnTo>
                    <a:pt x="254947" y="445990"/>
                  </a:lnTo>
                  <a:lnTo>
                    <a:pt x="227453" y="481980"/>
                  </a:lnTo>
                  <a:lnTo>
                    <a:pt x="201333" y="519038"/>
                  </a:lnTo>
                  <a:lnTo>
                    <a:pt x="176622" y="557125"/>
                  </a:lnTo>
                  <a:lnTo>
                    <a:pt x="153360" y="596205"/>
                  </a:lnTo>
                  <a:lnTo>
                    <a:pt x="131584" y="636239"/>
                  </a:lnTo>
                  <a:lnTo>
                    <a:pt x="111332" y="677189"/>
                  </a:lnTo>
                  <a:lnTo>
                    <a:pt x="92642" y="719018"/>
                  </a:lnTo>
                  <a:lnTo>
                    <a:pt x="75552" y="761687"/>
                  </a:lnTo>
                  <a:lnTo>
                    <a:pt x="60100" y="805159"/>
                  </a:lnTo>
                  <a:lnTo>
                    <a:pt x="46324" y="849396"/>
                  </a:lnTo>
                  <a:lnTo>
                    <a:pt x="34261" y="894360"/>
                  </a:lnTo>
                  <a:lnTo>
                    <a:pt x="23950" y="940013"/>
                  </a:lnTo>
                  <a:lnTo>
                    <a:pt x="15429" y="986317"/>
                  </a:lnTo>
                  <a:lnTo>
                    <a:pt x="8736" y="1033235"/>
                  </a:lnTo>
                  <a:lnTo>
                    <a:pt x="3908" y="1080728"/>
                  </a:lnTo>
                  <a:lnTo>
                    <a:pt x="983" y="1128759"/>
                  </a:lnTo>
                  <a:lnTo>
                    <a:pt x="0" y="1177289"/>
                  </a:lnTo>
                  <a:lnTo>
                    <a:pt x="983" y="1225820"/>
                  </a:lnTo>
                  <a:lnTo>
                    <a:pt x="3908" y="1273851"/>
                  </a:lnTo>
                  <a:lnTo>
                    <a:pt x="8736" y="1321344"/>
                  </a:lnTo>
                  <a:lnTo>
                    <a:pt x="15429" y="1368262"/>
                  </a:lnTo>
                  <a:lnTo>
                    <a:pt x="23950" y="1414566"/>
                  </a:lnTo>
                  <a:lnTo>
                    <a:pt x="34261" y="1460219"/>
                  </a:lnTo>
                  <a:lnTo>
                    <a:pt x="46324" y="1505183"/>
                  </a:lnTo>
                  <a:lnTo>
                    <a:pt x="60100" y="1549420"/>
                  </a:lnTo>
                  <a:lnTo>
                    <a:pt x="75552" y="1592892"/>
                  </a:lnTo>
                  <a:lnTo>
                    <a:pt x="92642" y="1635561"/>
                  </a:lnTo>
                  <a:lnTo>
                    <a:pt x="111332" y="1677390"/>
                  </a:lnTo>
                  <a:lnTo>
                    <a:pt x="131584" y="1718340"/>
                  </a:lnTo>
                  <a:lnTo>
                    <a:pt x="153360" y="1758374"/>
                  </a:lnTo>
                  <a:lnTo>
                    <a:pt x="176622" y="1797454"/>
                  </a:lnTo>
                  <a:lnTo>
                    <a:pt x="201333" y="1835541"/>
                  </a:lnTo>
                  <a:lnTo>
                    <a:pt x="227453" y="1872599"/>
                  </a:lnTo>
                  <a:lnTo>
                    <a:pt x="254947" y="1908589"/>
                  </a:lnTo>
                  <a:lnTo>
                    <a:pt x="283774" y="1943474"/>
                  </a:lnTo>
                  <a:lnTo>
                    <a:pt x="313898" y="1977215"/>
                  </a:lnTo>
                  <a:lnTo>
                    <a:pt x="345281" y="2009775"/>
                  </a:lnTo>
                  <a:lnTo>
                    <a:pt x="377884" y="2041115"/>
                  </a:lnTo>
                  <a:lnTo>
                    <a:pt x="411670" y="2071198"/>
                  </a:lnTo>
                  <a:lnTo>
                    <a:pt x="446601" y="2099987"/>
                  </a:lnTo>
                  <a:lnTo>
                    <a:pt x="482638" y="2127443"/>
                  </a:lnTo>
                  <a:lnTo>
                    <a:pt x="519745" y="2153528"/>
                  </a:lnTo>
                  <a:lnTo>
                    <a:pt x="557882" y="2178204"/>
                  </a:lnTo>
                  <a:lnTo>
                    <a:pt x="597012" y="2201434"/>
                  </a:lnTo>
                  <a:lnTo>
                    <a:pt x="637098" y="2223180"/>
                  </a:lnTo>
                  <a:lnTo>
                    <a:pt x="678100" y="2243404"/>
                  </a:lnTo>
                  <a:lnTo>
                    <a:pt x="719982" y="2262068"/>
                  </a:lnTo>
                  <a:lnTo>
                    <a:pt x="762706" y="2279134"/>
                  </a:lnTo>
                  <a:lnTo>
                    <a:pt x="806232" y="2294564"/>
                  </a:lnTo>
                  <a:lnTo>
                    <a:pt x="850524" y="2308321"/>
                  </a:lnTo>
                  <a:lnTo>
                    <a:pt x="895544" y="2320367"/>
                  </a:lnTo>
                  <a:lnTo>
                    <a:pt x="941253" y="2330663"/>
                  </a:lnTo>
                  <a:lnTo>
                    <a:pt x="987613" y="2339172"/>
                  </a:lnTo>
                  <a:lnTo>
                    <a:pt x="1034588" y="2345856"/>
                  </a:lnTo>
                  <a:lnTo>
                    <a:pt x="1082138" y="2350677"/>
                  </a:lnTo>
                  <a:lnTo>
                    <a:pt x="1130226" y="2353598"/>
                  </a:lnTo>
                  <a:lnTo>
                    <a:pt x="1178814" y="2354579"/>
                  </a:lnTo>
                  <a:lnTo>
                    <a:pt x="1227401" y="2353598"/>
                  </a:lnTo>
                  <a:lnTo>
                    <a:pt x="1275489" y="2350677"/>
                  </a:lnTo>
                  <a:lnTo>
                    <a:pt x="1323039" y="2345856"/>
                  </a:lnTo>
                  <a:lnTo>
                    <a:pt x="1370014" y="2339172"/>
                  </a:lnTo>
                  <a:lnTo>
                    <a:pt x="1416374" y="2330663"/>
                  </a:lnTo>
                  <a:lnTo>
                    <a:pt x="1462083" y="2320367"/>
                  </a:lnTo>
                  <a:lnTo>
                    <a:pt x="1507103" y="2308321"/>
                  </a:lnTo>
                  <a:lnTo>
                    <a:pt x="1551395" y="2294564"/>
                  </a:lnTo>
                  <a:lnTo>
                    <a:pt x="1594921" y="2279134"/>
                  </a:lnTo>
                  <a:lnTo>
                    <a:pt x="1637645" y="2262068"/>
                  </a:lnTo>
                  <a:lnTo>
                    <a:pt x="1679527" y="2243404"/>
                  </a:lnTo>
                  <a:lnTo>
                    <a:pt x="1720529" y="2223180"/>
                  </a:lnTo>
                  <a:lnTo>
                    <a:pt x="1760615" y="2201434"/>
                  </a:lnTo>
                  <a:lnTo>
                    <a:pt x="1799745" y="2178204"/>
                  </a:lnTo>
                  <a:lnTo>
                    <a:pt x="1837882" y="2153528"/>
                  </a:lnTo>
                  <a:lnTo>
                    <a:pt x="1874989" y="2127443"/>
                  </a:lnTo>
                  <a:lnTo>
                    <a:pt x="1911026" y="2099987"/>
                  </a:lnTo>
                  <a:lnTo>
                    <a:pt x="1945957" y="2071198"/>
                  </a:lnTo>
                  <a:lnTo>
                    <a:pt x="1979743" y="2041115"/>
                  </a:lnTo>
                  <a:lnTo>
                    <a:pt x="2012346" y="2009775"/>
                  </a:lnTo>
                  <a:lnTo>
                    <a:pt x="2043729" y="1977215"/>
                  </a:lnTo>
                  <a:lnTo>
                    <a:pt x="2073853" y="1943474"/>
                  </a:lnTo>
                  <a:lnTo>
                    <a:pt x="2102680" y="1908589"/>
                  </a:lnTo>
                  <a:lnTo>
                    <a:pt x="2130174" y="1872599"/>
                  </a:lnTo>
                  <a:lnTo>
                    <a:pt x="2156294" y="1835541"/>
                  </a:lnTo>
                  <a:lnTo>
                    <a:pt x="2181005" y="1797454"/>
                  </a:lnTo>
                  <a:lnTo>
                    <a:pt x="2204267" y="1758374"/>
                  </a:lnTo>
                  <a:lnTo>
                    <a:pt x="2226043" y="1718340"/>
                  </a:lnTo>
                  <a:lnTo>
                    <a:pt x="2246295" y="1677390"/>
                  </a:lnTo>
                  <a:lnTo>
                    <a:pt x="2264985" y="1635561"/>
                  </a:lnTo>
                  <a:lnTo>
                    <a:pt x="2282075" y="1592892"/>
                  </a:lnTo>
                  <a:lnTo>
                    <a:pt x="2297527" y="1549420"/>
                  </a:lnTo>
                  <a:lnTo>
                    <a:pt x="2311303" y="1505183"/>
                  </a:lnTo>
                  <a:lnTo>
                    <a:pt x="2323366" y="1460219"/>
                  </a:lnTo>
                  <a:lnTo>
                    <a:pt x="2333677" y="1414566"/>
                  </a:lnTo>
                  <a:lnTo>
                    <a:pt x="2342198" y="1368262"/>
                  </a:lnTo>
                  <a:lnTo>
                    <a:pt x="2348891" y="1321344"/>
                  </a:lnTo>
                  <a:lnTo>
                    <a:pt x="2353719" y="1273851"/>
                  </a:lnTo>
                  <a:lnTo>
                    <a:pt x="2356644" y="1225820"/>
                  </a:lnTo>
                  <a:lnTo>
                    <a:pt x="2357628" y="1177289"/>
                  </a:lnTo>
                  <a:lnTo>
                    <a:pt x="2356644" y="1128759"/>
                  </a:lnTo>
                  <a:lnTo>
                    <a:pt x="2353719" y="1080728"/>
                  </a:lnTo>
                  <a:lnTo>
                    <a:pt x="2348891" y="1033235"/>
                  </a:lnTo>
                  <a:lnTo>
                    <a:pt x="2342198" y="986317"/>
                  </a:lnTo>
                  <a:lnTo>
                    <a:pt x="2333677" y="940013"/>
                  </a:lnTo>
                  <a:lnTo>
                    <a:pt x="2323366" y="894360"/>
                  </a:lnTo>
                  <a:lnTo>
                    <a:pt x="2311303" y="849396"/>
                  </a:lnTo>
                  <a:lnTo>
                    <a:pt x="2297527" y="805159"/>
                  </a:lnTo>
                  <a:lnTo>
                    <a:pt x="2282075" y="761687"/>
                  </a:lnTo>
                  <a:lnTo>
                    <a:pt x="2264985" y="719018"/>
                  </a:lnTo>
                  <a:lnTo>
                    <a:pt x="2246295" y="677189"/>
                  </a:lnTo>
                  <a:lnTo>
                    <a:pt x="2226043" y="636239"/>
                  </a:lnTo>
                  <a:lnTo>
                    <a:pt x="2204267" y="596205"/>
                  </a:lnTo>
                  <a:lnTo>
                    <a:pt x="2181005" y="557125"/>
                  </a:lnTo>
                  <a:lnTo>
                    <a:pt x="2156294" y="519038"/>
                  </a:lnTo>
                  <a:lnTo>
                    <a:pt x="2130174" y="481980"/>
                  </a:lnTo>
                  <a:lnTo>
                    <a:pt x="2102680" y="445990"/>
                  </a:lnTo>
                  <a:lnTo>
                    <a:pt x="2073853" y="411105"/>
                  </a:lnTo>
                  <a:lnTo>
                    <a:pt x="2043729" y="377364"/>
                  </a:lnTo>
                  <a:lnTo>
                    <a:pt x="2012346" y="344805"/>
                  </a:lnTo>
                  <a:lnTo>
                    <a:pt x="1979743" y="313464"/>
                  </a:lnTo>
                  <a:lnTo>
                    <a:pt x="1945957" y="283381"/>
                  </a:lnTo>
                  <a:lnTo>
                    <a:pt x="1911026" y="254592"/>
                  </a:lnTo>
                  <a:lnTo>
                    <a:pt x="1874989" y="227136"/>
                  </a:lnTo>
                  <a:lnTo>
                    <a:pt x="1837882" y="201051"/>
                  </a:lnTo>
                  <a:lnTo>
                    <a:pt x="1799745" y="176375"/>
                  </a:lnTo>
                  <a:lnTo>
                    <a:pt x="1760615" y="153145"/>
                  </a:lnTo>
                  <a:lnTo>
                    <a:pt x="1720529" y="131399"/>
                  </a:lnTo>
                  <a:lnTo>
                    <a:pt x="1679527" y="111175"/>
                  </a:lnTo>
                  <a:lnTo>
                    <a:pt x="1637645" y="92511"/>
                  </a:lnTo>
                  <a:lnTo>
                    <a:pt x="1594921" y="75445"/>
                  </a:lnTo>
                  <a:lnTo>
                    <a:pt x="1551395" y="60015"/>
                  </a:lnTo>
                  <a:lnTo>
                    <a:pt x="1507103" y="46258"/>
                  </a:lnTo>
                  <a:lnTo>
                    <a:pt x="1462083" y="34212"/>
                  </a:lnTo>
                  <a:lnTo>
                    <a:pt x="1416374" y="23916"/>
                  </a:lnTo>
                  <a:lnTo>
                    <a:pt x="1370014" y="15407"/>
                  </a:lnTo>
                  <a:lnTo>
                    <a:pt x="1323039" y="8723"/>
                  </a:lnTo>
                  <a:lnTo>
                    <a:pt x="1275489" y="3902"/>
                  </a:lnTo>
                  <a:lnTo>
                    <a:pt x="1227401" y="981"/>
                  </a:lnTo>
                  <a:lnTo>
                    <a:pt x="1178814"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cs typeface="Arial" panose="020B0604020202020204" pitchFamily="34" charset="0"/>
              </a:endParaRPr>
            </a:p>
          </p:txBody>
        </p:sp>
      </p:grpSp>
      <p:sp>
        <p:nvSpPr>
          <p:cNvPr id="66" name="object 9"/>
          <p:cNvSpPr txBox="1"/>
          <p:nvPr/>
        </p:nvSpPr>
        <p:spPr>
          <a:xfrm>
            <a:off x="7536059" y="3831991"/>
            <a:ext cx="3874867" cy="1176604"/>
          </a:xfrm>
          <a:prstGeom prst="rect">
            <a:avLst/>
          </a:prstGeom>
        </p:spPr>
        <p:txBody>
          <a:bodyPr vert="horz" wrap="square" lIns="0" tIns="12065" rIns="0" bIns="0" rtlCol="0">
            <a:spAutoFit/>
          </a:bodyPr>
          <a:lstStyle/>
          <a:p>
            <a:pPr marR="5080" lvl="0" indent="0" algn="ctr" fontAlgn="auto">
              <a:lnSpc>
                <a:spcPct val="100000"/>
              </a:lnSpc>
              <a:spcBef>
                <a:spcPts val="95"/>
              </a:spcBef>
              <a:spcAft>
                <a:spcPts val="0"/>
              </a:spcAft>
              <a:buClrTx/>
              <a:buSzTx/>
              <a:buFontTx/>
              <a:buNone/>
              <a:defRPr/>
            </a:pPr>
            <a:r>
              <a:rPr dirty="0">
                <a:solidFill>
                  <a:prstClr val="black"/>
                </a:solidFill>
              </a:rPr>
              <a:t>Hoja de Ruta </a:t>
            </a:r>
            <a:r>
              <a:rPr dirty="0" err="1">
                <a:solidFill>
                  <a:prstClr val="black"/>
                </a:solidFill>
              </a:rPr>
              <a:t>Única</a:t>
            </a:r>
            <a:r>
              <a:rPr dirty="0">
                <a:solidFill>
                  <a:prstClr val="black"/>
                </a:solidFill>
              </a:rPr>
              <a:t> (ley 1955 de 2019, art. 281 – </a:t>
            </a:r>
            <a:r>
              <a:rPr dirty="0" err="1">
                <a:solidFill>
                  <a:prstClr val="black"/>
                </a:solidFill>
              </a:rPr>
              <a:t>derogado</a:t>
            </a:r>
            <a:r>
              <a:rPr dirty="0">
                <a:solidFill>
                  <a:prstClr val="black"/>
                </a:solidFill>
              </a:rPr>
              <a:t>)</a:t>
            </a:r>
          </a:p>
          <a:p>
            <a:pPr marR="0" lvl="0" algn="ctr" fontAlgn="auto">
              <a:lnSpc>
                <a:spcPts val="2630"/>
              </a:lnSpc>
              <a:spcBef>
                <a:spcPts val="0"/>
              </a:spcBef>
              <a:spcAft>
                <a:spcPts val="0"/>
              </a:spcAft>
              <a:buClrTx/>
              <a:buSzTx/>
              <a:tabLst>
                <a:tab pos="354965" algn="l"/>
                <a:tab pos="1591310" algn="l"/>
                <a:tab pos="2486025" algn="l"/>
              </a:tabLst>
              <a:defRPr/>
            </a:pPr>
            <a:r>
              <a:rPr dirty="0" err="1">
                <a:solidFill>
                  <a:prstClr val="black"/>
                </a:solidFill>
              </a:rPr>
              <a:t>Identificó</a:t>
            </a:r>
            <a:r>
              <a:rPr lang="es-ES" dirty="0">
                <a:solidFill>
                  <a:prstClr val="black"/>
                </a:solidFill>
              </a:rPr>
              <a:t> </a:t>
            </a:r>
            <a:r>
              <a:rPr dirty="0">
                <a:solidFill>
                  <a:prstClr val="black"/>
                </a:solidFill>
              </a:rPr>
              <a:t>4.843</a:t>
            </a:r>
            <a:r>
              <a:rPr lang="es-ES" dirty="0">
                <a:solidFill>
                  <a:prstClr val="black"/>
                </a:solidFill>
              </a:rPr>
              <a:t> </a:t>
            </a:r>
            <a:r>
              <a:rPr dirty="0" err="1">
                <a:solidFill>
                  <a:prstClr val="black"/>
                </a:solidFill>
              </a:rPr>
              <a:t>iniciativas</a:t>
            </a:r>
            <a:endParaRPr dirty="0">
              <a:solidFill>
                <a:prstClr val="black"/>
              </a:solidFill>
            </a:endParaRPr>
          </a:p>
          <a:p>
            <a:pPr marR="0" lvl="0" indent="0" algn="ctr" fontAlgn="auto">
              <a:lnSpc>
                <a:spcPct val="100000"/>
              </a:lnSpc>
              <a:spcBef>
                <a:spcPts val="0"/>
              </a:spcBef>
              <a:spcAft>
                <a:spcPts val="0"/>
              </a:spcAft>
              <a:buClrTx/>
              <a:buSzTx/>
              <a:buFontTx/>
              <a:buNone/>
              <a:defRPr/>
            </a:pPr>
            <a:r>
              <a:rPr dirty="0" err="1">
                <a:solidFill>
                  <a:prstClr val="black"/>
                </a:solidFill>
              </a:rPr>
              <a:t>detonantes</a:t>
            </a:r>
            <a:r>
              <a:rPr dirty="0">
                <a:solidFill>
                  <a:prstClr val="black"/>
                </a:solidFill>
              </a:rPr>
              <a:t> y </a:t>
            </a:r>
            <a:r>
              <a:rPr dirty="0" err="1">
                <a:solidFill>
                  <a:prstClr val="black"/>
                </a:solidFill>
              </a:rPr>
              <a:t>dinamizadoras</a:t>
            </a:r>
            <a:r>
              <a:rPr dirty="0">
                <a:solidFill>
                  <a:prstClr val="black"/>
                </a:solidFill>
              </a:rPr>
              <a:t>.</a:t>
            </a:r>
          </a:p>
        </p:txBody>
      </p:sp>
      <p:sp>
        <p:nvSpPr>
          <p:cNvPr id="67" name="object 10"/>
          <p:cNvSpPr txBox="1"/>
          <p:nvPr/>
        </p:nvSpPr>
        <p:spPr>
          <a:xfrm>
            <a:off x="8076786" y="2219096"/>
            <a:ext cx="3385670" cy="289182"/>
          </a:xfrm>
          <a:prstGeom prst="rect">
            <a:avLst/>
          </a:prstGeom>
        </p:spPr>
        <p:txBody>
          <a:bodyPr vert="horz" wrap="square" lIns="0" tIns="12065" rIns="0" bIns="0" rtlCol="0">
            <a:spAutoFit/>
          </a:bodyPr>
          <a:lstStyle/>
          <a:p>
            <a:pPr marL="12700" marR="5080" lvl="0" indent="0" algn="l" defTabSz="914400" rtl="0" eaLnBrk="1" fontAlgn="auto" latinLnBrk="0" hangingPunct="1">
              <a:lnSpc>
                <a:spcPct val="100000"/>
              </a:lnSpc>
              <a:spcBef>
                <a:spcPts val="95"/>
              </a:spcBef>
              <a:spcAft>
                <a:spcPts val="0"/>
              </a:spcAft>
              <a:buClrTx/>
              <a:buSzTx/>
              <a:buFontTx/>
              <a:buNone/>
              <a:defRPr/>
            </a:pPr>
            <a:r>
              <a:rPr dirty="0">
                <a:solidFill>
                  <a:prstClr val="black"/>
                </a:solidFill>
              </a:rPr>
              <a:t>25.5% </a:t>
            </a:r>
            <a:r>
              <a:rPr dirty="0" err="1">
                <a:solidFill>
                  <a:prstClr val="black"/>
                </a:solidFill>
              </a:rPr>
              <a:t>iniciativas</a:t>
            </a:r>
            <a:r>
              <a:rPr dirty="0">
                <a:solidFill>
                  <a:prstClr val="black"/>
                </a:solidFill>
              </a:rPr>
              <a:t> </a:t>
            </a:r>
            <a:r>
              <a:rPr dirty="0" err="1">
                <a:solidFill>
                  <a:prstClr val="black"/>
                </a:solidFill>
              </a:rPr>
              <a:t>propias</a:t>
            </a:r>
            <a:r>
              <a:rPr dirty="0">
                <a:solidFill>
                  <a:prstClr val="black"/>
                </a:solidFill>
              </a:rPr>
              <a:t> </a:t>
            </a:r>
            <a:r>
              <a:rPr dirty="0" err="1">
                <a:solidFill>
                  <a:prstClr val="black"/>
                </a:solidFill>
              </a:rPr>
              <a:t>étnicas</a:t>
            </a:r>
            <a:endParaRPr dirty="0">
              <a:solidFill>
                <a:prstClr val="black"/>
              </a:solidFill>
            </a:endParaRPr>
          </a:p>
        </p:txBody>
      </p:sp>
      <p:sp>
        <p:nvSpPr>
          <p:cNvPr id="68" name="object 11"/>
          <p:cNvSpPr txBox="1"/>
          <p:nvPr/>
        </p:nvSpPr>
        <p:spPr>
          <a:xfrm>
            <a:off x="8137334" y="2795680"/>
            <a:ext cx="3264574" cy="566181"/>
          </a:xfrm>
          <a:prstGeom prst="rect">
            <a:avLst/>
          </a:prstGeom>
        </p:spPr>
        <p:txBody>
          <a:bodyPr vert="horz" wrap="square" lIns="0" tIns="12065" rIns="0" bIns="0" rtlCol="0">
            <a:spAutoFit/>
          </a:bodyPr>
          <a:lstStyle/>
          <a:p>
            <a:pPr marR="5080" indent="0" algn="ctr">
              <a:lnSpc>
                <a:spcPct val="100000"/>
              </a:lnSpc>
              <a:spcBef>
                <a:spcPts val="95"/>
              </a:spcBef>
              <a:buFontTx/>
              <a:buNone/>
              <a:defRPr/>
            </a:pPr>
            <a:r>
              <a:rPr dirty="0">
                <a:solidFill>
                  <a:prstClr val="black"/>
                </a:solidFill>
              </a:rPr>
              <a:t>14% </a:t>
            </a:r>
            <a:r>
              <a:rPr dirty="0" err="1">
                <a:solidFill>
                  <a:prstClr val="black"/>
                </a:solidFill>
              </a:rPr>
              <a:t>Iniciativas</a:t>
            </a:r>
            <a:r>
              <a:rPr dirty="0">
                <a:solidFill>
                  <a:prstClr val="black"/>
                </a:solidFill>
              </a:rPr>
              <a:t> con </a:t>
            </a:r>
            <a:r>
              <a:rPr dirty="0" err="1">
                <a:solidFill>
                  <a:prstClr val="black"/>
                </a:solidFill>
              </a:rPr>
              <a:t>marcación</a:t>
            </a:r>
            <a:r>
              <a:rPr dirty="0">
                <a:solidFill>
                  <a:prstClr val="black"/>
                </a:solidFill>
              </a:rPr>
              <a:t> de </a:t>
            </a:r>
            <a:r>
              <a:rPr dirty="0" err="1">
                <a:solidFill>
                  <a:prstClr val="black"/>
                </a:solidFill>
              </a:rPr>
              <a:t>género</a:t>
            </a:r>
            <a:r>
              <a:rPr dirty="0">
                <a:solidFill>
                  <a:prstClr val="black"/>
                </a:solidFill>
              </a:rPr>
              <a:t> y </a:t>
            </a:r>
            <a:r>
              <a:rPr dirty="0" err="1">
                <a:solidFill>
                  <a:prstClr val="black"/>
                </a:solidFill>
              </a:rPr>
              <a:t>mujer</a:t>
            </a:r>
            <a:r>
              <a:rPr dirty="0">
                <a:solidFill>
                  <a:prstClr val="black"/>
                </a:solidFill>
              </a:rPr>
              <a:t> rural</a:t>
            </a:r>
          </a:p>
        </p:txBody>
      </p:sp>
      <p:grpSp>
        <p:nvGrpSpPr>
          <p:cNvPr id="69" name="object 12"/>
          <p:cNvGrpSpPr/>
          <p:nvPr/>
        </p:nvGrpSpPr>
        <p:grpSpPr>
          <a:xfrm>
            <a:off x="7304289" y="1860827"/>
            <a:ext cx="4292610" cy="1666239"/>
            <a:chOff x="8010906" y="2518410"/>
            <a:chExt cx="3787140" cy="1666239"/>
          </a:xfrm>
        </p:grpSpPr>
        <p:sp>
          <p:nvSpPr>
            <p:cNvPr id="70" name="object 13"/>
            <p:cNvSpPr/>
            <p:nvPr/>
          </p:nvSpPr>
          <p:spPr>
            <a:xfrm>
              <a:off x="8010906" y="2518410"/>
              <a:ext cx="3787140" cy="1666239"/>
            </a:xfrm>
            <a:custGeom>
              <a:avLst/>
              <a:gdLst/>
              <a:ahLst/>
              <a:cxnLst/>
              <a:rect l="l" t="t" r="r" b="b"/>
              <a:pathLst>
                <a:path w="3787140" h="1666239">
                  <a:moveTo>
                    <a:pt x="0" y="277622"/>
                  </a:moveTo>
                  <a:lnTo>
                    <a:pt x="4474" y="227728"/>
                  </a:lnTo>
                  <a:lnTo>
                    <a:pt x="17373" y="180765"/>
                  </a:lnTo>
                  <a:lnTo>
                    <a:pt x="37911" y="137517"/>
                  </a:lnTo>
                  <a:lnTo>
                    <a:pt x="65305" y="98769"/>
                  </a:lnTo>
                  <a:lnTo>
                    <a:pt x="98769" y="65305"/>
                  </a:lnTo>
                  <a:lnTo>
                    <a:pt x="137517" y="37911"/>
                  </a:lnTo>
                  <a:lnTo>
                    <a:pt x="180765" y="17373"/>
                  </a:lnTo>
                  <a:lnTo>
                    <a:pt x="227728" y="4474"/>
                  </a:lnTo>
                  <a:lnTo>
                    <a:pt x="277622" y="0"/>
                  </a:lnTo>
                  <a:lnTo>
                    <a:pt x="3509518" y="0"/>
                  </a:lnTo>
                  <a:lnTo>
                    <a:pt x="3559411" y="4474"/>
                  </a:lnTo>
                  <a:lnTo>
                    <a:pt x="3606374" y="17373"/>
                  </a:lnTo>
                  <a:lnTo>
                    <a:pt x="3649622" y="37911"/>
                  </a:lnTo>
                  <a:lnTo>
                    <a:pt x="3688370" y="65305"/>
                  </a:lnTo>
                  <a:lnTo>
                    <a:pt x="3721834" y="98769"/>
                  </a:lnTo>
                  <a:lnTo>
                    <a:pt x="3749228" y="137517"/>
                  </a:lnTo>
                  <a:lnTo>
                    <a:pt x="3769766" y="180765"/>
                  </a:lnTo>
                  <a:lnTo>
                    <a:pt x="3782665" y="227728"/>
                  </a:lnTo>
                  <a:lnTo>
                    <a:pt x="3787140" y="277622"/>
                  </a:lnTo>
                  <a:lnTo>
                    <a:pt x="3787140" y="1388109"/>
                  </a:lnTo>
                  <a:lnTo>
                    <a:pt x="3782665" y="1438003"/>
                  </a:lnTo>
                  <a:lnTo>
                    <a:pt x="3769766" y="1484966"/>
                  </a:lnTo>
                  <a:lnTo>
                    <a:pt x="3749228" y="1528214"/>
                  </a:lnTo>
                  <a:lnTo>
                    <a:pt x="3721834" y="1566962"/>
                  </a:lnTo>
                  <a:lnTo>
                    <a:pt x="3688370" y="1600426"/>
                  </a:lnTo>
                  <a:lnTo>
                    <a:pt x="3649622" y="1627820"/>
                  </a:lnTo>
                  <a:lnTo>
                    <a:pt x="3606374" y="1648358"/>
                  </a:lnTo>
                  <a:lnTo>
                    <a:pt x="3559411" y="1661257"/>
                  </a:lnTo>
                  <a:lnTo>
                    <a:pt x="3509518" y="1665732"/>
                  </a:lnTo>
                  <a:lnTo>
                    <a:pt x="277622" y="1665732"/>
                  </a:lnTo>
                  <a:lnTo>
                    <a:pt x="227728" y="1661257"/>
                  </a:lnTo>
                  <a:lnTo>
                    <a:pt x="180765" y="1648358"/>
                  </a:lnTo>
                  <a:lnTo>
                    <a:pt x="137517" y="1627820"/>
                  </a:lnTo>
                  <a:lnTo>
                    <a:pt x="98769" y="1600426"/>
                  </a:lnTo>
                  <a:lnTo>
                    <a:pt x="65305" y="1566962"/>
                  </a:lnTo>
                  <a:lnTo>
                    <a:pt x="37911" y="1528214"/>
                  </a:lnTo>
                  <a:lnTo>
                    <a:pt x="17373" y="1484966"/>
                  </a:lnTo>
                  <a:lnTo>
                    <a:pt x="4474" y="1438003"/>
                  </a:lnTo>
                  <a:lnTo>
                    <a:pt x="0" y="1388109"/>
                  </a:lnTo>
                  <a:lnTo>
                    <a:pt x="0" y="277622"/>
                  </a:lnTo>
                  <a:close/>
                </a:path>
              </a:pathLst>
            </a:custGeom>
            <a:ln w="28575">
              <a:solidFill>
                <a:srgbClr val="0F624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cs typeface="Arial" panose="020B0604020202020204" pitchFamily="34" charset="0"/>
              </a:endParaRPr>
            </a:p>
          </p:txBody>
        </p:sp>
        <p:pic>
          <p:nvPicPr>
            <p:cNvPr id="71" name="object 14"/>
            <p:cNvPicPr/>
            <p:nvPr/>
          </p:nvPicPr>
          <p:blipFill>
            <a:blip r:embed="rId2" cstate="print"/>
            <a:stretch>
              <a:fillRect/>
            </a:stretch>
          </p:blipFill>
          <p:spPr>
            <a:xfrm>
              <a:off x="8320739" y="3572692"/>
              <a:ext cx="229009" cy="266335"/>
            </a:xfrm>
            <a:prstGeom prst="rect">
              <a:avLst/>
            </a:prstGeom>
          </p:spPr>
        </p:pic>
        <p:sp>
          <p:nvSpPr>
            <p:cNvPr id="72" name="object 15"/>
            <p:cNvSpPr/>
            <p:nvPr/>
          </p:nvSpPr>
          <p:spPr>
            <a:xfrm>
              <a:off x="8355137" y="2802636"/>
              <a:ext cx="148677" cy="391795"/>
            </a:xfrm>
            <a:custGeom>
              <a:avLst/>
              <a:gdLst/>
              <a:ahLst/>
              <a:cxnLst/>
              <a:rect l="l" t="t" r="r" b="b"/>
              <a:pathLst>
                <a:path w="139700" h="391794">
                  <a:moveTo>
                    <a:pt x="70484" y="0"/>
                  </a:moveTo>
                  <a:lnTo>
                    <a:pt x="58836" y="2339"/>
                  </a:lnTo>
                  <a:lnTo>
                    <a:pt x="49307" y="8715"/>
                  </a:lnTo>
                  <a:lnTo>
                    <a:pt x="42874" y="18162"/>
                  </a:lnTo>
                  <a:lnTo>
                    <a:pt x="40512" y="29717"/>
                  </a:lnTo>
                  <a:lnTo>
                    <a:pt x="42874" y="41253"/>
                  </a:lnTo>
                  <a:lnTo>
                    <a:pt x="49307" y="50657"/>
                  </a:lnTo>
                  <a:lnTo>
                    <a:pt x="58836" y="56989"/>
                  </a:lnTo>
                  <a:lnTo>
                    <a:pt x="70484" y="59309"/>
                  </a:lnTo>
                  <a:lnTo>
                    <a:pt x="82206" y="56989"/>
                  </a:lnTo>
                  <a:lnTo>
                    <a:pt x="91773" y="50657"/>
                  </a:lnTo>
                  <a:lnTo>
                    <a:pt x="98220" y="41253"/>
                  </a:lnTo>
                  <a:lnTo>
                    <a:pt x="100583" y="29717"/>
                  </a:lnTo>
                  <a:lnTo>
                    <a:pt x="98220" y="18162"/>
                  </a:lnTo>
                  <a:lnTo>
                    <a:pt x="91773" y="8715"/>
                  </a:lnTo>
                  <a:lnTo>
                    <a:pt x="82206" y="2339"/>
                  </a:lnTo>
                  <a:lnTo>
                    <a:pt x="70484" y="0"/>
                  </a:lnTo>
                  <a:close/>
                </a:path>
                <a:path w="139700" h="391794">
                  <a:moveTo>
                    <a:pt x="110489" y="106934"/>
                  </a:moveTo>
                  <a:lnTo>
                    <a:pt x="29082" y="106934"/>
                  </a:lnTo>
                  <a:lnTo>
                    <a:pt x="29082" y="383793"/>
                  </a:lnTo>
                  <a:lnTo>
                    <a:pt x="37083" y="391667"/>
                  </a:lnTo>
                  <a:lnTo>
                    <a:pt x="56895" y="391667"/>
                  </a:lnTo>
                  <a:lnTo>
                    <a:pt x="64896" y="383793"/>
                  </a:lnTo>
                  <a:lnTo>
                    <a:pt x="64896" y="227711"/>
                  </a:lnTo>
                  <a:lnTo>
                    <a:pt x="110489" y="227711"/>
                  </a:lnTo>
                  <a:lnTo>
                    <a:pt x="110489" y="106934"/>
                  </a:lnTo>
                  <a:close/>
                </a:path>
                <a:path w="139700" h="391794">
                  <a:moveTo>
                    <a:pt x="110489" y="227711"/>
                  </a:moveTo>
                  <a:lnTo>
                    <a:pt x="74675" y="227711"/>
                  </a:lnTo>
                  <a:lnTo>
                    <a:pt x="74802" y="383793"/>
                  </a:lnTo>
                  <a:lnTo>
                    <a:pt x="82676" y="391667"/>
                  </a:lnTo>
                  <a:lnTo>
                    <a:pt x="102488" y="391667"/>
                  </a:lnTo>
                  <a:lnTo>
                    <a:pt x="110489" y="383793"/>
                  </a:lnTo>
                  <a:lnTo>
                    <a:pt x="110489" y="227711"/>
                  </a:lnTo>
                  <a:close/>
                </a:path>
                <a:path w="139700" h="391794">
                  <a:moveTo>
                    <a:pt x="111759" y="70358"/>
                  </a:moveTo>
                  <a:lnTo>
                    <a:pt x="27431" y="70358"/>
                  </a:lnTo>
                  <a:lnTo>
                    <a:pt x="16769" y="72497"/>
                  </a:lnTo>
                  <a:lnTo>
                    <a:pt x="8048" y="78327"/>
                  </a:lnTo>
                  <a:lnTo>
                    <a:pt x="2160" y="86967"/>
                  </a:lnTo>
                  <a:lnTo>
                    <a:pt x="0" y="97536"/>
                  </a:lnTo>
                  <a:lnTo>
                    <a:pt x="126" y="213233"/>
                  </a:lnTo>
                  <a:lnTo>
                    <a:pt x="5460" y="218566"/>
                  </a:lnTo>
                  <a:lnTo>
                    <a:pt x="18668" y="218566"/>
                  </a:lnTo>
                  <a:lnTo>
                    <a:pt x="24002" y="213233"/>
                  </a:lnTo>
                  <a:lnTo>
                    <a:pt x="24002" y="106934"/>
                  </a:lnTo>
                  <a:lnTo>
                    <a:pt x="139202" y="106934"/>
                  </a:lnTo>
                  <a:lnTo>
                    <a:pt x="139191" y="97536"/>
                  </a:lnTo>
                  <a:lnTo>
                    <a:pt x="137031" y="86967"/>
                  </a:lnTo>
                  <a:lnTo>
                    <a:pt x="131143" y="78327"/>
                  </a:lnTo>
                  <a:lnTo>
                    <a:pt x="122422" y="72497"/>
                  </a:lnTo>
                  <a:lnTo>
                    <a:pt x="111759" y="70358"/>
                  </a:lnTo>
                  <a:close/>
                </a:path>
                <a:path w="139700" h="391794">
                  <a:moveTo>
                    <a:pt x="139202" y="106934"/>
                  </a:moveTo>
                  <a:lnTo>
                    <a:pt x="115315" y="106934"/>
                  </a:lnTo>
                  <a:lnTo>
                    <a:pt x="115315" y="212851"/>
                  </a:lnTo>
                  <a:lnTo>
                    <a:pt x="120650" y="218186"/>
                  </a:lnTo>
                  <a:lnTo>
                    <a:pt x="133984" y="218186"/>
                  </a:lnTo>
                  <a:lnTo>
                    <a:pt x="139318" y="212851"/>
                  </a:lnTo>
                  <a:lnTo>
                    <a:pt x="139202" y="106934"/>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73" name="object 16"/>
            <p:cNvSpPr/>
            <p:nvPr/>
          </p:nvSpPr>
          <p:spPr>
            <a:xfrm>
              <a:off x="8184450" y="2804160"/>
              <a:ext cx="139700" cy="391795"/>
            </a:xfrm>
            <a:custGeom>
              <a:avLst/>
              <a:gdLst/>
              <a:ahLst/>
              <a:cxnLst/>
              <a:rect l="l" t="t" r="r" b="b"/>
              <a:pathLst>
                <a:path w="139700" h="391794">
                  <a:moveTo>
                    <a:pt x="70484" y="0"/>
                  </a:moveTo>
                  <a:lnTo>
                    <a:pt x="58836" y="2339"/>
                  </a:lnTo>
                  <a:lnTo>
                    <a:pt x="49307" y="8715"/>
                  </a:lnTo>
                  <a:lnTo>
                    <a:pt x="42874" y="18162"/>
                  </a:lnTo>
                  <a:lnTo>
                    <a:pt x="40513" y="29717"/>
                  </a:lnTo>
                  <a:lnTo>
                    <a:pt x="42874" y="41253"/>
                  </a:lnTo>
                  <a:lnTo>
                    <a:pt x="49307" y="50657"/>
                  </a:lnTo>
                  <a:lnTo>
                    <a:pt x="58836" y="56989"/>
                  </a:lnTo>
                  <a:lnTo>
                    <a:pt x="70484" y="59309"/>
                  </a:lnTo>
                  <a:lnTo>
                    <a:pt x="82206" y="56989"/>
                  </a:lnTo>
                  <a:lnTo>
                    <a:pt x="91773" y="50657"/>
                  </a:lnTo>
                  <a:lnTo>
                    <a:pt x="98220" y="41253"/>
                  </a:lnTo>
                  <a:lnTo>
                    <a:pt x="100583" y="29717"/>
                  </a:lnTo>
                  <a:lnTo>
                    <a:pt x="98220" y="18162"/>
                  </a:lnTo>
                  <a:lnTo>
                    <a:pt x="91773" y="8715"/>
                  </a:lnTo>
                  <a:lnTo>
                    <a:pt x="82206" y="2339"/>
                  </a:lnTo>
                  <a:lnTo>
                    <a:pt x="70484" y="0"/>
                  </a:lnTo>
                  <a:close/>
                </a:path>
                <a:path w="139700" h="391794">
                  <a:moveTo>
                    <a:pt x="110490" y="106934"/>
                  </a:moveTo>
                  <a:lnTo>
                    <a:pt x="29082" y="106934"/>
                  </a:lnTo>
                  <a:lnTo>
                    <a:pt x="29082" y="383793"/>
                  </a:lnTo>
                  <a:lnTo>
                    <a:pt x="37083" y="391667"/>
                  </a:lnTo>
                  <a:lnTo>
                    <a:pt x="56896" y="391667"/>
                  </a:lnTo>
                  <a:lnTo>
                    <a:pt x="64897" y="383793"/>
                  </a:lnTo>
                  <a:lnTo>
                    <a:pt x="64897" y="227711"/>
                  </a:lnTo>
                  <a:lnTo>
                    <a:pt x="110490" y="227711"/>
                  </a:lnTo>
                  <a:lnTo>
                    <a:pt x="110490" y="106934"/>
                  </a:lnTo>
                  <a:close/>
                </a:path>
                <a:path w="139700" h="391794">
                  <a:moveTo>
                    <a:pt x="110490" y="227711"/>
                  </a:moveTo>
                  <a:lnTo>
                    <a:pt x="74675" y="227711"/>
                  </a:lnTo>
                  <a:lnTo>
                    <a:pt x="74802" y="383793"/>
                  </a:lnTo>
                  <a:lnTo>
                    <a:pt x="82676" y="391667"/>
                  </a:lnTo>
                  <a:lnTo>
                    <a:pt x="102489" y="391667"/>
                  </a:lnTo>
                  <a:lnTo>
                    <a:pt x="110490" y="383793"/>
                  </a:lnTo>
                  <a:lnTo>
                    <a:pt x="110490" y="227711"/>
                  </a:lnTo>
                  <a:close/>
                </a:path>
                <a:path w="139700" h="391794">
                  <a:moveTo>
                    <a:pt x="111759" y="70357"/>
                  </a:moveTo>
                  <a:lnTo>
                    <a:pt x="27431" y="70357"/>
                  </a:lnTo>
                  <a:lnTo>
                    <a:pt x="16769" y="72497"/>
                  </a:lnTo>
                  <a:lnTo>
                    <a:pt x="8048" y="78327"/>
                  </a:lnTo>
                  <a:lnTo>
                    <a:pt x="2160" y="86967"/>
                  </a:lnTo>
                  <a:lnTo>
                    <a:pt x="0" y="97536"/>
                  </a:lnTo>
                  <a:lnTo>
                    <a:pt x="126" y="213232"/>
                  </a:lnTo>
                  <a:lnTo>
                    <a:pt x="5460" y="218566"/>
                  </a:lnTo>
                  <a:lnTo>
                    <a:pt x="18669" y="218566"/>
                  </a:lnTo>
                  <a:lnTo>
                    <a:pt x="24002" y="213232"/>
                  </a:lnTo>
                  <a:lnTo>
                    <a:pt x="24002" y="106934"/>
                  </a:lnTo>
                  <a:lnTo>
                    <a:pt x="139202" y="106934"/>
                  </a:lnTo>
                  <a:lnTo>
                    <a:pt x="139192" y="97536"/>
                  </a:lnTo>
                  <a:lnTo>
                    <a:pt x="137031" y="86967"/>
                  </a:lnTo>
                  <a:lnTo>
                    <a:pt x="131143" y="78327"/>
                  </a:lnTo>
                  <a:lnTo>
                    <a:pt x="122422" y="72497"/>
                  </a:lnTo>
                  <a:lnTo>
                    <a:pt x="111759" y="70357"/>
                  </a:lnTo>
                  <a:close/>
                </a:path>
                <a:path w="139700" h="391794">
                  <a:moveTo>
                    <a:pt x="139202" y="106934"/>
                  </a:moveTo>
                  <a:lnTo>
                    <a:pt x="115316" y="106934"/>
                  </a:lnTo>
                  <a:lnTo>
                    <a:pt x="115316" y="212851"/>
                  </a:lnTo>
                  <a:lnTo>
                    <a:pt x="120650" y="218186"/>
                  </a:lnTo>
                  <a:lnTo>
                    <a:pt x="133984" y="218186"/>
                  </a:lnTo>
                  <a:lnTo>
                    <a:pt x="139319" y="212851"/>
                  </a:lnTo>
                  <a:lnTo>
                    <a:pt x="139202" y="106934"/>
                  </a:lnTo>
                  <a:close/>
                </a:path>
              </a:pathLst>
            </a:custGeom>
            <a:solidFill>
              <a:srgbClr val="67601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cs typeface="Arial" panose="020B0604020202020204" pitchFamily="34" charset="0"/>
              </a:endParaRPr>
            </a:p>
          </p:txBody>
        </p:sp>
      </p:grpSp>
      <p:sp>
        <p:nvSpPr>
          <p:cNvPr id="74" name="object 17"/>
          <p:cNvSpPr txBox="1"/>
          <p:nvPr/>
        </p:nvSpPr>
        <p:spPr>
          <a:xfrm>
            <a:off x="1614551" y="81059"/>
            <a:ext cx="9505062" cy="665567"/>
          </a:xfrm>
          <a:prstGeom prst="rect">
            <a:avLst/>
          </a:prstGeom>
        </p:spPr>
        <p:txBody>
          <a:bodyPr vert="horz" wrap="square" lIns="0" tIns="49530" rIns="0" bIns="0" rtlCol="0">
            <a:spAutoFit/>
          </a:bodyPr>
          <a:lstStyle/>
          <a:p>
            <a:pPr marL="1252855" marR="5080" lvl="0" indent="-1240790" algn="l" defTabSz="914400" rtl="0" eaLnBrk="1" fontAlgn="auto" latinLnBrk="0" hangingPunct="1">
              <a:lnSpc>
                <a:spcPts val="2380"/>
              </a:lnSpc>
              <a:spcBef>
                <a:spcPts val="390"/>
              </a:spcBef>
              <a:spcAft>
                <a:spcPts val="0"/>
              </a:spcAft>
              <a:buClrTx/>
              <a:buSzTx/>
              <a:buFontTx/>
              <a:buNone/>
              <a:defRPr/>
            </a:pPr>
            <a:r>
              <a:rPr sz="2000" b="1" dirty="0">
                <a:cs typeface="Arial" panose="020B0604020202020204" pitchFamily="34" charset="0"/>
              </a:rPr>
              <a:t>PLANES DE ACCIÓN PARA LA TRANSFORMACIÓN REGIONAL – PATR INICIATIVAS COMUNITARIAS Y HOJA DE RUTA</a:t>
            </a:r>
          </a:p>
        </p:txBody>
      </p:sp>
      <p:sp>
        <p:nvSpPr>
          <p:cNvPr id="75" name="object 18"/>
          <p:cNvSpPr txBox="1"/>
          <p:nvPr/>
        </p:nvSpPr>
        <p:spPr>
          <a:xfrm>
            <a:off x="5015729" y="2255907"/>
            <a:ext cx="1974828" cy="198131"/>
          </a:xfrm>
          <a:prstGeom prst="rect">
            <a:avLst/>
          </a:prstGeom>
        </p:spPr>
        <p:txBody>
          <a:bodyPr vert="horz" wrap="square" lIns="0" tIns="13335" rIns="0" bIns="0" rtlCol="0">
            <a:spAutoFit/>
          </a:bodyPr>
          <a:lstStyle/>
          <a:p>
            <a:pPr marL="454660" marR="5080" lvl="0" indent="-441960" algn="l" defTabSz="914400" rtl="0" eaLnBrk="1" fontAlgn="auto" latinLnBrk="0" hangingPunct="1">
              <a:lnSpc>
                <a:spcPct val="100000"/>
              </a:lnSpc>
              <a:spcBef>
                <a:spcPts val="105"/>
              </a:spcBef>
              <a:spcAft>
                <a:spcPts val="0"/>
              </a:spcAft>
              <a:buClrTx/>
              <a:buSzTx/>
              <a:buFontTx/>
              <a:buNone/>
              <a:defRPr/>
            </a:pPr>
            <a:r>
              <a:rPr kumimoji="0" sz="1200" b="1" i="0" u="none" strike="noStrike" kern="1200" cap="none" spc="0" normalizeH="0" baseline="0" noProof="0" dirty="0">
                <a:ln>
                  <a:noFill/>
                </a:ln>
                <a:solidFill>
                  <a:prstClr val="black"/>
                </a:solidFill>
                <a:effectLst/>
                <a:uLnTx/>
                <a:uFillTx/>
                <a:cs typeface="Arial" panose="020B0604020202020204" pitchFamily="34" charset="0"/>
              </a:rPr>
              <a:t>Pilar</a:t>
            </a:r>
            <a:r>
              <a:rPr kumimoji="0" sz="1200" b="1" i="0" u="none" strike="noStrike" kern="1200" cap="none" spc="-35" normalizeH="0" baseline="0" noProof="0" dirty="0">
                <a:ln>
                  <a:noFill/>
                </a:ln>
                <a:solidFill>
                  <a:prstClr val="black"/>
                </a:solidFill>
                <a:effectLst/>
                <a:uLnTx/>
                <a:uFillTx/>
                <a:cs typeface="Arial" panose="020B0604020202020204" pitchFamily="34" charset="0"/>
              </a:rPr>
              <a:t> </a:t>
            </a:r>
            <a:r>
              <a:rPr kumimoji="0" sz="1200" b="1" i="0" u="none" strike="noStrike" kern="1200" cap="none" spc="0" normalizeH="0" baseline="0" noProof="0" dirty="0">
                <a:ln>
                  <a:noFill/>
                </a:ln>
                <a:solidFill>
                  <a:prstClr val="black"/>
                </a:solidFill>
                <a:effectLst/>
                <a:uLnTx/>
                <a:uFillTx/>
                <a:cs typeface="Arial" panose="020B0604020202020204" pitchFamily="34" charset="0"/>
              </a:rPr>
              <a:t>4</a:t>
            </a:r>
            <a:r>
              <a:rPr kumimoji="0" sz="1200" b="1" i="0" u="none" strike="noStrike" kern="1200" cap="none" spc="-15" normalizeH="0" baseline="0" noProof="0" dirty="0">
                <a:ln>
                  <a:noFill/>
                </a:ln>
                <a:solidFill>
                  <a:prstClr val="black"/>
                </a:solidFill>
                <a:effectLst/>
                <a:uLnTx/>
                <a:uFillTx/>
                <a:cs typeface="Arial" panose="020B0604020202020204" pitchFamily="34" charset="0"/>
              </a:rPr>
              <a:t> </a:t>
            </a:r>
            <a:r>
              <a:rPr kumimoji="0" sz="1200" b="1" i="0" u="none" strike="noStrike" kern="1200" cap="none" spc="-10" normalizeH="0" baseline="0" noProof="0" dirty="0">
                <a:ln>
                  <a:noFill/>
                </a:ln>
                <a:solidFill>
                  <a:prstClr val="black"/>
                </a:solidFill>
                <a:effectLst/>
                <a:uLnTx/>
                <a:uFillTx/>
                <a:cs typeface="Arial" panose="020B0604020202020204" pitchFamily="34" charset="0"/>
              </a:rPr>
              <a:t>–</a:t>
            </a:r>
            <a:r>
              <a:rPr kumimoji="0" lang="es-ES" sz="1200" b="1" i="0" u="none" strike="noStrike" kern="1200" cap="none" spc="-10" normalizeH="0" baseline="0" noProof="0" dirty="0">
                <a:ln>
                  <a:noFill/>
                </a:ln>
                <a:solidFill>
                  <a:prstClr val="black"/>
                </a:solidFill>
                <a:effectLst/>
                <a:uLnTx/>
                <a:uFillTx/>
                <a:cs typeface="Arial" panose="020B0604020202020204" pitchFamily="34" charset="0"/>
              </a:rPr>
              <a:t> </a:t>
            </a:r>
            <a:r>
              <a:rPr kumimoji="0" sz="1200" b="1" i="0" u="none" strike="noStrike" kern="1200" cap="none" spc="-10" normalizeH="0" baseline="0" noProof="0" dirty="0" err="1">
                <a:ln>
                  <a:noFill/>
                </a:ln>
                <a:solidFill>
                  <a:prstClr val="black"/>
                </a:solidFill>
                <a:effectLst/>
                <a:uLnTx/>
                <a:uFillTx/>
                <a:cs typeface="Arial" panose="020B0604020202020204" pitchFamily="34" charset="0"/>
              </a:rPr>
              <a:t>Educación</a:t>
            </a:r>
            <a:r>
              <a:rPr kumimoji="0" sz="1200" b="1" i="0" u="none" strike="noStrike" kern="1200" cap="none" spc="-10" normalizeH="0" baseline="0" noProof="0" dirty="0">
                <a:ln>
                  <a:noFill/>
                </a:ln>
                <a:solidFill>
                  <a:prstClr val="black"/>
                </a:solidFill>
                <a:effectLst/>
                <a:uLnTx/>
                <a:uFillTx/>
                <a:cs typeface="Arial" panose="020B0604020202020204" pitchFamily="34" charset="0"/>
              </a:rPr>
              <a:t> Rural</a:t>
            </a:r>
            <a:endParaRPr kumimoji="0" sz="12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76" name="object 19"/>
          <p:cNvSpPr txBox="1"/>
          <p:nvPr/>
        </p:nvSpPr>
        <p:spPr>
          <a:xfrm>
            <a:off x="5702420" y="3700404"/>
            <a:ext cx="1167844" cy="566822"/>
          </a:xfrm>
          <a:prstGeom prst="rect">
            <a:avLst/>
          </a:prstGeom>
        </p:spPr>
        <p:txBody>
          <a:bodyPr vert="horz" wrap="square" lIns="0" tIns="12700" rIns="0" bIns="0" rtlCol="0">
            <a:spAutoFit/>
          </a:bodyPr>
          <a:lstStyle/>
          <a:p>
            <a:pPr marL="12700" marR="5080" lvl="0" indent="0" algn="ctr" defTabSz="914400" rtl="0" eaLnBrk="1" fontAlgn="auto" latinLnBrk="0" hangingPunct="1">
              <a:lnSpc>
                <a:spcPct val="100000"/>
              </a:lnSpc>
              <a:spcBef>
                <a:spcPts val="100"/>
              </a:spcBef>
              <a:spcAft>
                <a:spcPts val="0"/>
              </a:spcAft>
              <a:buClrTx/>
              <a:buSzTx/>
              <a:buFontTx/>
              <a:buNone/>
              <a:defRPr/>
            </a:pPr>
            <a:r>
              <a:rPr kumimoji="0" sz="1200" b="1" i="0" u="none" strike="noStrike" kern="1200" cap="none" spc="0" normalizeH="0" baseline="0" noProof="0" dirty="0">
                <a:ln>
                  <a:noFill/>
                </a:ln>
                <a:solidFill>
                  <a:prstClr val="black"/>
                </a:solidFill>
                <a:effectLst/>
                <a:uLnTx/>
                <a:uFillTx/>
                <a:cs typeface="Arial" panose="020B0604020202020204" pitchFamily="34" charset="0"/>
              </a:rPr>
              <a:t>Pilar</a:t>
            </a:r>
            <a:r>
              <a:rPr kumimoji="0" sz="1200" b="1" i="0" u="none" strike="noStrike" kern="1200" cap="none" spc="-35" normalizeH="0" baseline="0" noProof="0" dirty="0">
                <a:ln>
                  <a:noFill/>
                </a:ln>
                <a:solidFill>
                  <a:prstClr val="black"/>
                </a:solidFill>
                <a:effectLst/>
                <a:uLnTx/>
                <a:uFillTx/>
                <a:cs typeface="Arial" panose="020B0604020202020204" pitchFamily="34" charset="0"/>
              </a:rPr>
              <a:t> </a:t>
            </a:r>
            <a:r>
              <a:rPr kumimoji="0" sz="1200" b="1" i="0" u="none" strike="noStrike" kern="1200" cap="none" spc="0" normalizeH="0" baseline="0" noProof="0" dirty="0">
                <a:ln>
                  <a:noFill/>
                </a:ln>
                <a:solidFill>
                  <a:prstClr val="black"/>
                </a:solidFill>
                <a:effectLst/>
                <a:uLnTx/>
                <a:uFillTx/>
                <a:cs typeface="Arial" panose="020B0604020202020204" pitchFamily="34" charset="0"/>
              </a:rPr>
              <a:t>6</a:t>
            </a:r>
            <a:r>
              <a:rPr kumimoji="0" sz="1200" b="1" i="0" u="none" strike="noStrike" kern="1200" cap="none" spc="-10" normalizeH="0" baseline="0" noProof="0" dirty="0">
                <a:ln>
                  <a:noFill/>
                </a:ln>
                <a:solidFill>
                  <a:prstClr val="black"/>
                </a:solidFill>
                <a:effectLst/>
                <a:uLnTx/>
                <a:uFillTx/>
                <a:cs typeface="Arial" panose="020B0604020202020204" pitchFamily="34" charset="0"/>
              </a:rPr>
              <a:t> </a:t>
            </a:r>
            <a:r>
              <a:rPr kumimoji="0" sz="1200" b="1" i="0" u="none" strike="noStrike" kern="1200" cap="none" spc="-50" normalizeH="0" baseline="0" noProof="0" dirty="0">
                <a:ln>
                  <a:noFill/>
                </a:ln>
                <a:solidFill>
                  <a:prstClr val="black"/>
                </a:solidFill>
                <a:effectLst/>
                <a:uLnTx/>
                <a:uFillTx/>
                <a:cs typeface="Arial" panose="020B0604020202020204" pitchFamily="34" charset="0"/>
              </a:rPr>
              <a:t>– </a:t>
            </a:r>
            <a:r>
              <a:rPr kumimoji="0" sz="1200" b="1" i="0" u="none" strike="noStrike" kern="1200" cap="none" spc="-10" normalizeH="0" baseline="0" noProof="0" dirty="0" err="1">
                <a:ln>
                  <a:noFill/>
                </a:ln>
                <a:solidFill>
                  <a:prstClr val="black"/>
                </a:solidFill>
                <a:effectLst/>
                <a:uLnTx/>
                <a:uFillTx/>
                <a:cs typeface="Arial" panose="020B0604020202020204" pitchFamily="34" charset="0"/>
              </a:rPr>
              <a:t>Reactivación</a:t>
            </a:r>
            <a:r>
              <a:rPr kumimoji="0" sz="1200" b="1" i="0" u="none" strike="noStrike" kern="1200" cap="none" spc="-10" normalizeH="0" baseline="0" noProof="0" dirty="0">
                <a:ln>
                  <a:noFill/>
                </a:ln>
                <a:solidFill>
                  <a:prstClr val="black"/>
                </a:solidFill>
                <a:effectLst/>
                <a:uLnTx/>
                <a:uFillTx/>
                <a:cs typeface="Arial" panose="020B0604020202020204" pitchFamily="34" charset="0"/>
              </a:rPr>
              <a:t> </a:t>
            </a:r>
            <a:r>
              <a:rPr kumimoji="0" sz="1200" b="1" i="0" u="none" strike="noStrike" kern="1200" cap="none" spc="-10" normalizeH="0" baseline="0" noProof="0" dirty="0" err="1">
                <a:ln>
                  <a:noFill/>
                </a:ln>
                <a:solidFill>
                  <a:prstClr val="black"/>
                </a:solidFill>
                <a:effectLst/>
                <a:uLnTx/>
                <a:uFillTx/>
                <a:cs typeface="Arial" panose="020B0604020202020204" pitchFamily="34" charset="0"/>
              </a:rPr>
              <a:t>Económica</a:t>
            </a:r>
            <a:endParaRPr kumimoji="0" sz="12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77" name="object 20"/>
          <p:cNvSpPr txBox="1"/>
          <p:nvPr/>
        </p:nvSpPr>
        <p:spPr>
          <a:xfrm>
            <a:off x="4535034" y="5159177"/>
            <a:ext cx="1488569" cy="566822"/>
          </a:xfrm>
          <a:prstGeom prst="rect">
            <a:avLst/>
          </a:prstGeom>
        </p:spPr>
        <p:txBody>
          <a:bodyPr vert="horz" wrap="square" lIns="0" tIns="12700" rIns="0" bIns="0" rtlCol="0">
            <a:spAutoFit/>
          </a:bodyPr>
          <a:lstStyle/>
          <a:p>
            <a:pPr marL="12700" marR="5080" lvl="0" indent="635" algn="ctr" defTabSz="914400" rtl="0" eaLnBrk="1" fontAlgn="auto" latinLnBrk="0" hangingPunct="1">
              <a:lnSpc>
                <a:spcPct val="100000"/>
              </a:lnSpc>
              <a:spcBef>
                <a:spcPts val="100"/>
              </a:spcBef>
              <a:spcAft>
                <a:spcPts val="0"/>
              </a:spcAft>
              <a:buClrTx/>
              <a:buSzTx/>
              <a:buFontTx/>
              <a:buNone/>
              <a:defRPr/>
            </a:pPr>
            <a:r>
              <a:rPr kumimoji="0" sz="1200" b="1" i="0" u="none" strike="noStrike" kern="1200" cap="none" spc="0" normalizeH="0" baseline="0" noProof="0" dirty="0">
                <a:ln>
                  <a:noFill/>
                </a:ln>
                <a:solidFill>
                  <a:prstClr val="black"/>
                </a:solidFill>
                <a:effectLst/>
                <a:uLnTx/>
                <a:uFillTx/>
                <a:cs typeface="Arial" panose="020B0604020202020204" pitchFamily="34" charset="0"/>
              </a:rPr>
              <a:t>Pilar</a:t>
            </a:r>
            <a:r>
              <a:rPr kumimoji="0" sz="1200" b="1" i="0" u="none" strike="noStrike" kern="1200" cap="none" spc="-35" normalizeH="0" baseline="0" noProof="0" dirty="0">
                <a:ln>
                  <a:noFill/>
                </a:ln>
                <a:solidFill>
                  <a:prstClr val="black"/>
                </a:solidFill>
                <a:effectLst/>
                <a:uLnTx/>
                <a:uFillTx/>
                <a:cs typeface="Arial" panose="020B0604020202020204" pitchFamily="34" charset="0"/>
              </a:rPr>
              <a:t> </a:t>
            </a:r>
            <a:r>
              <a:rPr kumimoji="0" sz="1200" b="1" i="0" u="none" strike="noStrike" kern="1200" cap="none" spc="0" normalizeH="0" baseline="0" noProof="0" dirty="0">
                <a:ln>
                  <a:noFill/>
                </a:ln>
                <a:solidFill>
                  <a:prstClr val="black"/>
                </a:solidFill>
                <a:effectLst/>
                <a:uLnTx/>
                <a:uFillTx/>
                <a:cs typeface="Arial" panose="020B0604020202020204" pitchFamily="34" charset="0"/>
              </a:rPr>
              <a:t>8</a:t>
            </a:r>
            <a:r>
              <a:rPr kumimoji="0" sz="1200" b="1" i="0" u="none" strike="noStrike" kern="1200" cap="none" spc="-15" normalizeH="0" baseline="0" noProof="0" dirty="0">
                <a:ln>
                  <a:noFill/>
                </a:ln>
                <a:solidFill>
                  <a:prstClr val="black"/>
                </a:solidFill>
                <a:effectLst/>
                <a:uLnTx/>
                <a:uFillTx/>
                <a:cs typeface="Arial" panose="020B0604020202020204" pitchFamily="34" charset="0"/>
              </a:rPr>
              <a:t> </a:t>
            </a:r>
            <a:r>
              <a:rPr kumimoji="0" sz="1200" b="1" i="0" u="none" strike="noStrike" kern="1200" cap="none" spc="-50" normalizeH="0" baseline="0" noProof="0" dirty="0">
                <a:ln>
                  <a:noFill/>
                </a:ln>
                <a:solidFill>
                  <a:prstClr val="black"/>
                </a:solidFill>
                <a:effectLst/>
                <a:uLnTx/>
                <a:uFillTx/>
                <a:cs typeface="Arial" panose="020B0604020202020204" pitchFamily="34" charset="0"/>
              </a:rPr>
              <a:t>– </a:t>
            </a:r>
            <a:r>
              <a:rPr kumimoji="0" sz="1200" b="1" i="0" u="none" strike="noStrike" kern="1200" cap="none" spc="-10" normalizeH="0" baseline="0" noProof="0" dirty="0" err="1">
                <a:ln>
                  <a:noFill/>
                </a:ln>
                <a:solidFill>
                  <a:prstClr val="black"/>
                </a:solidFill>
                <a:effectLst/>
                <a:uLnTx/>
                <a:uFillTx/>
                <a:cs typeface="Arial" panose="020B0604020202020204" pitchFamily="34" charset="0"/>
              </a:rPr>
              <a:t>Reconciliación</a:t>
            </a:r>
            <a:r>
              <a:rPr kumimoji="0" sz="1200" b="1" i="0" u="none" strike="noStrike" kern="1200" cap="none" spc="-10" normalizeH="0" baseline="0" noProof="0" dirty="0">
                <a:ln>
                  <a:noFill/>
                </a:ln>
                <a:solidFill>
                  <a:prstClr val="black"/>
                </a:solidFill>
                <a:effectLst/>
                <a:uLnTx/>
                <a:uFillTx/>
                <a:cs typeface="Arial" panose="020B0604020202020204" pitchFamily="34" charset="0"/>
              </a:rPr>
              <a:t>, </a:t>
            </a:r>
            <a:r>
              <a:rPr kumimoji="0" sz="1200" b="1" i="0" u="none" strike="noStrike" kern="1200" cap="none" spc="0" normalizeH="0" baseline="0" noProof="0" dirty="0" err="1">
                <a:ln>
                  <a:noFill/>
                </a:ln>
                <a:solidFill>
                  <a:prstClr val="black"/>
                </a:solidFill>
                <a:effectLst/>
                <a:uLnTx/>
                <a:uFillTx/>
                <a:cs typeface="Arial" panose="020B0604020202020204" pitchFamily="34" charset="0"/>
              </a:rPr>
              <a:t>convivencia</a:t>
            </a:r>
            <a:r>
              <a:rPr kumimoji="0" sz="1200" b="1" i="0" u="none" strike="noStrike" kern="1200" cap="none" spc="-30" normalizeH="0" baseline="0" noProof="0" dirty="0">
                <a:ln>
                  <a:noFill/>
                </a:ln>
                <a:solidFill>
                  <a:prstClr val="black"/>
                </a:solidFill>
                <a:effectLst/>
                <a:uLnTx/>
                <a:uFillTx/>
                <a:cs typeface="Arial" panose="020B0604020202020204" pitchFamily="34" charset="0"/>
              </a:rPr>
              <a:t> </a:t>
            </a:r>
            <a:r>
              <a:rPr kumimoji="0" sz="1200" b="1" i="0" u="none" strike="noStrike" kern="1200" cap="none" spc="0" normalizeH="0" baseline="0" noProof="0" dirty="0">
                <a:ln>
                  <a:noFill/>
                </a:ln>
                <a:solidFill>
                  <a:prstClr val="black"/>
                </a:solidFill>
                <a:effectLst/>
                <a:uLnTx/>
                <a:uFillTx/>
                <a:cs typeface="Arial" panose="020B0604020202020204" pitchFamily="34" charset="0"/>
              </a:rPr>
              <a:t>y</a:t>
            </a:r>
            <a:r>
              <a:rPr kumimoji="0" sz="1200" b="1" i="0" u="none" strike="noStrike" kern="1200" cap="none" spc="-35" normalizeH="0" baseline="0" noProof="0" dirty="0">
                <a:ln>
                  <a:noFill/>
                </a:ln>
                <a:solidFill>
                  <a:prstClr val="black"/>
                </a:solidFill>
                <a:effectLst/>
                <a:uLnTx/>
                <a:uFillTx/>
                <a:cs typeface="Arial" panose="020B0604020202020204" pitchFamily="34" charset="0"/>
              </a:rPr>
              <a:t> </a:t>
            </a:r>
            <a:r>
              <a:rPr kumimoji="0" sz="1200" b="1" i="0" u="none" strike="noStrike" kern="1200" cap="none" spc="-25" normalizeH="0" baseline="0" noProof="0" dirty="0" err="1">
                <a:ln>
                  <a:noFill/>
                </a:ln>
                <a:solidFill>
                  <a:prstClr val="black"/>
                </a:solidFill>
                <a:effectLst/>
                <a:uLnTx/>
                <a:uFillTx/>
                <a:cs typeface="Arial" panose="020B0604020202020204" pitchFamily="34" charset="0"/>
              </a:rPr>
              <a:t>paz</a:t>
            </a:r>
            <a:endParaRPr kumimoji="0" sz="12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78" name="object 21"/>
          <p:cNvSpPr txBox="1"/>
          <p:nvPr/>
        </p:nvSpPr>
        <p:spPr>
          <a:xfrm>
            <a:off x="2233138" y="5202459"/>
            <a:ext cx="1425993" cy="567463"/>
          </a:xfrm>
          <a:prstGeom prst="rect">
            <a:avLst/>
          </a:prstGeom>
        </p:spPr>
        <p:txBody>
          <a:bodyPr vert="horz" wrap="square" lIns="0" tIns="13335" rIns="0" bIns="0" rtlCol="0">
            <a:spAutoFit/>
          </a:bodyPr>
          <a:lstStyle/>
          <a:p>
            <a:pPr marL="12700" marR="5080" lvl="0" indent="2540" algn="ctr" defTabSz="914400" rtl="0" eaLnBrk="1" fontAlgn="auto" latinLnBrk="0" hangingPunct="1">
              <a:lnSpc>
                <a:spcPct val="100000"/>
              </a:lnSpc>
              <a:spcBef>
                <a:spcPts val="105"/>
              </a:spcBef>
              <a:spcAft>
                <a:spcPts val="0"/>
              </a:spcAft>
              <a:buClrTx/>
              <a:buSzTx/>
              <a:buFontTx/>
              <a:buNone/>
              <a:defRPr/>
            </a:pPr>
            <a:r>
              <a:rPr kumimoji="0" sz="1200" b="1" i="0" u="none" strike="noStrike" kern="1200" cap="none" spc="0" normalizeH="0" baseline="0" noProof="0" dirty="0">
                <a:ln>
                  <a:noFill/>
                </a:ln>
                <a:solidFill>
                  <a:prstClr val="black"/>
                </a:solidFill>
                <a:effectLst/>
                <a:uLnTx/>
                <a:uFillTx/>
                <a:cs typeface="Arial" panose="020B0604020202020204" pitchFamily="34" charset="0"/>
              </a:rPr>
              <a:t>Pilar</a:t>
            </a:r>
            <a:r>
              <a:rPr kumimoji="0" sz="1200" b="1" i="0" u="none" strike="noStrike" kern="1200" cap="none" spc="-40" normalizeH="0" baseline="0" noProof="0" dirty="0">
                <a:ln>
                  <a:noFill/>
                </a:ln>
                <a:solidFill>
                  <a:prstClr val="black"/>
                </a:solidFill>
                <a:effectLst/>
                <a:uLnTx/>
                <a:uFillTx/>
                <a:cs typeface="Arial" panose="020B0604020202020204" pitchFamily="34" charset="0"/>
              </a:rPr>
              <a:t> </a:t>
            </a:r>
            <a:r>
              <a:rPr kumimoji="0" sz="1200" b="1" i="0" u="none" strike="noStrike" kern="1200" cap="none" spc="0" normalizeH="0" baseline="0" noProof="0" dirty="0">
                <a:ln>
                  <a:noFill/>
                </a:ln>
                <a:solidFill>
                  <a:prstClr val="black"/>
                </a:solidFill>
                <a:effectLst/>
                <a:uLnTx/>
                <a:uFillTx/>
                <a:cs typeface="Arial" panose="020B0604020202020204" pitchFamily="34" charset="0"/>
              </a:rPr>
              <a:t>2</a:t>
            </a:r>
            <a:r>
              <a:rPr kumimoji="0" sz="1200" b="1" i="0" u="none" strike="noStrike" kern="1200" cap="none" spc="-5" normalizeH="0" baseline="0" noProof="0" dirty="0">
                <a:ln>
                  <a:noFill/>
                </a:ln>
                <a:solidFill>
                  <a:prstClr val="black"/>
                </a:solidFill>
                <a:effectLst/>
                <a:uLnTx/>
                <a:uFillTx/>
                <a:cs typeface="Arial" panose="020B0604020202020204" pitchFamily="34" charset="0"/>
              </a:rPr>
              <a:t> </a:t>
            </a:r>
            <a:r>
              <a:rPr kumimoji="0" sz="1200" b="1" i="0" u="none" strike="noStrike" kern="1200" cap="none" spc="-50" normalizeH="0" baseline="0" noProof="0" dirty="0">
                <a:ln>
                  <a:noFill/>
                </a:ln>
                <a:solidFill>
                  <a:prstClr val="black"/>
                </a:solidFill>
                <a:effectLst/>
                <a:uLnTx/>
                <a:uFillTx/>
                <a:cs typeface="Arial" panose="020B0604020202020204" pitchFamily="34" charset="0"/>
              </a:rPr>
              <a:t>– </a:t>
            </a:r>
            <a:r>
              <a:rPr kumimoji="0" sz="1200" b="1" i="0" u="none" strike="noStrike" kern="1200" cap="none" spc="-10" normalizeH="0" baseline="0" noProof="0" dirty="0">
                <a:ln>
                  <a:noFill/>
                </a:ln>
                <a:solidFill>
                  <a:prstClr val="black"/>
                </a:solidFill>
                <a:effectLst/>
                <a:uLnTx/>
                <a:uFillTx/>
                <a:cs typeface="Arial" panose="020B0604020202020204" pitchFamily="34" charset="0"/>
              </a:rPr>
              <a:t>Infraestructura </a:t>
            </a:r>
            <a:r>
              <a:rPr kumimoji="0" sz="1200" b="1" i="0" u="none" strike="noStrike" kern="1200" cap="none" spc="0" normalizeH="0" baseline="0" noProof="0" dirty="0">
                <a:ln>
                  <a:noFill/>
                </a:ln>
                <a:solidFill>
                  <a:prstClr val="black"/>
                </a:solidFill>
                <a:effectLst/>
                <a:uLnTx/>
                <a:uFillTx/>
                <a:cs typeface="Arial" panose="020B0604020202020204" pitchFamily="34" charset="0"/>
              </a:rPr>
              <a:t>y</a:t>
            </a:r>
            <a:r>
              <a:rPr kumimoji="0" sz="1200" b="1" i="0" u="none" strike="noStrike" kern="1200" cap="none" spc="-10" normalizeH="0" baseline="0" noProof="0" dirty="0">
                <a:ln>
                  <a:noFill/>
                </a:ln>
                <a:solidFill>
                  <a:prstClr val="black"/>
                </a:solidFill>
                <a:effectLst/>
                <a:uLnTx/>
                <a:uFillTx/>
                <a:cs typeface="Arial" panose="020B0604020202020204" pitchFamily="34" charset="0"/>
              </a:rPr>
              <a:t> </a:t>
            </a:r>
            <a:r>
              <a:rPr kumimoji="0" sz="1200" b="1" i="0" u="none" strike="noStrike" kern="1200" cap="none" spc="-10" normalizeH="0" baseline="0" noProof="0" dirty="0" err="1">
                <a:ln>
                  <a:noFill/>
                </a:ln>
                <a:solidFill>
                  <a:prstClr val="black"/>
                </a:solidFill>
                <a:effectLst/>
                <a:uLnTx/>
                <a:uFillTx/>
                <a:cs typeface="Arial" panose="020B0604020202020204" pitchFamily="34" charset="0"/>
              </a:rPr>
              <a:t>adecuación</a:t>
            </a:r>
            <a:endParaRPr kumimoji="0" sz="12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79" name="object 22"/>
          <p:cNvSpPr txBox="1"/>
          <p:nvPr/>
        </p:nvSpPr>
        <p:spPr>
          <a:xfrm>
            <a:off x="1116591" y="4443507"/>
            <a:ext cx="1195943" cy="382156"/>
          </a:xfrm>
          <a:prstGeom prst="rect">
            <a:avLst/>
          </a:prstGeom>
        </p:spPr>
        <p:txBody>
          <a:bodyPr vert="horz" wrap="square" lIns="0" tIns="12700" rIns="0" bIns="0" rtlCol="0">
            <a:spAutoFit/>
          </a:bodyPr>
          <a:lstStyle/>
          <a:p>
            <a:pPr marL="314325" marR="5080" lvl="0" indent="-302260" algn="l" defTabSz="914400" rtl="0" eaLnBrk="1" fontAlgn="auto" latinLnBrk="0" hangingPunct="1">
              <a:lnSpc>
                <a:spcPct val="100000"/>
              </a:lnSpc>
              <a:spcBef>
                <a:spcPts val="100"/>
              </a:spcBef>
              <a:spcAft>
                <a:spcPts val="0"/>
              </a:spcAft>
              <a:buClrTx/>
              <a:buSzTx/>
              <a:buFontTx/>
              <a:buNone/>
              <a:defRPr/>
            </a:pPr>
            <a:r>
              <a:rPr kumimoji="0" sz="1200" b="1" i="0" u="none" strike="noStrike" kern="1200" cap="none" spc="0" normalizeH="0" baseline="0" noProof="0" dirty="0">
                <a:ln>
                  <a:noFill/>
                </a:ln>
                <a:solidFill>
                  <a:prstClr val="black"/>
                </a:solidFill>
                <a:effectLst/>
                <a:uLnTx/>
                <a:uFillTx/>
                <a:cs typeface="Arial" panose="020B0604020202020204" pitchFamily="34" charset="0"/>
              </a:rPr>
              <a:t>Pilar</a:t>
            </a:r>
            <a:r>
              <a:rPr kumimoji="0" sz="1200" b="1" i="0" u="none" strike="noStrike" kern="1200" cap="none" spc="-30" normalizeH="0" baseline="0" noProof="0" dirty="0">
                <a:ln>
                  <a:noFill/>
                </a:ln>
                <a:solidFill>
                  <a:prstClr val="black"/>
                </a:solidFill>
                <a:effectLst/>
                <a:uLnTx/>
                <a:uFillTx/>
                <a:cs typeface="Arial" panose="020B0604020202020204" pitchFamily="34" charset="0"/>
              </a:rPr>
              <a:t> </a:t>
            </a:r>
            <a:r>
              <a:rPr kumimoji="0" sz="1200" b="1" i="0" u="none" strike="noStrike" kern="1200" cap="none" spc="0" normalizeH="0" baseline="0" noProof="0" dirty="0">
                <a:ln>
                  <a:noFill/>
                </a:ln>
                <a:solidFill>
                  <a:prstClr val="black"/>
                </a:solidFill>
                <a:effectLst/>
                <a:uLnTx/>
                <a:uFillTx/>
                <a:cs typeface="Arial" panose="020B0604020202020204" pitchFamily="34" charset="0"/>
              </a:rPr>
              <a:t>3</a:t>
            </a:r>
            <a:r>
              <a:rPr kumimoji="0" sz="1200" b="1" i="0" u="none" strike="noStrike" kern="1200" cap="none" spc="-10" normalizeH="0" baseline="0" noProof="0" dirty="0">
                <a:ln>
                  <a:noFill/>
                </a:ln>
                <a:solidFill>
                  <a:prstClr val="black"/>
                </a:solidFill>
                <a:effectLst/>
                <a:uLnTx/>
                <a:uFillTx/>
                <a:cs typeface="Arial" panose="020B0604020202020204" pitchFamily="34" charset="0"/>
              </a:rPr>
              <a:t> –</a:t>
            </a:r>
            <a:r>
              <a:rPr kumimoji="0" lang="es-ES" sz="1200" b="1" i="0" u="none" strike="noStrike" kern="1200" cap="none" spc="-10" normalizeH="0" baseline="0" noProof="0" dirty="0">
                <a:ln>
                  <a:noFill/>
                </a:ln>
                <a:solidFill>
                  <a:prstClr val="black"/>
                </a:solidFill>
                <a:effectLst/>
                <a:uLnTx/>
                <a:uFillTx/>
                <a:cs typeface="Arial" panose="020B0604020202020204" pitchFamily="34" charset="0"/>
              </a:rPr>
              <a:t> </a:t>
            </a:r>
            <a:r>
              <a:rPr kumimoji="0" sz="1200" b="1" i="0" u="none" strike="noStrike" kern="1200" cap="none" spc="-10" normalizeH="0" baseline="0" noProof="0" dirty="0">
                <a:ln>
                  <a:noFill/>
                </a:ln>
                <a:solidFill>
                  <a:prstClr val="black"/>
                </a:solidFill>
                <a:effectLst/>
                <a:uLnTx/>
                <a:uFillTx/>
                <a:cs typeface="Arial" panose="020B0604020202020204" pitchFamily="34" charset="0"/>
              </a:rPr>
              <a:t>Salud rural</a:t>
            </a:r>
            <a:endParaRPr kumimoji="0" sz="12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80" name="object 23"/>
          <p:cNvSpPr txBox="1"/>
          <p:nvPr/>
        </p:nvSpPr>
        <p:spPr>
          <a:xfrm>
            <a:off x="904018" y="2896954"/>
            <a:ext cx="1679142" cy="513282"/>
          </a:xfrm>
          <a:prstGeom prst="rect">
            <a:avLst/>
          </a:prstGeom>
        </p:spPr>
        <p:txBody>
          <a:bodyPr vert="horz" wrap="square" lIns="0" tIns="12700" rIns="0" bIns="0" rtlCol="0">
            <a:spAutoFit/>
          </a:bodyPr>
          <a:lstStyle/>
          <a:p>
            <a:pPr marL="12700" marR="5080" lvl="0" indent="1905" algn="ctr" defTabSz="914400" rtl="0" eaLnBrk="1" fontAlgn="auto" latinLnBrk="0" hangingPunct="1">
              <a:lnSpc>
                <a:spcPct val="144000"/>
              </a:lnSpc>
              <a:spcBef>
                <a:spcPts val="100"/>
              </a:spcBef>
              <a:spcAft>
                <a:spcPts val="0"/>
              </a:spcAft>
              <a:buClrTx/>
              <a:buSzTx/>
              <a:buFontTx/>
              <a:buNone/>
              <a:defRPr/>
            </a:pPr>
            <a:r>
              <a:rPr kumimoji="0" sz="1200" b="1" i="0" u="none" strike="noStrike" kern="1200" cap="none" spc="0" normalizeH="0" baseline="0" noProof="0" dirty="0">
                <a:ln>
                  <a:noFill/>
                </a:ln>
                <a:solidFill>
                  <a:prstClr val="black"/>
                </a:solidFill>
                <a:effectLst/>
                <a:uLnTx/>
                <a:uFillTx/>
                <a:cs typeface="Arial" panose="020B0604020202020204" pitchFamily="34" charset="0"/>
              </a:rPr>
              <a:t>Pilar</a:t>
            </a:r>
            <a:r>
              <a:rPr kumimoji="0" sz="1200" b="1" i="0" u="none" strike="noStrike" kern="1200" cap="none" spc="-35" normalizeH="0" baseline="0" noProof="0" dirty="0">
                <a:ln>
                  <a:noFill/>
                </a:ln>
                <a:solidFill>
                  <a:prstClr val="black"/>
                </a:solidFill>
                <a:effectLst/>
                <a:uLnTx/>
                <a:uFillTx/>
                <a:cs typeface="Arial" panose="020B0604020202020204" pitchFamily="34" charset="0"/>
              </a:rPr>
              <a:t> </a:t>
            </a:r>
            <a:r>
              <a:rPr kumimoji="0" sz="1200" b="1" i="0" u="none" strike="noStrike" kern="1200" cap="none" spc="0" normalizeH="0" baseline="0" noProof="0" dirty="0">
                <a:ln>
                  <a:noFill/>
                </a:ln>
                <a:solidFill>
                  <a:prstClr val="black"/>
                </a:solidFill>
                <a:effectLst/>
                <a:uLnTx/>
                <a:uFillTx/>
                <a:cs typeface="Arial" panose="020B0604020202020204" pitchFamily="34" charset="0"/>
              </a:rPr>
              <a:t>1</a:t>
            </a:r>
            <a:r>
              <a:rPr kumimoji="0" sz="1200" b="1" i="0" u="none" strike="noStrike" kern="1200" cap="none" spc="-15" normalizeH="0" baseline="0" noProof="0" dirty="0">
                <a:ln>
                  <a:noFill/>
                </a:ln>
                <a:solidFill>
                  <a:prstClr val="black"/>
                </a:solidFill>
                <a:effectLst/>
                <a:uLnTx/>
                <a:uFillTx/>
                <a:cs typeface="Arial" panose="020B0604020202020204" pitchFamily="34" charset="0"/>
              </a:rPr>
              <a:t> </a:t>
            </a:r>
            <a:r>
              <a:rPr kumimoji="0" sz="1200" b="1" i="0" u="none" strike="noStrike" kern="1200" cap="none" spc="-50" normalizeH="0" baseline="0" noProof="0" dirty="0">
                <a:ln>
                  <a:noFill/>
                </a:ln>
                <a:solidFill>
                  <a:prstClr val="black"/>
                </a:solidFill>
                <a:effectLst/>
                <a:uLnTx/>
                <a:uFillTx/>
                <a:cs typeface="Arial" panose="020B0604020202020204" pitchFamily="34" charset="0"/>
              </a:rPr>
              <a:t>– </a:t>
            </a:r>
            <a:r>
              <a:rPr kumimoji="0" sz="1200" b="1" i="0" u="none" strike="noStrike" kern="1200" cap="none" spc="0" normalizeH="0" baseline="0" noProof="0" dirty="0" err="1">
                <a:ln>
                  <a:noFill/>
                </a:ln>
                <a:solidFill>
                  <a:prstClr val="black"/>
                </a:solidFill>
                <a:effectLst/>
                <a:uLnTx/>
                <a:uFillTx/>
                <a:cs typeface="Arial" panose="020B0604020202020204" pitchFamily="34" charset="0"/>
              </a:rPr>
              <a:t>Ordenamiento</a:t>
            </a:r>
            <a:r>
              <a:rPr kumimoji="0" sz="1200" b="1" i="0" u="none" strike="noStrike" kern="1200" cap="none" spc="-50" normalizeH="0" baseline="0" noProof="0" dirty="0">
                <a:ln>
                  <a:noFill/>
                </a:ln>
                <a:solidFill>
                  <a:prstClr val="black"/>
                </a:solidFill>
                <a:effectLst/>
                <a:uLnTx/>
                <a:uFillTx/>
                <a:cs typeface="Arial" panose="020B0604020202020204" pitchFamily="34" charset="0"/>
              </a:rPr>
              <a:t> </a:t>
            </a:r>
            <a:r>
              <a:rPr kumimoji="0" sz="1200" b="1" i="0" u="none" strike="noStrike" kern="1200" cap="none" spc="-10" normalizeH="0" baseline="0" noProof="0" dirty="0">
                <a:ln>
                  <a:noFill/>
                </a:ln>
                <a:solidFill>
                  <a:prstClr val="black"/>
                </a:solidFill>
                <a:effectLst/>
                <a:uLnTx/>
                <a:uFillTx/>
                <a:cs typeface="Arial" panose="020B0604020202020204" pitchFamily="34" charset="0"/>
              </a:rPr>
              <a:t>Social </a:t>
            </a:r>
            <a:r>
              <a:rPr kumimoji="0" sz="1200" b="1" i="0" u="none" strike="noStrike" kern="1200" cap="none" spc="0" normalizeH="0" baseline="0" noProof="0" dirty="0">
                <a:ln>
                  <a:noFill/>
                </a:ln>
                <a:solidFill>
                  <a:prstClr val="black"/>
                </a:solidFill>
                <a:effectLst/>
                <a:uLnTx/>
                <a:uFillTx/>
                <a:cs typeface="Arial" panose="020B0604020202020204" pitchFamily="34" charset="0"/>
              </a:rPr>
              <a:t>de</a:t>
            </a:r>
            <a:r>
              <a:rPr kumimoji="0" sz="1200" b="1" i="0" u="none" strike="noStrike" kern="1200" cap="none" spc="-10" normalizeH="0" baseline="0" noProof="0" dirty="0">
                <a:ln>
                  <a:noFill/>
                </a:ln>
                <a:solidFill>
                  <a:prstClr val="black"/>
                </a:solidFill>
                <a:effectLst/>
                <a:uLnTx/>
                <a:uFillTx/>
                <a:cs typeface="Arial" panose="020B0604020202020204" pitchFamily="34" charset="0"/>
              </a:rPr>
              <a:t> </a:t>
            </a:r>
            <a:r>
              <a:rPr kumimoji="0" sz="1200" b="1" i="0" u="none" strike="noStrike" kern="1200" cap="none" spc="0" normalizeH="0" baseline="0" noProof="0" dirty="0">
                <a:ln>
                  <a:noFill/>
                </a:ln>
                <a:solidFill>
                  <a:prstClr val="black"/>
                </a:solidFill>
                <a:effectLst/>
                <a:uLnTx/>
                <a:uFillTx/>
                <a:cs typeface="Arial" panose="020B0604020202020204" pitchFamily="34" charset="0"/>
              </a:rPr>
              <a:t>la</a:t>
            </a:r>
            <a:r>
              <a:rPr kumimoji="0" sz="1200" b="1" i="0" u="none" strike="noStrike" kern="1200" cap="none" spc="-20" normalizeH="0" baseline="0" noProof="0" dirty="0">
                <a:ln>
                  <a:noFill/>
                </a:ln>
                <a:solidFill>
                  <a:prstClr val="black"/>
                </a:solidFill>
                <a:effectLst/>
                <a:uLnTx/>
                <a:uFillTx/>
                <a:cs typeface="Arial" panose="020B0604020202020204" pitchFamily="34" charset="0"/>
              </a:rPr>
              <a:t> </a:t>
            </a:r>
            <a:r>
              <a:rPr kumimoji="0" sz="1200" b="1" i="0" u="none" strike="noStrike" kern="1200" cap="none" spc="-10" normalizeH="0" baseline="0" noProof="0" dirty="0" err="1">
                <a:ln>
                  <a:noFill/>
                </a:ln>
                <a:solidFill>
                  <a:prstClr val="black"/>
                </a:solidFill>
                <a:effectLst/>
                <a:uLnTx/>
                <a:uFillTx/>
                <a:cs typeface="Arial" panose="020B0604020202020204" pitchFamily="34" charset="0"/>
              </a:rPr>
              <a:t>Propiedad</a:t>
            </a:r>
            <a:endParaRPr kumimoji="0" sz="12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81" name="object 24"/>
          <p:cNvSpPr txBox="1"/>
          <p:nvPr/>
        </p:nvSpPr>
        <p:spPr>
          <a:xfrm>
            <a:off x="1329901" y="2027662"/>
            <a:ext cx="1592875" cy="513282"/>
          </a:xfrm>
          <a:prstGeom prst="rect">
            <a:avLst/>
          </a:prstGeom>
        </p:spPr>
        <p:txBody>
          <a:bodyPr vert="horz" wrap="square" lIns="0" tIns="12700" rIns="0" bIns="0" rtlCol="0">
            <a:spAutoFit/>
          </a:bodyPr>
          <a:lstStyle/>
          <a:p>
            <a:pPr marL="12700" marR="5080" lvl="0" indent="91440" algn="l" defTabSz="914400" rtl="0" eaLnBrk="1" fontAlgn="auto" latinLnBrk="0" hangingPunct="1">
              <a:lnSpc>
                <a:spcPct val="144000"/>
              </a:lnSpc>
              <a:spcBef>
                <a:spcPts val="100"/>
              </a:spcBef>
              <a:spcAft>
                <a:spcPts val="0"/>
              </a:spcAft>
              <a:buClrTx/>
              <a:buSzTx/>
              <a:buFontTx/>
              <a:buNone/>
              <a:defRPr/>
            </a:pPr>
            <a:r>
              <a:rPr kumimoji="0" sz="1200" b="1" i="0" u="none" strike="noStrike" kern="1200" cap="none" spc="0" normalizeH="0" baseline="0" noProof="0" dirty="0">
                <a:ln>
                  <a:noFill/>
                </a:ln>
                <a:solidFill>
                  <a:prstClr val="black"/>
                </a:solidFill>
                <a:effectLst/>
                <a:uLnTx/>
                <a:uFillTx/>
                <a:cs typeface="Arial" panose="020B0604020202020204" pitchFamily="34" charset="0"/>
              </a:rPr>
              <a:t>Pilar</a:t>
            </a:r>
            <a:r>
              <a:rPr kumimoji="0" sz="1200" b="1" i="0" u="none" strike="noStrike" kern="1200" cap="none" spc="-35" normalizeH="0" baseline="0" noProof="0" dirty="0">
                <a:ln>
                  <a:noFill/>
                </a:ln>
                <a:solidFill>
                  <a:prstClr val="black"/>
                </a:solidFill>
                <a:effectLst/>
                <a:uLnTx/>
                <a:uFillTx/>
                <a:cs typeface="Arial" panose="020B0604020202020204" pitchFamily="34" charset="0"/>
              </a:rPr>
              <a:t> </a:t>
            </a:r>
            <a:r>
              <a:rPr kumimoji="0" sz="1200" b="1" i="0" u="none" strike="noStrike" kern="1200" cap="none" spc="0" normalizeH="0" baseline="0" noProof="0" dirty="0">
                <a:ln>
                  <a:noFill/>
                </a:ln>
                <a:solidFill>
                  <a:prstClr val="black"/>
                </a:solidFill>
                <a:effectLst/>
                <a:uLnTx/>
                <a:uFillTx/>
                <a:cs typeface="Arial" panose="020B0604020202020204" pitchFamily="34" charset="0"/>
              </a:rPr>
              <a:t>5</a:t>
            </a:r>
            <a:r>
              <a:rPr kumimoji="0" sz="1200" b="1" i="0" u="none" strike="noStrike" kern="1200" cap="none" spc="-10" normalizeH="0" baseline="0" noProof="0" dirty="0">
                <a:ln>
                  <a:noFill/>
                </a:ln>
                <a:solidFill>
                  <a:prstClr val="black"/>
                </a:solidFill>
                <a:effectLst/>
                <a:uLnTx/>
                <a:uFillTx/>
                <a:cs typeface="Arial" panose="020B0604020202020204" pitchFamily="34" charset="0"/>
              </a:rPr>
              <a:t> </a:t>
            </a:r>
            <a:r>
              <a:rPr kumimoji="0" sz="1200" b="1" i="0" u="none" strike="noStrike" kern="1200" cap="none" spc="0" normalizeH="0" baseline="0" noProof="0" dirty="0">
                <a:ln>
                  <a:noFill/>
                </a:ln>
                <a:solidFill>
                  <a:prstClr val="black"/>
                </a:solidFill>
                <a:effectLst/>
                <a:uLnTx/>
                <a:uFillTx/>
                <a:cs typeface="Arial" panose="020B0604020202020204" pitchFamily="34" charset="0"/>
              </a:rPr>
              <a:t>–</a:t>
            </a:r>
            <a:r>
              <a:rPr kumimoji="0" sz="1200" b="1" i="0" u="none" strike="noStrike" kern="1200" cap="none" spc="-15" normalizeH="0" baseline="0" noProof="0" dirty="0">
                <a:ln>
                  <a:noFill/>
                </a:ln>
                <a:solidFill>
                  <a:prstClr val="black"/>
                </a:solidFill>
                <a:effectLst/>
                <a:uLnTx/>
                <a:uFillTx/>
                <a:cs typeface="Arial" panose="020B0604020202020204" pitchFamily="34" charset="0"/>
              </a:rPr>
              <a:t> </a:t>
            </a:r>
            <a:r>
              <a:rPr kumimoji="0" sz="1200" b="1" i="0" u="none" strike="noStrike" kern="1200" cap="none" spc="-10" normalizeH="0" baseline="0" noProof="0" dirty="0">
                <a:ln>
                  <a:noFill/>
                </a:ln>
                <a:solidFill>
                  <a:prstClr val="black"/>
                </a:solidFill>
                <a:effectLst/>
                <a:uLnTx/>
                <a:uFillTx/>
                <a:cs typeface="Arial" panose="020B0604020202020204" pitchFamily="34" charset="0"/>
              </a:rPr>
              <a:t>Vivienda </a:t>
            </a:r>
            <a:r>
              <a:rPr kumimoji="0" sz="1200" b="1" i="0" u="none" strike="noStrike" kern="1200" cap="none" spc="0" normalizeH="0" baseline="0" noProof="0" dirty="0">
                <a:ln>
                  <a:noFill/>
                </a:ln>
                <a:solidFill>
                  <a:prstClr val="black"/>
                </a:solidFill>
                <a:effectLst/>
                <a:uLnTx/>
                <a:uFillTx/>
                <a:cs typeface="Arial" panose="020B0604020202020204" pitchFamily="34" charset="0"/>
              </a:rPr>
              <a:t>rural</a:t>
            </a:r>
            <a:r>
              <a:rPr kumimoji="0" sz="1200" b="1" i="0" u="none" strike="noStrike" kern="1200" cap="none" spc="-30" normalizeH="0" baseline="0" noProof="0" dirty="0">
                <a:ln>
                  <a:noFill/>
                </a:ln>
                <a:solidFill>
                  <a:prstClr val="black"/>
                </a:solidFill>
                <a:effectLst/>
                <a:uLnTx/>
                <a:uFillTx/>
                <a:cs typeface="Arial" panose="020B0604020202020204" pitchFamily="34" charset="0"/>
              </a:rPr>
              <a:t> </a:t>
            </a:r>
            <a:r>
              <a:rPr kumimoji="0" sz="1200" b="1" i="0" u="none" strike="noStrike" kern="1200" cap="none" spc="0" normalizeH="0" baseline="0" noProof="0" dirty="0">
                <a:ln>
                  <a:noFill/>
                </a:ln>
                <a:solidFill>
                  <a:prstClr val="black"/>
                </a:solidFill>
                <a:effectLst/>
                <a:uLnTx/>
                <a:uFillTx/>
                <a:cs typeface="Arial" panose="020B0604020202020204" pitchFamily="34" charset="0"/>
              </a:rPr>
              <a:t>y</a:t>
            </a:r>
            <a:r>
              <a:rPr kumimoji="0" sz="1200" b="1" i="0" u="none" strike="noStrike" kern="1200" cap="none" spc="-15" normalizeH="0" baseline="0" noProof="0" dirty="0">
                <a:ln>
                  <a:noFill/>
                </a:ln>
                <a:solidFill>
                  <a:prstClr val="black"/>
                </a:solidFill>
                <a:effectLst/>
                <a:uLnTx/>
                <a:uFillTx/>
                <a:cs typeface="Arial" panose="020B0604020202020204" pitchFamily="34" charset="0"/>
              </a:rPr>
              <a:t> </a:t>
            </a:r>
            <a:r>
              <a:rPr kumimoji="0" sz="1200" b="1" i="0" u="none" strike="noStrike" kern="1200" cap="none" spc="0" normalizeH="0" baseline="0" noProof="0" dirty="0" err="1">
                <a:ln>
                  <a:noFill/>
                </a:ln>
                <a:solidFill>
                  <a:prstClr val="black"/>
                </a:solidFill>
                <a:effectLst/>
                <a:uLnTx/>
                <a:uFillTx/>
                <a:cs typeface="Arial" panose="020B0604020202020204" pitchFamily="34" charset="0"/>
              </a:rPr>
              <a:t>agua</a:t>
            </a:r>
            <a:r>
              <a:rPr kumimoji="0" sz="1200" b="1" i="0" u="none" strike="noStrike" kern="1200" cap="none" spc="0" normalizeH="0" baseline="0" noProof="0" dirty="0">
                <a:ln>
                  <a:noFill/>
                </a:ln>
                <a:solidFill>
                  <a:prstClr val="black"/>
                </a:solidFill>
                <a:effectLst/>
                <a:uLnTx/>
                <a:uFillTx/>
                <a:cs typeface="Arial" panose="020B0604020202020204" pitchFamily="34" charset="0"/>
              </a:rPr>
              <a:t> </a:t>
            </a:r>
            <a:r>
              <a:rPr kumimoji="0" sz="1200" b="1" i="0" u="none" strike="noStrike" kern="1200" cap="none" spc="-10" normalizeH="0" baseline="0" noProof="0" dirty="0">
                <a:ln>
                  <a:noFill/>
                </a:ln>
                <a:solidFill>
                  <a:prstClr val="black"/>
                </a:solidFill>
                <a:effectLst/>
                <a:uLnTx/>
                <a:uFillTx/>
                <a:cs typeface="Arial" panose="020B0604020202020204" pitchFamily="34" charset="0"/>
              </a:rPr>
              <a:t>potable</a:t>
            </a:r>
            <a:endParaRPr kumimoji="0" sz="12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82" name="object 25"/>
          <p:cNvSpPr txBox="1"/>
          <p:nvPr/>
        </p:nvSpPr>
        <p:spPr>
          <a:xfrm>
            <a:off x="3021321" y="1831726"/>
            <a:ext cx="1445988" cy="382797"/>
          </a:xfrm>
          <a:prstGeom prst="rect">
            <a:avLst/>
          </a:prstGeom>
        </p:spPr>
        <p:txBody>
          <a:bodyPr vert="horz" wrap="square" lIns="0" tIns="13335" rIns="0" bIns="0" rtlCol="0">
            <a:spAutoFit/>
          </a:bodyPr>
          <a:lstStyle/>
          <a:p>
            <a:pPr marL="96520" marR="5080" lvl="0" indent="-83820" algn="l" defTabSz="914400" rtl="0" eaLnBrk="1" fontAlgn="auto" latinLnBrk="0" hangingPunct="1">
              <a:lnSpc>
                <a:spcPct val="100000"/>
              </a:lnSpc>
              <a:spcBef>
                <a:spcPts val="105"/>
              </a:spcBef>
              <a:spcAft>
                <a:spcPts val="0"/>
              </a:spcAft>
              <a:buClrTx/>
              <a:buSzTx/>
              <a:buFontTx/>
              <a:buNone/>
              <a:defRPr/>
            </a:pPr>
            <a:r>
              <a:rPr kumimoji="0" sz="1200" b="1" i="0" u="none" strike="noStrike" kern="1200" cap="none" spc="0" normalizeH="0" baseline="0" noProof="0" dirty="0">
                <a:ln>
                  <a:noFill/>
                </a:ln>
                <a:solidFill>
                  <a:prstClr val="black"/>
                </a:solidFill>
                <a:effectLst/>
                <a:uLnTx/>
                <a:uFillTx/>
                <a:cs typeface="Arial" panose="020B0604020202020204" pitchFamily="34" charset="0"/>
              </a:rPr>
              <a:t>Pilar</a:t>
            </a:r>
            <a:r>
              <a:rPr kumimoji="0" sz="1200" b="1" i="0" u="none" strike="noStrike" kern="1200" cap="none" spc="-45" normalizeH="0" baseline="0" noProof="0" dirty="0">
                <a:ln>
                  <a:noFill/>
                </a:ln>
                <a:solidFill>
                  <a:prstClr val="black"/>
                </a:solidFill>
                <a:effectLst/>
                <a:uLnTx/>
                <a:uFillTx/>
                <a:cs typeface="Arial" panose="020B0604020202020204" pitchFamily="34" charset="0"/>
              </a:rPr>
              <a:t> </a:t>
            </a:r>
            <a:r>
              <a:rPr kumimoji="0" sz="1200" b="1" i="0" u="none" strike="noStrike" kern="1200" cap="none" spc="0" normalizeH="0" baseline="0" noProof="0" dirty="0">
                <a:ln>
                  <a:noFill/>
                </a:ln>
                <a:solidFill>
                  <a:prstClr val="black"/>
                </a:solidFill>
                <a:effectLst/>
                <a:uLnTx/>
                <a:uFillTx/>
                <a:cs typeface="Arial" panose="020B0604020202020204" pitchFamily="34" charset="0"/>
              </a:rPr>
              <a:t>7-</a:t>
            </a:r>
            <a:r>
              <a:rPr kumimoji="0" sz="1200" b="1" i="0" u="none" strike="noStrike" kern="1200" cap="none" spc="-30" normalizeH="0" baseline="0" noProof="0" dirty="0">
                <a:ln>
                  <a:noFill/>
                </a:ln>
                <a:solidFill>
                  <a:prstClr val="black"/>
                </a:solidFill>
                <a:effectLst/>
                <a:uLnTx/>
                <a:uFillTx/>
                <a:cs typeface="Arial" panose="020B0604020202020204" pitchFamily="34" charset="0"/>
              </a:rPr>
              <a:t> </a:t>
            </a:r>
            <a:r>
              <a:rPr kumimoji="0" sz="1200" b="1" i="0" u="none" strike="noStrike" kern="1200" cap="none" spc="0" normalizeH="0" baseline="0" noProof="0" dirty="0">
                <a:ln>
                  <a:noFill/>
                </a:ln>
                <a:solidFill>
                  <a:prstClr val="black"/>
                </a:solidFill>
                <a:effectLst/>
                <a:uLnTx/>
                <a:uFillTx/>
                <a:cs typeface="Arial" panose="020B0604020202020204" pitchFamily="34" charset="0"/>
              </a:rPr>
              <a:t>Derecho</a:t>
            </a:r>
            <a:r>
              <a:rPr kumimoji="0" sz="1200" b="1" i="0" u="none" strike="noStrike" kern="1200" cap="none" spc="-15" normalizeH="0" baseline="0" noProof="0" dirty="0">
                <a:ln>
                  <a:noFill/>
                </a:ln>
                <a:solidFill>
                  <a:prstClr val="black"/>
                </a:solidFill>
                <a:effectLst/>
                <a:uLnTx/>
                <a:uFillTx/>
                <a:cs typeface="Arial" panose="020B0604020202020204" pitchFamily="34" charset="0"/>
              </a:rPr>
              <a:t> </a:t>
            </a:r>
            <a:r>
              <a:rPr kumimoji="0" sz="1200" b="1" i="0" u="none" strike="noStrike" kern="1200" cap="none" spc="-50" normalizeH="0" baseline="0" noProof="0" dirty="0">
                <a:ln>
                  <a:noFill/>
                </a:ln>
                <a:solidFill>
                  <a:prstClr val="black"/>
                </a:solidFill>
                <a:effectLst/>
                <a:uLnTx/>
                <a:uFillTx/>
                <a:cs typeface="Arial" panose="020B0604020202020204" pitchFamily="34" charset="0"/>
              </a:rPr>
              <a:t>a </a:t>
            </a:r>
            <a:r>
              <a:rPr kumimoji="0" sz="1200" b="1" i="0" u="none" strike="noStrike" kern="1200" cap="none" spc="0" normalizeH="0" baseline="0" noProof="0" dirty="0">
                <a:ln>
                  <a:noFill/>
                </a:ln>
                <a:solidFill>
                  <a:prstClr val="black"/>
                </a:solidFill>
                <a:effectLst/>
                <a:uLnTx/>
                <a:uFillTx/>
                <a:cs typeface="Arial" panose="020B0604020202020204" pitchFamily="34" charset="0"/>
              </a:rPr>
              <a:t>la</a:t>
            </a:r>
            <a:r>
              <a:rPr kumimoji="0" sz="1200" b="1" i="0" u="none" strike="noStrike" kern="1200" cap="none" spc="-15" normalizeH="0" baseline="0" noProof="0" dirty="0">
                <a:ln>
                  <a:noFill/>
                </a:ln>
                <a:solidFill>
                  <a:prstClr val="black"/>
                </a:solidFill>
                <a:effectLst/>
                <a:uLnTx/>
                <a:uFillTx/>
                <a:cs typeface="Arial" panose="020B0604020202020204" pitchFamily="34" charset="0"/>
              </a:rPr>
              <a:t> </a:t>
            </a:r>
            <a:r>
              <a:rPr kumimoji="0" sz="1200" b="1" i="0" u="none" strike="noStrike" kern="1200" cap="none" spc="-10" normalizeH="0" baseline="0" noProof="0" dirty="0" err="1">
                <a:ln>
                  <a:noFill/>
                </a:ln>
                <a:solidFill>
                  <a:prstClr val="black"/>
                </a:solidFill>
                <a:effectLst/>
                <a:uLnTx/>
                <a:uFillTx/>
                <a:cs typeface="Arial" panose="020B0604020202020204" pitchFamily="34" charset="0"/>
              </a:rPr>
              <a:t>alimentación</a:t>
            </a:r>
            <a:endParaRPr kumimoji="0" sz="12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83" name="object 26"/>
          <p:cNvSpPr txBox="1"/>
          <p:nvPr/>
        </p:nvSpPr>
        <p:spPr>
          <a:xfrm>
            <a:off x="3382511" y="3298069"/>
            <a:ext cx="1405482" cy="825867"/>
          </a:xfrm>
          <a:prstGeom prst="rect">
            <a:avLst/>
          </a:prstGeom>
        </p:spPr>
        <p:txBody>
          <a:bodyPr vert="horz" wrap="square" lIns="0" tIns="12700" rIns="0" bIns="0" rtlCol="0">
            <a:spAutoFit/>
          </a:bodyPr>
          <a:lstStyle/>
          <a:p>
            <a:pPr marL="0" marR="0" lvl="0" indent="0" algn="ctr" defTabSz="914400" rtl="0" eaLnBrk="1" fontAlgn="auto" latinLnBrk="0" hangingPunct="1">
              <a:lnSpc>
                <a:spcPct val="100000"/>
              </a:lnSpc>
              <a:spcBef>
                <a:spcPts val="100"/>
              </a:spcBef>
              <a:spcAft>
                <a:spcPts val="0"/>
              </a:spcAft>
              <a:buClrTx/>
              <a:buSzTx/>
              <a:buFontTx/>
              <a:buNone/>
              <a:defRPr/>
            </a:pPr>
            <a:r>
              <a:rPr kumimoji="0" sz="3200" b="1" i="0" u="none" strike="noStrike" kern="1200" cap="none" spc="-10" normalizeH="0" baseline="0" noProof="0">
                <a:ln>
                  <a:noFill/>
                </a:ln>
                <a:solidFill>
                  <a:srgbClr val="404040"/>
                </a:solidFill>
                <a:effectLst/>
                <a:uLnTx/>
                <a:uFillTx/>
                <a:cs typeface="Arial" panose="020B0604020202020204" pitchFamily="34" charset="0"/>
              </a:rPr>
              <a:t>33.007*</a:t>
            </a:r>
            <a:endParaRPr kumimoji="0" sz="3200" b="0" i="0" u="none" strike="noStrike" kern="1200" cap="none" spc="0" normalizeH="0" baseline="0" noProof="0">
              <a:ln>
                <a:noFill/>
              </a:ln>
              <a:solidFill>
                <a:prstClr val="black"/>
              </a:solidFill>
              <a:effectLst/>
              <a:uLnTx/>
              <a:uFillTx/>
              <a:cs typeface="Arial" panose="020B0604020202020204" pitchFamily="34" charset="0"/>
            </a:endParaRPr>
          </a:p>
          <a:p>
            <a:pPr marL="1905" marR="0" lvl="0" indent="0" algn="ctr" defTabSz="914400" rtl="0" eaLnBrk="1" fontAlgn="auto" latinLnBrk="0" hangingPunct="1">
              <a:lnSpc>
                <a:spcPct val="100000"/>
              </a:lnSpc>
              <a:spcBef>
                <a:spcPts val="75"/>
              </a:spcBef>
              <a:spcAft>
                <a:spcPts val="0"/>
              </a:spcAft>
              <a:buClrTx/>
              <a:buSzTx/>
              <a:buFontTx/>
              <a:buNone/>
              <a:defRPr/>
            </a:pPr>
            <a:r>
              <a:rPr kumimoji="0" sz="2000" b="1" i="0" u="none" strike="noStrike" kern="1200" cap="none" spc="-10" normalizeH="0" baseline="0" noProof="0">
                <a:ln>
                  <a:noFill/>
                </a:ln>
                <a:solidFill>
                  <a:srgbClr val="404040"/>
                </a:solidFill>
                <a:effectLst/>
                <a:uLnTx/>
                <a:uFillTx/>
                <a:cs typeface="Arial" panose="020B0604020202020204" pitchFamily="34" charset="0"/>
              </a:rPr>
              <a:t>Iniciativas</a:t>
            </a:r>
            <a:endParaRPr kumimoji="0" sz="20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84" name="object 27"/>
          <p:cNvSpPr txBox="1"/>
          <p:nvPr/>
        </p:nvSpPr>
        <p:spPr>
          <a:xfrm>
            <a:off x="48866" y="824867"/>
            <a:ext cx="9586739" cy="530273"/>
          </a:xfrm>
          <a:prstGeom prst="rect">
            <a:avLst/>
          </a:prstGeom>
          <a:solidFill>
            <a:srgbClr val="0F624D">
              <a:alpha val="3921"/>
            </a:srgbClr>
          </a:solidFill>
        </p:spPr>
        <p:txBody>
          <a:bodyPr vert="horz" wrap="square" lIns="0" tIns="131445" rIns="0" bIns="0" rtlCol="0">
            <a:spAutoFit/>
          </a:bodyPr>
          <a:lstStyle/>
          <a:p>
            <a:pPr marL="321945" marR="0" lvl="0" indent="-287020" algn="l" defTabSz="914400" rtl="0" eaLnBrk="1" fontAlgn="auto" latinLnBrk="0" hangingPunct="1">
              <a:lnSpc>
                <a:spcPts val="1300"/>
              </a:lnSpc>
              <a:spcBef>
                <a:spcPts val="1035"/>
              </a:spcBef>
              <a:spcAft>
                <a:spcPts val="0"/>
              </a:spcAft>
              <a:buClr>
                <a:srgbClr val="134984"/>
              </a:buClr>
              <a:buSzTx/>
              <a:buFontTx/>
              <a:buChar char="•"/>
              <a:tabLst>
                <a:tab pos="321945" algn="l"/>
              </a:tabLst>
              <a:defRPr/>
            </a:pPr>
            <a:r>
              <a:rPr kumimoji="0" sz="1200" b="0" i="0" u="none" strike="noStrike" kern="1200" cap="none" spc="0" normalizeH="0" baseline="0" noProof="0" dirty="0" err="1">
                <a:ln>
                  <a:noFill/>
                </a:ln>
                <a:solidFill>
                  <a:prstClr val="black"/>
                </a:solidFill>
                <a:effectLst/>
                <a:uLnTx/>
                <a:uFillTx/>
                <a:cs typeface="Arial" panose="020B0604020202020204" pitchFamily="34" charset="0"/>
              </a:rPr>
              <a:t>Posibilitar</a:t>
            </a:r>
            <a:r>
              <a:rPr kumimoji="0" sz="1200" b="0" i="0" u="none" strike="noStrike" kern="1200" cap="none" spc="80"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a:ln>
                  <a:noFill/>
                </a:ln>
                <a:solidFill>
                  <a:prstClr val="black"/>
                </a:solidFill>
                <a:effectLst/>
                <a:uLnTx/>
                <a:uFillTx/>
                <a:cs typeface="Arial" panose="020B0604020202020204" pitchFamily="34" charset="0"/>
              </a:rPr>
              <a:t>la</a:t>
            </a:r>
            <a:r>
              <a:rPr kumimoji="0" sz="1200" b="0" i="0" u="none" strike="noStrike" kern="1200" cap="none" spc="85"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err="1">
                <a:ln>
                  <a:noFill/>
                </a:ln>
                <a:solidFill>
                  <a:prstClr val="black"/>
                </a:solidFill>
                <a:effectLst/>
                <a:uLnTx/>
                <a:uFillTx/>
                <a:cs typeface="Arial" panose="020B0604020202020204" pitchFamily="34" charset="0"/>
              </a:rPr>
              <a:t>transformación</a:t>
            </a:r>
            <a:r>
              <a:rPr kumimoji="0" sz="1200" b="0" i="0" u="none" strike="noStrike" kern="1200" cap="none" spc="90"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err="1">
                <a:ln>
                  <a:noFill/>
                </a:ln>
                <a:solidFill>
                  <a:prstClr val="black"/>
                </a:solidFill>
                <a:effectLst/>
                <a:uLnTx/>
                <a:uFillTx/>
                <a:cs typeface="Arial" panose="020B0604020202020204" pitchFamily="34" charset="0"/>
              </a:rPr>
              <a:t>estructural</a:t>
            </a:r>
            <a:r>
              <a:rPr kumimoji="0" sz="1200" b="0" i="0" u="none" strike="noStrike" kern="1200" cap="none" spc="85"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a:ln>
                  <a:noFill/>
                </a:ln>
                <a:solidFill>
                  <a:prstClr val="black"/>
                </a:solidFill>
                <a:effectLst/>
                <a:uLnTx/>
                <a:uFillTx/>
                <a:cs typeface="Arial" panose="020B0604020202020204" pitchFamily="34" charset="0"/>
              </a:rPr>
              <a:t>de</a:t>
            </a:r>
            <a:r>
              <a:rPr kumimoji="0" sz="1200" b="0" i="0" u="none" strike="noStrike" kern="1200" cap="none" spc="85"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a:ln>
                  <a:noFill/>
                </a:ln>
                <a:solidFill>
                  <a:prstClr val="black"/>
                </a:solidFill>
                <a:effectLst/>
                <a:uLnTx/>
                <a:uFillTx/>
                <a:cs typeface="Arial" panose="020B0604020202020204" pitchFamily="34" charset="0"/>
              </a:rPr>
              <a:t>las</a:t>
            </a:r>
            <a:r>
              <a:rPr kumimoji="0" sz="1200" b="0" i="0" u="none" strike="noStrike" kern="1200" cap="none" spc="80"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err="1">
                <a:ln>
                  <a:noFill/>
                </a:ln>
                <a:solidFill>
                  <a:prstClr val="black"/>
                </a:solidFill>
                <a:effectLst/>
                <a:uLnTx/>
                <a:uFillTx/>
                <a:cs typeface="Arial" panose="020B0604020202020204" pitchFamily="34" charset="0"/>
              </a:rPr>
              <a:t>condiciones</a:t>
            </a:r>
            <a:r>
              <a:rPr kumimoji="0" sz="1200" b="0" i="0" u="none" strike="noStrike" kern="1200" cap="none" spc="75"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a:ln>
                  <a:noFill/>
                </a:ln>
                <a:solidFill>
                  <a:prstClr val="black"/>
                </a:solidFill>
                <a:effectLst/>
                <a:uLnTx/>
                <a:uFillTx/>
                <a:cs typeface="Arial" panose="020B0604020202020204" pitchFamily="34" charset="0"/>
              </a:rPr>
              <a:t>de</a:t>
            </a:r>
            <a:r>
              <a:rPr kumimoji="0" sz="1200" b="0" i="0" u="none" strike="noStrike" kern="1200" cap="none" spc="85"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err="1">
                <a:ln>
                  <a:noFill/>
                </a:ln>
                <a:solidFill>
                  <a:prstClr val="black"/>
                </a:solidFill>
                <a:effectLst/>
                <a:uLnTx/>
                <a:uFillTx/>
                <a:cs typeface="Arial" panose="020B0604020202020204" pitchFamily="34" charset="0"/>
              </a:rPr>
              <a:t>vida</a:t>
            </a:r>
            <a:r>
              <a:rPr kumimoji="0" sz="1200" b="0" i="0" u="none" strike="noStrike" kern="1200" cap="none" spc="70"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a:ln>
                  <a:noFill/>
                </a:ln>
                <a:solidFill>
                  <a:prstClr val="black"/>
                </a:solidFill>
                <a:effectLst/>
                <a:uLnTx/>
                <a:uFillTx/>
                <a:cs typeface="Arial" panose="020B0604020202020204" pitchFamily="34" charset="0"/>
              </a:rPr>
              <a:t>y</a:t>
            </a:r>
            <a:r>
              <a:rPr kumimoji="0" sz="1200" b="0" i="0" u="none" strike="noStrike" kern="1200" cap="none" spc="65"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a:ln>
                  <a:noFill/>
                </a:ln>
                <a:solidFill>
                  <a:prstClr val="black"/>
                </a:solidFill>
                <a:effectLst/>
                <a:uLnTx/>
                <a:uFillTx/>
                <a:cs typeface="Arial" panose="020B0604020202020204" pitchFamily="34" charset="0"/>
              </a:rPr>
              <a:t>de</a:t>
            </a:r>
            <a:r>
              <a:rPr kumimoji="0" sz="1200" b="0" i="0" u="none" strike="noStrike" kern="1200" cap="none" spc="85" normalizeH="0" baseline="0" noProof="0" dirty="0">
                <a:ln>
                  <a:noFill/>
                </a:ln>
                <a:solidFill>
                  <a:prstClr val="black"/>
                </a:solidFill>
                <a:effectLst/>
                <a:uLnTx/>
                <a:uFillTx/>
                <a:cs typeface="Arial" panose="020B0604020202020204" pitchFamily="34" charset="0"/>
              </a:rPr>
              <a:t> </a:t>
            </a:r>
            <a:r>
              <a:rPr kumimoji="0" sz="1200" b="0" i="0" u="none" strike="noStrike" kern="1200" cap="none" spc="-10" normalizeH="0" baseline="0" noProof="0" dirty="0" err="1">
                <a:ln>
                  <a:noFill/>
                </a:ln>
                <a:solidFill>
                  <a:prstClr val="black"/>
                </a:solidFill>
                <a:effectLst/>
                <a:uLnTx/>
                <a:uFillTx/>
                <a:cs typeface="Arial" panose="020B0604020202020204" pitchFamily="34" charset="0"/>
              </a:rPr>
              <a:t>producción</a:t>
            </a:r>
            <a:r>
              <a:rPr kumimoji="0" sz="1200" b="0" i="0" u="none" strike="noStrike" kern="1200" cap="none" spc="-10"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a:ln>
                  <a:noFill/>
                </a:ln>
                <a:solidFill>
                  <a:prstClr val="black"/>
                </a:solidFill>
                <a:effectLst/>
                <a:uLnTx/>
                <a:uFillTx/>
                <a:cs typeface="Arial" panose="020B0604020202020204" pitchFamily="34" charset="0"/>
              </a:rPr>
              <a:t>de</a:t>
            </a:r>
            <a:r>
              <a:rPr kumimoji="0" sz="1200" b="0" i="0" u="none" strike="noStrike" kern="1200" cap="none" spc="-20"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a:ln>
                  <a:noFill/>
                </a:ln>
                <a:solidFill>
                  <a:prstClr val="black"/>
                </a:solidFill>
                <a:effectLst/>
                <a:uLnTx/>
                <a:uFillTx/>
                <a:cs typeface="Arial" panose="020B0604020202020204" pitchFamily="34" charset="0"/>
              </a:rPr>
              <a:t>los</a:t>
            </a:r>
            <a:r>
              <a:rPr kumimoji="0" sz="1200" b="0" i="0" u="none" strike="noStrike" kern="1200" cap="none" spc="-25"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err="1">
                <a:ln>
                  <a:noFill/>
                </a:ln>
                <a:solidFill>
                  <a:prstClr val="black"/>
                </a:solidFill>
                <a:effectLst/>
                <a:uLnTx/>
                <a:uFillTx/>
                <a:cs typeface="Arial" panose="020B0604020202020204" pitchFamily="34" charset="0"/>
              </a:rPr>
              <a:t>territorios</a:t>
            </a:r>
            <a:r>
              <a:rPr kumimoji="0" sz="1200" b="0" i="0" u="none" strike="noStrike" kern="1200" cap="none" spc="-35" normalizeH="0" baseline="0" noProof="0" dirty="0">
                <a:ln>
                  <a:noFill/>
                </a:ln>
                <a:solidFill>
                  <a:prstClr val="black"/>
                </a:solidFill>
                <a:effectLst/>
                <a:uLnTx/>
                <a:uFillTx/>
                <a:cs typeface="Arial" panose="020B0604020202020204" pitchFamily="34" charset="0"/>
              </a:rPr>
              <a:t> </a:t>
            </a:r>
            <a:r>
              <a:rPr kumimoji="0" sz="1200" b="0" i="0" u="none" strike="noStrike" kern="1200" cap="none" spc="-20" normalizeH="0" baseline="0" noProof="0" dirty="0">
                <a:ln>
                  <a:noFill/>
                </a:ln>
                <a:solidFill>
                  <a:prstClr val="black"/>
                </a:solidFill>
                <a:effectLst/>
                <a:uLnTx/>
                <a:uFillTx/>
                <a:cs typeface="Arial" panose="020B0604020202020204" pitchFamily="34" charset="0"/>
              </a:rPr>
              <a:t>PDET.</a:t>
            </a:r>
            <a:endParaRPr kumimoji="0" sz="1200" b="0" i="0" u="none" strike="noStrike" kern="1200" cap="none" spc="0" normalizeH="0" baseline="0" noProof="0" dirty="0">
              <a:ln>
                <a:noFill/>
              </a:ln>
              <a:solidFill>
                <a:prstClr val="black"/>
              </a:solidFill>
              <a:effectLst/>
              <a:uLnTx/>
              <a:uFillTx/>
              <a:cs typeface="Arial" panose="020B0604020202020204" pitchFamily="34" charset="0"/>
            </a:endParaRPr>
          </a:p>
          <a:p>
            <a:pPr marL="321945" marR="0" lvl="0" indent="-287020" algn="l" defTabSz="914400" rtl="0" eaLnBrk="1" fontAlgn="auto" latinLnBrk="0" hangingPunct="1">
              <a:lnSpc>
                <a:spcPts val="1300"/>
              </a:lnSpc>
              <a:spcBef>
                <a:spcPts val="495"/>
              </a:spcBef>
              <a:spcAft>
                <a:spcPts val="0"/>
              </a:spcAft>
              <a:buClrTx/>
              <a:buSzTx/>
              <a:buFontTx/>
              <a:buChar char="•"/>
              <a:tabLst>
                <a:tab pos="321945" algn="l"/>
                <a:tab pos="364490" algn="l"/>
              </a:tabLst>
              <a:defRPr/>
            </a:pPr>
            <a:r>
              <a:rPr kumimoji="0" sz="1200" b="0" i="0" u="none" strike="noStrike" kern="1200" cap="none" spc="0" normalizeH="0" baseline="0" noProof="0" dirty="0" err="1">
                <a:ln>
                  <a:noFill/>
                </a:ln>
                <a:solidFill>
                  <a:prstClr val="black"/>
                </a:solidFill>
                <a:effectLst/>
                <a:uLnTx/>
                <a:uFillTx/>
                <a:cs typeface="Arial" panose="020B0604020202020204" pitchFamily="34" charset="0"/>
              </a:rPr>
              <a:t>Construcción</a:t>
            </a:r>
            <a:r>
              <a:rPr kumimoji="0" sz="1200" b="0" i="0" u="none" strike="noStrike" kern="1200" cap="none" spc="55"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a:ln>
                  <a:noFill/>
                </a:ln>
                <a:solidFill>
                  <a:prstClr val="black"/>
                </a:solidFill>
                <a:effectLst/>
                <a:uLnTx/>
                <a:uFillTx/>
                <a:cs typeface="Arial" panose="020B0604020202020204" pitchFamily="34" charset="0"/>
              </a:rPr>
              <a:t>e</a:t>
            </a:r>
            <a:r>
              <a:rPr kumimoji="0" sz="1200" b="0" i="0" u="none" strike="noStrike" kern="1200" cap="none" spc="55"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err="1">
                <a:ln>
                  <a:noFill/>
                </a:ln>
                <a:solidFill>
                  <a:prstClr val="black"/>
                </a:solidFill>
                <a:effectLst/>
                <a:uLnTx/>
                <a:uFillTx/>
                <a:cs typeface="Arial" panose="020B0604020202020204" pitchFamily="34" charset="0"/>
              </a:rPr>
              <a:t>implementación</a:t>
            </a:r>
            <a:r>
              <a:rPr kumimoji="0" sz="1200" b="0" i="0" u="none" strike="noStrike" kern="1200" cap="none" spc="55"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a:ln>
                  <a:noFill/>
                </a:ln>
                <a:solidFill>
                  <a:prstClr val="black"/>
                </a:solidFill>
                <a:effectLst/>
                <a:uLnTx/>
                <a:uFillTx/>
                <a:cs typeface="Arial" panose="020B0604020202020204" pitchFamily="34" charset="0"/>
              </a:rPr>
              <a:t>con</a:t>
            </a:r>
            <a:r>
              <a:rPr kumimoji="0" sz="1200" b="0" i="0" u="none" strike="noStrike" kern="1200" cap="none" spc="55"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err="1">
                <a:ln>
                  <a:noFill/>
                </a:ln>
                <a:solidFill>
                  <a:prstClr val="black"/>
                </a:solidFill>
                <a:effectLst/>
                <a:uLnTx/>
                <a:uFillTx/>
                <a:cs typeface="Arial" panose="020B0604020202020204" pitchFamily="34" charset="0"/>
              </a:rPr>
              <a:t>participación</a:t>
            </a:r>
            <a:r>
              <a:rPr kumimoji="0" sz="1200" b="0" i="0" u="none" strike="noStrike" kern="1200" cap="none" spc="60"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err="1">
                <a:ln>
                  <a:noFill/>
                </a:ln>
                <a:solidFill>
                  <a:prstClr val="black"/>
                </a:solidFill>
                <a:effectLst/>
                <a:uLnTx/>
                <a:uFillTx/>
                <a:cs typeface="Arial" panose="020B0604020202020204" pitchFamily="34" charset="0"/>
              </a:rPr>
              <a:t>comunitaria</a:t>
            </a:r>
            <a:r>
              <a:rPr kumimoji="0" sz="1200" b="0" i="0" u="none" strike="noStrike" kern="1200" cap="none" spc="55"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err="1">
                <a:ln>
                  <a:noFill/>
                </a:ln>
                <a:solidFill>
                  <a:prstClr val="black"/>
                </a:solidFill>
                <a:effectLst/>
                <a:uLnTx/>
                <a:uFillTx/>
                <a:cs typeface="Arial" panose="020B0604020202020204" pitchFamily="34" charset="0"/>
              </a:rPr>
              <a:t>incidente</a:t>
            </a:r>
            <a:r>
              <a:rPr kumimoji="0" sz="1200" b="0" i="0" u="none" strike="noStrike" kern="1200" cap="none" spc="60"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a:ln>
                  <a:noFill/>
                </a:ln>
                <a:solidFill>
                  <a:prstClr val="black"/>
                </a:solidFill>
                <a:effectLst/>
                <a:uLnTx/>
                <a:uFillTx/>
                <a:cs typeface="Arial" panose="020B0604020202020204" pitchFamily="34" charset="0"/>
              </a:rPr>
              <a:t>y</a:t>
            </a:r>
            <a:r>
              <a:rPr kumimoji="0" sz="1200" b="0" i="0" u="none" strike="noStrike" kern="1200" cap="none" spc="40" normalizeH="0" baseline="0" noProof="0" dirty="0">
                <a:ln>
                  <a:noFill/>
                </a:ln>
                <a:solidFill>
                  <a:prstClr val="black"/>
                </a:solidFill>
                <a:effectLst/>
                <a:uLnTx/>
                <a:uFillTx/>
                <a:cs typeface="Arial" panose="020B0604020202020204" pitchFamily="34" charset="0"/>
              </a:rPr>
              <a:t> </a:t>
            </a:r>
            <a:r>
              <a:rPr kumimoji="0" sz="1200" b="0" i="0" u="none" strike="noStrike" kern="1200" cap="none" spc="-10" normalizeH="0" baseline="0" noProof="0" dirty="0" err="1">
                <a:ln>
                  <a:noFill/>
                </a:ln>
                <a:solidFill>
                  <a:prstClr val="black"/>
                </a:solidFill>
                <a:effectLst/>
                <a:uLnTx/>
                <a:uFillTx/>
                <a:cs typeface="Arial" panose="020B0604020202020204" pitchFamily="34" charset="0"/>
              </a:rPr>
              <a:t>enfoques</a:t>
            </a:r>
            <a:r>
              <a:rPr kumimoji="0" sz="1200" b="0" i="0" u="none" strike="noStrike" kern="1200" cap="none" spc="-10"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err="1">
                <a:ln>
                  <a:noFill/>
                </a:ln>
                <a:solidFill>
                  <a:prstClr val="black"/>
                </a:solidFill>
                <a:effectLst/>
                <a:uLnTx/>
                <a:uFillTx/>
                <a:cs typeface="Arial" panose="020B0604020202020204" pitchFamily="34" charset="0"/>
              </a:rPr>
              <a:t>diferenciales</a:t>
            </a:r>
            <a:r>
              <a:rPr kumimoji="0" sz="1200" b="0" i="0" u="none" strike="noStrike" kern="1200" cap="none" spc="0" normalizeH="0" baseline="0" noProof="0" dirty="0">
                <a:ln>
                  <a:noFill/>
                </a:ln>
                <a:solidFill>
                  <a:prstClr val="black"/>
                </a:solidFill>
                <a:effectLst/>
                <a:uLnTx/>
                <a:uFillTx/>
                <a:cs typeface="Arial" panose="020B0604020202020204" pitchFamily="34" charset="0"/>
              </a:rPr>
              <a:t>:</a:t>
            </a:r>
            <a:r>
              <a:rPr kumimoji="0" sz="1200" b="0" i="0" u="none" strike="noStrike" kern="1200" cap="none" spc="-40"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a:ln>
                  <a:noFill/>
                </a:ln>
                <a:solidFill>
                  <a:prstClr val="black"/>
                </a:solidFill>
                <a:effectLst/>
                <a:uLnTx/>
                <a:uFillTx/>
                <a:cs typeface="Arial" panose="020B0604020202020204" pitchFamily="34" charset="0"/>
              </a:rPr>
              <a:t>Género</a:t>
            </a:r>
            <a:r>
              <a:rPr kumimoji="0" sz="1200" b="0" i="0" u="none" strike="noStrike" kern="1200" cap="none" spc="-50"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a:ln>
                  <a:noFill/>
                </a:ln>
                <a:solidFill>
                  <a:prstClr val="black"/>
                </a:solidFill>
                <a:effectLst/>
                <a:uLnTx/>
                <a:uFillTx/>
                <a:cs typeface="Arial" panose="020B0604020202020204" pitchFamily="34" charset="0"/>
              </a:rPr>
              <a:t>y</a:t>
            </a:r>
            <a:r>
              <a:rPr kumimoji="0" sz="1200" b="0" i="0" u="none" strike="noStrike" kern="1200" cap="none" spc="-20" normalizeH="0" baseline="0" noProof="0" dirty="0">
                <a:ln>
                  <a:noFill/>
                </a:ln>
                <a:solidFill>
                  <a:prstClr val="black"/>
                </a:solidFill>
                <a:effectLst/>
                <a:uLnTx/>
                <a:uFillTx/>
                <a:cs typeface="Arial" panose="020B0604020202020204" pitchFamily="34" charset="0"/>
              </a:rPr>
              <a:t> </a:t>
            </a:r>
            <a:r>
              <a:rPr kumimoji="0" sz="1200" b="0" i="0" u="none" strike="noStrike" kern="1200" cap="none" spc="-10" normalizeH="0" baseline="0" noProof="0" dirty="0" err="1">
                <a:ln>
                  <a:noFill/>
                </a:ln>
                <a:solidFill>
                  <a:prstClr val="black"/>
                </a:solidFill>
                <a:effectLst/>
                <a:uLnTx/>
                <a:uFillTx/>
                <a:cs typeface="Arial" panose="020B0604020202020204" pitchFamily="34" charset="0"/>
              </a:rPr>
              <a:t>étnico</a:t>
            </a:r>
            <a:r>
              <a:rPr kumimoji="0" sz="1200" b="0" i="0" u="none" strike="noStrike" kern="1200" cap="none" spc="-10" normalizeH="0" baseline="0" noProof="0" dirty="0">
                <a:ln>
                  <a:noFill/>
                </a:ln>
                <a:solidFill>
                  <a:prstClr val="black"/>
                </a:solidFill>
                <a:effectLst/>
                <a:uLnTx/>
                <a:uFillTx/>
                <a:cs typeface="Arial" panose="020B0604020202020204" pitchFamily="34" charset="0"/>
              </a:rPr>
              <a:t>.</a:t>
            </a:r>
            <a:endParaRPr kumimoji="0" sz="12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85" name="object 28"/>
          <p:cNvSpPr txBox="1"/>
          <p:nvPr/>
        </p:nvSpPr>
        <p:spPr>
          <a:xfrm>
            <a:off x="9204960" y="816161"/>
            <a:ext cx="2612573" cy="933589"/>
          </a:xfrm>
          <a:prstGeom prst="rect">
            <a:avLst/>
          </a:prstGeom>
        </p:spPr>
        <p:txBody>
          <a:bodyPr vert="horz" wrap="square" lIns="0" tIns="12700" rIns="0" bIns="0" rtlCol="0">
            <a:spAutoFit/>
          </a:bodyPr>
          <a:lstStyle/>
          <a:p>
            <a:pPr marL="0" marR="0" lvl="0" indent="0" algn="ctr" defTabSz="914400" rtl="0" eaLnBrk="1" fontAlgn="auto" latinLnBrk="0" hangingPunct="1">
              <a:lnSpc>
                <a:spcPts val="1400"/>
              </a:lnSpc>
              <a:spcBef>
                <a:spcPts val="100"/>
              </a:spcBef>
              <a:spcAft>
                <a:spcPts val="0"/>
              </a:spcAft>
              <a:buClrTx/>
              <a:buSzTx/>
              <a:buFontTx/>
              <a:buNone/>
              <a:defRPr/>
            </a:pPr>
            <a:r>
              <a:rPr kumimoji="0" sz="1200" b="0" i="0" u="none" strike="noStrike" kern="1200" cap="none" spc="-10" normalizeH="0" baseline="0" noProof="0" dirty="0" err="1">
                <a:ln>
                  <a:noFill/>
                </a:ln>
                <a:solidFill>
                  <a:prstClr val="black"/>
                </a:solidFill>
                <a:effectLst/>
                <a:uLnTx/>
                <a:uFillTx/>
                <a:cs typeface="Arial" panose="020B0604020202020204" pitchFamily="34" charset="0"/>
              </a:rPr>
              <a:t>Participaron</a:t>
            </a:r>
            <a:r>
              <a:rPr kumimoji="0" sz="1200" b="0" i="0" u="none" strike="noStrike" kern="1200" cap="none" spc="-20"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err="1">
                <a:ln>
                  <a:noFill/>
                </a:ln>
                <a:solidFill>
                  <a:prstClr val="black"/>
                </a:solidFill>
                <a:effectLst/>
                <a:uLnTx/>
                <a:uFillTx/>
                <a:cs typeface="Arial" panose="020B0604020202020204" pitchFamily="34" charset="0"/>
              </a:rPr>
              <a:t>más</a:t>
            </a:r>
            <a:r>
              <a:rPr kumimoji="0" sz="1200" b="0" i="0" u="none" strike="noStrike" kern="1200" cap="none" spc="30" normalizeH="0" baseline="0" noProof="0" dirty="0">
                <a:ln>
                  <a:noFill/>
                </a:ln>
                <a:solidFill>
                  <a:prstClr val="black"/>
                </a:solidFill>
                <a:effectLst/>
                <a:uLnTx/>
                <a:uFillTx/>
                <a:cs typeface="Arial" panose="020B0604020202020204" pitchFamily="34" charset="0"/>
              </a:rPr>
              <a:t> </a:t>
            </a:r>
            <a:r>
              <a:rPr kumimoji="0" sz="1200" b="0" i="0" u="none" strike="noStrike" kern="1200" cap="none" spc="-25" normalizeH="0" baseline="0" noProof="0" dirty="0">
                <a:ln>
                  <a:noFill/>
                </a:ln>
                <a:solidFill>
                  <a:prstClr val="black"/>
                </a:solidFill>
                <a:effectLst/>
                <a:uLnTx/>
                <a:uFillTx/>
                <a:cs typeface="Arial" panose="020B0604020202020204" pitchFamily="34" charset="0"/>
              </a:rPr>
              <a:t>de</a:t>
            </a:r>
            <a:endParaRPr kumimoji="0" sz="1200" b="0" i="0" u="none" strike="noStrike" kern="1200" cap="none" spc="0" normalizeH="0" baseline="0" noProof="0" dirty="0">
              <a:ln>
                <a:noFill/>
              </a:ln>
              <a:solidFill>
                <a:prstClr val="black"/>
              </a:solidFill>
              <a:effectLst/>
              <a:uLnTx/>
              <a:uFillTx/>
              <a:cs typeface="Arial" panose="020B0604020202020204" pitchFamily="34" charset="0"/>
            </a:endParaRPr>
          </a:p>
          <a:p>
            <a:pPr marL="0" marR="0" lvl="0" indent="0" algn="ctr" defTabSz="914400" rtl="0" eaLnBrk="1" fontAlgn="auto" latinLnBrk="0" hangingPunct="1">
              <a:lnSpc>
                <a:spcPts val="2840"/>
              </a:lnSpc>
              <a:spcBef>
                <a:spcPts val="0"/>
              </a:spcBef>
              <a:spcAft>
                <a:spcPts val="0"/>
              </a:spcAft>
              <a:buClrTx/>
              <a:buSzTx/>
              <a:buFontTx/>
              <a:buNone/>
              <a:defRPr/>
            </a:pPr>
            <a:r>
              <a:rPr kumimoji="0" sz="2400" b="1" i="0" u="none" strike="noStrike" kern="1200" cap="none" spc="0" normalizeH="0" baseline="0" noProof="0" dirty="0">
                <a:ln>
                  <a:noFill/>
                </a:ln>
                <a:solidFill>
                  <a:srgbClr val="0F624D"/>
                </a:solidFill>
                <a:effectLst/>
                <a:uLnTx/>
                <a:uFillTx/>
                <a:cs typeface="Arial" panose="020B0604020202020204" pitchFamily="34" charset="0"/>
              </a:rPr>
              <a:t>200</a:t>
            </a:r>
            <a:r>
              <a:rPr kumimoji="0" sz="2400" b="1" i="0" u="none" strike="noStrike" kern="1200" cap="none" spc="-20" normalizeH="0" baseline="0" noProof="0" dirty="0">
                <a:ln>
                  <a:noFill/>
                </a:ln>
                <a:solidFill>
                  <a:srgbClr val="0F624D"/>
                </a:solidFill>
                <a:effectLst/>
                <a:uLnTx/>
                <a:uFillTx/>
                <a:cs typeface="Arial" panose="020B0604020202020204" pitchFamily="34" charset="0"/>
              </a:rPr>
              <a:t> </a:t>
            </a:r>
            <a:r>
              <a:rPr kumimoji="0" sz="2400" b="1" i="0" u="none" strike="noStrike" kern="1200" cap="none" spc="-25" normalizeH="0" baseline="0" noProof="0" dirty="0">
                <a:ln>
                  <a:noFill/>
                </a:ln>
                <a:solidFill>
                  <a:srgbClr val="0F624D"/>
                </a:solidFill>
                <a:effectLst/>
                <a:uLnTx/>
                <a:uFillTx/>
                <a:cs typeface="Arial" panose="020B0604020202020204" pitchFamily="34" charset="0"/>
              </a:rPr>
              <a:t>Mil</a:t>
            </a:r>
            <a:endParaRPr kumimoji="0" sz="2400" b="0" i="0" u="none" strike="noStrike" kern="1200" cap="none" spc="0" normalizeH="0" baseline="0" noProof="0" dirty="0">
              <a:ln>
                <a:noFill/>
              </a:ln>
              <a:solidFill>
                <a:prstClr val="black"/>
              </a:solidFill>
              <a:effectLst/>
              <a:uLnTx/>
              <a:uFillTx/>
              <a:cs typeface="Arial" panose="020B0604020202020204" pitchFamily="34" charset="0"/>
            </a:endParaRPr>
          </a:p>
          <a:p>
            <a:pPr marL="635" marR="0" lvl="0" indent="0" algn="ctr" defTabSz="914400" rtl="0" eaLnBrk="1" fontAlgn="auto" latinLnBrk="0" hangingPunct="1">
              <a:lnSpc>
                <a:spcPct val="100000"/>
              </a:lnSpc>
              <a:spcBef>
                <a:spcPts val="85"/>
              </a:spcBef>
              <a:spcAft>
                <a:spcPts val="0"/>
              </a:spcAft>
              <a:buClrTx/>
              <a:buSzTx/>
              <a:buFontTx/>
              <a:buNone/>
              <a:defRPr/>
            </a:pPr>
            <a:r>
              <a:rPr kumimoji="0" sz="1200" b="0" i="0" u="none" strike="noStrike" kern="1200" cap="none" spc="-10" normalizeH="0" baseline="0" noProof="0" dirty="0">
                <a:ln>
                  <a:noFill/>
                </a:ln>
                <a:solidFill>
                  <a:prstClr val="black"/>
                </a:solidFill>
                <a:effectLst/>
                <a:uLnTx/>
                <a:uFillTx/>
                <a:cs typeface="Arial" panose="020B0604020202020204" pitchFamily="34" charset="0"/>
              </a:rPr>
              <a:t>Personas</a:t>
            </a:r>
            <a:r>
              <a:rPr kumimoji="0" sz="1200" b="0" i="0" u="none" strike="noStrike" kern="1200" cap="none" spc="-5"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err="1">
                <a:ln>
                  <a:noFill/>
                </a:ln>
                <a:solidFill>
                  <a:prstClr val="black"/>
                </a:solidFill>
                <a:effectLst/>
                <a:uLnTx/>
                <a:uFillTx/>
                <a:cs typeface="Arial" panose="020B0604020202020204" pitchFamily="34" charset="0"/>
              </a:rPr>
              <a:t>en</a:t>
            </a:r>
            <a:r>
              <a:rPr kumimoji="0" sz="1200" b="0" i="0" u="none" strike="noStrike" kern="1200" cap="none" spc="-10" normalizeH="0" baseline="0" noProof="0" dirty="0">
                <a:ln>
                  <a:noFill/>
                </a:ln>
                <a:solidFill>
                  <a:prstClr val="black"/>
                </a:solidFill>
                <a:effectLst/>
                <a:uLnTx/>
                <a:uFillTx/>
                <a:cs typeface="Arial" panose="020B0604020202020204" pitchFamily="34" charset="0"/>
              </a:rPr>
              <a:t> </a:t>
            </a:r>
            <a:r>
              <a:rPr kumimoji="0" sz="1200" b="0" i="0" u="none" strike="noStrike" kern="1200" cap="none" spc="-25" normalizeH="0" baseline="0" noProof="0" dirty="0">
                <a:ln>
                  <a:noFill/>
                </a:ln>
                <a:solidFill>
                  <a:prstClr val="black"/>
                </a:solidFill>
                <a:effectLst/>
                <a:uLnTx/>
                <a:uFillTx/>
                <a:cs typeface="Arial" panose="020B0604020202020204" pitchFamily="34" charset="0"/>
              </a:rPr>
              <a:t>la</a:t>
            </a:r>
            <a:endParaRPr kumimoji="0" sz="1200" b="0" i="0" u="none" strike="noStrike" kern="1200" cap="none" spc="0" normalizeH="0" baseline="0" noProof="0" dirty="0">
              <a:ln>
                <a:noFill/>
              </a:ln>
              <a:solidFill>
                <a:prstClr val="black"/>
              </a:solidFill>
              <a:effectLst/>
              <a:uLnTx/>
              <a:uFillTx/>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sz="1200" b="0" i="0" u="none" strike="noStrike" kern="1200" cap="none" spc="-10" normalizeH="0" baseline="0" noProof="0" dirty="0" err="1">
                <a:ln>
                  <a:noFill/>
                </a:ln>
                <a:solidFill>
                  <a:prstClr val="black"/>
                </a:solidFill>
                <a:effectLst/>
                <a:uLnTx/>
                <a:uFillTx/>
                <a:cs typeface="Arial" panose="020B0604020202020204" pitchFamily="34" charset="0"/>
              </a:rPr>
              <a:t>formulación</a:t>
            </a:r>
            <a:r>
              <a:rPr kumimoji="0" sz="1200" b="0" i="0" u="none" strike="noStrike" kern="1200" cap="none" spc="-25"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a:ln>
                  <a:noFill/>
                </a:ln>
                <a:solidFill>
                  <a:prstClr val="black"/>
                </a:solidFill>
                <a:effectLst/>
                <a:uLnTx/>
                <a:uFillTx/>
                <a:cs typeface="Arial" panose="020B0604020202020204" pitchFamily="34" charset="0"/>
              </a:rPr>
              <a:t>de</a:t>
            </a:r>
            <a:r>
              <a:rPr kumimoji="0" sz="1200" b="0" i="0" u="none" strike="noStrike" kern="1200" cap="none" spc="10" normalizeH="0" baseline="0" noProof="0" dirty="0">
                <a:ln>
                  <a:noFill/>
                </a:ln>
                <a:solidFill>
                  <a:prstClr val="black"/>
                </a:solidFill>
                <a:effectLst/>
                <a:uLnTx/>
                <a:uFillTx/>
                <a:cs typeface="Arial" panose="020B0604020202020204" pitchFamily="34" charset="0"/>
              </a:rPr>
              <a:t> </a:t>
            </a:r>
            <a:r>
              <a:rPr kumimoji="0" sz="1200" b="0" i="0" u="none" strike="noStrike" kern="1200" cap="none" spc="0" normalizeH="0" baseline="0" noProof="0" dirty="0" err="1">
                <a:ln>
                  <a:noFill/>
                </a:ln>
                <a:solidFill>
                  <a:prstClr val="black"/>
                </a:solidFill>
                <a:effectLst/>
                <a:uLnTx/>
                <a:uFillTx/>
                <a:cs typeface="Arial" panose="020B0604020202020204" pitchFamily="34" charset="0"/>
              </a:rPr>
              <a:t>los</a:t>
            </a:r>
            <a:r>
              <a:rPr kumimoji="0" sz="1200" b="0" i="0" u="none" strike="noStrike" kern="1200" cap="none" spc="20" normalizeH="0" baseline="0" noProof="0" dirty="0">
                <a:ln>
                  <a:noFill/>
                </a:ln>
                <a:solidFill>
                  <a:prstClr val="black"/>
                </a:solidFill>
                <a:effectLst/>
                <a:uLnTx/>
                <a:uFillTx/>
                <a:cs typeface="Arial" panose="020B0604020202020204" pitchFamily="34" charset="0"/>
              </a:rPr>
              <a:t> </a:t>
            </a:r>
            <a:r>
              <a:rPr kumimoji="0" sz="1200" b="0" i="0" u="none" strike="noStrike" kern="1200" cap="none" spc="-20" normalizeH="0" baseline="0" noProof="0" dirty="0">
                <a:ln>
                  <a:noFill/>
                </a:ln>
                <a:solidFill>
                  <a:prstClr val="black"/>
                </a:solidFill>
                <a:effectLst/>
                <a:uLnTx/>
                <a:uFillTx/>
                <a:cs typeface="Arial" panose="020B0604020202020204" pitchFamily="34" charset="0"/>
              </a:rPr>
              <a:t>PDET</a:t>
            </a:r>
            <a:endParaRPr kumimoji="0" sz="12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87" name="object 32"/>
          <p:cNvSpPr/>
          <p:nvPr/>
        </p:nvSpPr>
        <p:spPr>
          <a:xfrm>
            <a:off x="7320483" y="3641237"/>
            <a:ext cx="4292610" cy="1510665"/>
          </a:xfrm>
          <a:custGeom>
            <a:avLst/>
            <a:gdLst/>
            <a:ahLst/>
            <a:cxnLst/>
            <a:rect l="l" t="t" r="r" b="b"/>
            <a:pathLst>
              <a:path w="3787140" h="1510664">
                <a:moveTo>
                  <a:pt x="0" y="251713"/>
                </a:moveTo>
                <a:lnTo>
                  <a:pt x="4053" y="206455"/>
                </a:lnTo>
                <a:lnTo>
                  <a:pt x="15742" y="163863"/>
                </a:lnTo>
                <a:lnTo>
                  <a:pt x="34355" y="124648"/>
                </a:lnTo>
                <a:lnTo>
                  <a:pt x="59184" y="89518"/>
                </a:lnTo>
                <a:lnTo>
                  <a:pt x="89518" y="59184"/>
                </a:lnTo>
                <a:lnTo>
                  <a:pt x="124648" y="34355"/>
                </a:lnTo>
                <a:lnTo>
                  <a:pt x="163863" y="15742"/>
                </a:lnTo>
                <a:lnTo>
                  <a:pt x="206455" y="4053"/>
                </a:lnTo>
                <a:lnTo>
                  <a:pt x="251714" y="0"/>
                </a:lnTo>
                <a:lnTo>
                  <a:pt x="3535426" y="0"/>
                </a:lnTo>
                <a:lnTo>
                  <a:pt x="3580684" y="4053"/>
                </a:lnTo>
                <a:lnTo>
                  <a:pt x="3623276" y="15742"/>
                </a:lnTo>
                <a:lnTo>
                  <a:pt x="3662491" y="34355"/>
                </a:lnTo>
                <a:lnTo>
                  <a:pt x="3697621" y="59184"/>
                </a:lnTo>
                <a:lnTo>
                  <a:pt x="3727955" y="89518"/>
                </a:lnTo>
                <a:lnTo>
                  <a:pt x="3752784" y="124648"/>
                </a:lnTo>
                <a:lnTo>
                  <a:pt x="3771397" y="163863"/>
                </a:lnTo>
                <a:lnTo>
                  <a:pt x="3783086" y="206455"/>
                </a:lnTo>
                <a:lnTo>
                  <a:pt x="3787140" y="251713"/>
                </a:lnTo>
                <a:lnTo>
                  <a:pt x="3787140" y="1258569"/>
                </a:lnTo>
                <a:lnTo>
                  <a:pt x="3783086" y="1303814"/>
                </a:lnTo>
                <a:lnTo>
                  <a:pt x="3771397" y="1346399"/>
                </a:lnTo>
                <a:lnTo>
                  <a:pt x="3752784" y="1385613"/>
                </a:lnTo>
                <a:lnTo>
                  <a:pt x="3727955" y="1420744"/>
                </a:lnTo>
                <a:lnTo>
                  <a:pt x="3697621" y="1451082"/>
                </a:lnTo>
                <a:lnTo>
                  <a:pt x="3662491" y="1475916"/>
                </a:lnTo>
                <a:lnTo>
                  <a:pt x="3623276" y="1494535"/>
                </a:lnTo>
                <a:lnTo>
                  <a:pt x="3580684" y="1506228"/>
                </a:lnTo>
                <a:lnTo>
                  <a:pt x="3535426" y="1510283"/>
                </a:lnTo>
                <a:lnTo>
                  <a:pt x="251714" y="1510283"/>
                </a:lnTo>
                <a:lnTo>
                  <a:pt x="206455" y="1506228"/>
                </a:lnTo>
                <a:lnTo>
                  <a:pt x="163863" y="1494535"/>
                </a:lnTo>
                <a:lnTo>
                  <a:pt x="124648" y="1475916"/>
                </a:lnTo>
                <a:lnTo>
                  <a:pt x="89518" y="1451082"/>
                </a:lnTo>
                <a:lnTo>
                  <a:pt x="59184" y="1420744"/>
                </a:lnTo>
                <a:lnTo>
                  <a:pt x="34355" y="1385613"/>
                </a:lnTo>
                <a:lnTo>
                  <a:pt x="15742" y="1346399"/>
                </a:lnTo>
                <a:lnTo>
                  <a:pt x="4053" y="1303814"/>
                </a:lnTo>
                <a:lnTo>
                  <a:pt x="0" y="1258569"/>
                </a:lnTo>
                <a:lnTo>
                  <a:pt x="0" y="251713"/>
                </a:lnTo>
                <a:close/>
              </a:path>
            </a:pathLst>
          </a:custGeom>
          <a:ln w="28575">
            <a:solidFill>
              <a:srgbClr val="0F624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88" name="object 33"/>
          <p:cNvSpPr txBox="1"/>
          <p:nvPr/>
        </p:nvSpPr>
        <p:spPr>
          <a:xfrm>
            <a:off x="322816" y="5994008"/>
            <a:ext cx="6547448" cy="613630"/>
          </a:xfrm>
          <a:prstGeom prst="rect">
            <a:avLst/>
          </a:prstGeom>
        </p:spPr>
        <p:txBody>
          <a:bodyPr vert="horz" wrap="square" lIns="0" tIns="13335" rIns="0" bIns="0" rtlCol="0" anchor="t">
            <a:spAutoFit/>
          </a:bodyPr>
          <a:lstStyle/>
          <a:p>
            <a:pPr marL="12700" marR="5080" lvl="0" indent="0" algn="just" defTabSz="914400" rtl="0" eaLnBrk="1" fontAlgn="auto" latinLnBrk="0" hangingPunct="1">
              <a:lnSpc>
                <a:spcPct val="100000"/>
              </a:lnSpc>
              <a:spcBef>
                <a:spcPts val="105"/>
              </a:spcBef>
              <a:spcAft>
                <a:spcPts val="0"/>
              </a:spcAft>
              <a:buClrTx/>
              <a:buSzTx/>
              <a:buFontTx/>
              <a:buNone/>
              <a:defRPr/>
            </a:pPr>
            <a:r>
              <a:rPr kumimoji="0" lang="es-ES" sz="1100" b="1" i="0" u="none" strike="noStrike" kern="1200" cap="none" spc="-90" normalizeH="0" baseline="0" noProof="0" dirty="0">
                <a:ln>
                  <a:noFill/>
                </a:ln>
                <a:solidFill>
                  <a:srgbClr val="1F4E78"/>
                </a:solidFill>
                <a:effectLst/>
                <a:uLnTx/>
                <a:uFillTx/>
                <a:latin typeface="Aptos" panose="020B0004020202020204" pitchFamily="34" charset="0"/>
                <a:cs typeface="Arial" panose="020B0604020202020204" pitchFamily="34" charset="0"/>
              </a:rPr>
              <a:t>*</a:t>
            </a:r>
            <a:r>
              <a:rPr kumimoji="0" lang="es-ES" sz="1300" b="1" i="0" u="none" strike="noStrike" kern="1200" cap="none" spc="-90" normalizeH="0" baseline="0" noProof="0" dirty="0">
                <a:ln>
                  <a:noFill/>
                </a:ln>
                <a:solidFill>
                  <a:srgbClr val="1F4E78"/>
                </a:solidFill>
                <a:effectLst/>
                <a:uLnTx/>
                <a:uFillTx/>
                <a:latin typeface="Aptos" panose="020B0004020202020204" pitchFamily="34" charset="0"/>
                <a:cs typeface="Arial" panose="020B0604020202020204" pitchFamily="34" charset="0"/>
              </a:rPr>
              <a:t>Iniciativas</a:t>
            </a:r>
            <a:r>
              <a:rPr kumimoji="0" lang="es-ES" sz="1300" b="1" i="0" u="none" strike="noStrike" kern="1200" cap="none" spc="30" normalizeH="0" baseline="0" noProof="0" dirty="0">
                <a:ln>
                  <a:noFill/>
                </a:ln>
                <a:solidFill>
                  <a:srgbClr val="1F4E78"/>
                </a:solidFill>
                <a:effectLst/>
                <a:uLnTx/>
                <a:uFillTx/>
                <a:latin typeface="Aptos" panose="020B0004020202020204" pitchFamily="34" charset="0"/>
                <a:cs typeface="Arial" panose="020B0604020202020204" pitchFamily="34" charset="0"/>
              </a:rPr>
              <a:t> </a:t>
            </a:r>
            <a:r>
              <a:rPr kumimoji="0" lang="es-ES" sz="1300" b="1" i="0" u="none" strike="noStrike" kern="1200" cap="none" spc="-114" normalizeH="0" baseline="0" noProof="0" dirty="0">
                <a:ln>
                  <a:noFill/>
                </a:ln>
                <a:solidFill>
                  <a:srgbClr val="1F4E78"/>
                </a:solidFill>
                <a:effectLst/>
                <a:uLnTx/>
                <a:uFillTx/>
                <a:latin typeface="Aptos" panose="020B0004020202020204" pitchFamily="34" charset="0"/>
                <a:cs typeface="Arial" panose="020B0604020202020204" pitchFamily="34" charset="0"/>
              </a:rPr>
              <a:t>de</a:t>
            </a:r>
            <a:r>
              <a:rPr kumimoji="0" lang="es-ES" sz="1300" b="1" i="0" u="none" strike="noStrike" kern="1200" cap="none" spc="40" normalizeH="0" baseline="0" noProof="0" dirty="0">
                <a:ln>
                  <a:noFill/>
                </a:ln>
                <a:solidFill>
                  <a:srgbClr val="1F4E78"/>
                </a:solidFill>
                <a:effectLst/>
                <a:uLnTx/>
                <a:uFillTx/>
                <a:latin typeface="Aptos" panose="020B0004020202020204" pitchFamily="34" charset="0"/>
                <a:cs typeface="Arial" panose="020B0604020202020204" pitchFamily="34" charset="0"/>
              </a:rPr>
              <a:t> </a:t>
            </a:r>
            <a:r>
              <a:rPr kumimoji="0" lang="es-ES" sz="1300" b="1" i="0" u="none" strike="noStrike" kern="1200" cap="none" spc="-100" normalizeH="0" baseline="0" noProof="0" dirty="0">
                <a:ln>
                  <a:noFill/>
                </a:ln>
                <a:solidFill>
                  <a:srgbClr val="1F4E78"/>
                </a:solidFill>
                <a:effectLst/>
                <a:uLnTx/>
                <a:uFillTx/>
                <a:latin typeface="Aptos" panose="020B0004020202020204" pitchFamily="34" charset="0"/>
                <a:cs typeface="Arial" panose="020B0604020202020204" pitchFamily="34" charset="0"/>
              </a:rPr>
              <a:t>los</a:t>
            </a:r>
            <a:r>
              <a:rPr kumimoji="0" lang="es-ES" sz="1300" b="1" i="0" u="none" strike="noStrike" kern="1200" cap="none" spc="40" normalizeH="0" baseline="0" noProof="0" dirty="0">
                <a:ln>
                  <a:noFill/>
                </a:ln>
                <a:solidFill>
                  <a:srgbClr val="1F4E78"/>
                </a:solidFill>
                <a:effectLst/>
                <a:uLnTx/>
                <a:uFillTx/>
                <a:latin typeface="Aptos" panose="020B0004020202020204" pitchFamily="34" charset="0"/>
                <a:cs typeface="Arial" panose="020B0604020202020204" pitchFamily="34" charset="0"/>
              </a:rPr>
              <a:t> </a:t>
            </a:r>
            <a:r>
              <a:rPr kumimoji="0" lang="es-ES" sz="1300" b="1" i="0" u="none" strike="noStrike" kern="1200" cap="none" spc="-114" normalizeH="0" baseline="0" noProof="0" dirty="0">
                <a:ln>
                  <a:noFill/>
                </a:ln>
                <a:solidFill>
                  <a:srgbClr val="1F4E78"/>
                </a:solidFill>
                <a:effectLst/>
                <a:uLnTx/>
                <a:uFillTx/>
                <a:latin typeface="Aptos" panose="020B0004020202020204" pitchFamily="34" charset="0"/>
                <a:cs typeface="Arial" panose="020B0604020202020204" pitchFamily="34" charset="0"/>
              </a:rPr>
              <a:t>pueblos</a:t>
            </a:r>
            <a:r>
              <a:rPr kumimoji="0" lang="es-ES" sz="1300" b="1" i="0" u="none" strike="noStrike" kern="1200" cap="none" spc="35" normalizeH="0" baseline="0" noProof="0" dirty="0">
                <a:ln>
                  <a:noFill/>
                </a:ln>
                <a:solidFill>
                  <a:srgbClr val="1F4E78"/>
                </a:solidFill>
                <a:effectLst/>
                <a:uLnTx/>
                <a:uFillTx/>
                <a:latin typeface="Aptos" panose="020B0004020202020204" pitchFamily="34" charset="0"/>
                <a:cs typeface="Arial" panose="020B0604020202020204" pitchFamily="34" charset="0"/>
              </a:rPr>
              <a:t> </a:t>
            </a:r>
            <a:r>
              <a:rPr kumimoji="0" lang="es-ES" sz="1300" b="1" i="0" u="none" strike="noStrike" kern="1200" cap="none" spc="-110" normalizeH="0" baseline="0" noProof="0" dirty="0" err="1">
                <a:ln>
                  <a:noFill/>
                </a:ln>
                <a:solidFill>
                  <a:srgbClr val="1F4E78"/>
                </a:solidFill>
                <a:effectLst/>
                <a:uLnTx/>
                <a:uFillTx/>
                <a:latin typeface="Aptos" panose="020B0004020202020204" pitchFamily="34" charset="0"/>
                <a:cs typeface="Arial" panose="020B0604020202020204" pitchFamily="34" charset="0"/>
              </a:rPr>
              <a:t>Jiw</a:t>
            </a:r>
            <a:r>
              <a:rPr kumimoji="0" lang="es-ES" sz="1300" b="1" i="0" u="none" strike="noStrike" kern="1200" cap="none" spc="45" normalizeH="0" baseline="0" noProof="0" dirty="0">
                <a:ln>
                  <a:noFill/>
                </a:ln>
                <a:solidFill>
                  <a:srgbClr val="1F4E78"/>
                </a:solidFill>
                <a:effectLst/>
                <a:uLnTx/>
                <a:uFillTx/>
                <a:latin typeface="Aptos" panose="020B0004020202020204" pitchFamily="34" charset="0"/>
                <a:cs typeface="Arial" panose="020B0604020202020204" pitchFamily="34" charset="0"/>
              </a:rPr>
              <a:t> </a:t>
            </a:r>
            <a:r>
              <a:rPr kumimoji="0" lang="es-ES" sz="1300" b="1" i="0" u="none" strike="noStrike" kern="1200" cap="none" spc="0" normalizeH="0" baseline="0" noProof="0" dirty="0">
                <a:ln>
                  <a:noFill/>
                </a:ln>
                <a:solidFill>
                  <a:srgbClr val="1F4E78"/>
                </a:solidFill>
                <a:effectLst/>
                <a:uLnTx/>
                <a:uFillTx/>
                <a:latin typeface="Aptos" panose="020B0004020202020204" pitchFamily="34" charset="0"/>
                <a:cs typeface="Arial" panose="020B0604020202020204" pitchFamily="34" charset="0"/>
              </a:rPr>
              <a:t>y</a:t>
            </a:r>
            <a:r>
              <a:rPr kumimoji="0" lang="es-ES" sz="1300" b="1" i="0" u="none" strike="noStrike" kern="1200" cap="none" spc="50" normalizeH="0" baseline="0" noProof="0" dirty="0">
                <a:ln>
                  <a:noFill/>
                </a:ln>
                <a:solidFill>
                  <a:srgbClr val="1F4E78"/>
                </a:solidFill>
                <a:effectLst/>
                <a:uLnTx/>
                <a:uFillTx/>
                <a:latin typeface="Aptos" panose="020B0004020202020204" pitchFamily="34" charset="0"/>
                <a:cs typeface="Arial" panose="020B0604020202020204" pitchFamily="34" charset="0"/>
              </a:rPr>
              <a:t> </a:t>
            </a:r>
            <a:r>
              <a:rPr kumimoji="0" lang="es-ES" sz="1300" b="1" i="0" u="none" strike="noStrike" kern="1200" cap="none" spc="-120" normalizeH="0" baseline="0" noProof="0" dirty="0" err="1">
                <a:ln>
                  <a:noFill/>
                </a:ln>
                <a:solidFill>
                  <a:srgbClr val="1F4E78"/>
                </a:solidFill>
                <a:effectLst/>
                <a:uLnTx/>
                <a:uFillTx/>
                <a:latin typeface="Aptos" panose="020B0004020202020204" pitchFamily="34" charset="0"/>
                <a:cs typeface="Arial" panose="020B0604020202020204" pitchFamily="34" charset="0"/>
              </a:rPr>
              <a:t>Nükak</a:t>
            </a:r>
            <a:r>
              <a:rPr kumimoji="0" lang="es-ES" sz="1300" b="1" i="0" u="none" strike="noStrike" kern="1200" cap="none" spc="-120" normalizeH="0" baseline="0" noProof="0" dirty="0">
                <a:ln>
                  <a:noFill/>
                </a:ln>
                <a:solidFill>
                  <a:srgbClr val="1F4E78"/>
                </a:solidFill>
                <a:effectLst/>
                <a:uLnTx/>
                <a:uFillTx/>
                <a:latin typeface="Aptos" panose="020B0004020202020204" pitchFamily="34" charset="0"/>
                <a:cs typeface="Arial" panose="020B0604020202020204" pitchFamily="34" charset="0"/>
              </a:rPr>
              <a:t>:</a:t>
            </a:r>
            <a:r>
              <a:rPr kumimoji="0" lang="es-ES" sz="1300" b="1" i="0" u="none" strike="noStrike" kern="1200" cap="none" spc="40" normalizeH="0" baseline="0" noProof="0" dirty="0">
                <a:ln>
                  <a:noFill/>
                </a:ln>
                <a:solidFill>
                  <a:srgbClr val="1F4E78"/>
                </a:solidFill>
                <a:effectLst/>
                <a:uLnTx/>
                <a:uFillTx/>
                <a:latin typeface="Aptos" panose="020B0004020202020204" pitchFamily="34" charset="0"/>
                <a:cs typeface="Arial" panose="020B0604020202020204" pitchFamily="34" charset="0"/>
              </a:rPr>
              <a:t> </a:t>
            </a:r>
            <a:r>
              <a:rPr kumimoji="0" lang="es-ES" sz="1300" b="0" i="0" u="none" strike="noStrike" kern="1200" cap="none" spc="-130" normalizeH="0" baseline="0" noProof="0" dirty="0">
                <a:ln>
                  <a:noFill/>
                </a:ln>
                <a:solidFill>
                  <a:prstClr val="black"/>
                </a:solidFill>
                <a:effectLst/>
                <a:uLnTx/>
                <a:uFillTx/>
                <a:latin typeface="Aptos" panose="020B0004020202020204" pitchFamily="34" charset="0"/>
                <a:cs typeface="Arial" panose="020B0604020202020204" pitchFamily="34" charset="0"/>
              </a:rPr>
              <a:t>Dadas</a:t>
            </a:r>
            <a:r>
              <a:rPr kumimoji="0" lang="es-ES" sz="1300" b="0" i="0" u="none" strike="noStrike" kern="1200" cap="none" spc="5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90" normalizeH="0" baseline="0" noProof="0" dirty="0">
                <a:ln>
                  <a:noFill/>
                </a:ln>
                <a:solidFill>
                  <a:prstClr val="black"/>
                </a:solidFill>
                <a:effectLst/>
                <a:uLnTx/>
                <a:uFillTx/>
                <a:latin typeface="Aptos" panose="020B0004020202020204" pitchFamily="34" charset="0"/>
                <a:cs typeface="Arial" panose="020B0604020202020204" pitchFamily="34" charset="0"/>
              </a:rPr>
              <a:t>las</a:t>
            </a:r>
            <a:r>
              <a:rPr kumimoji="0" lang="es-ES" sz="1300" b="0" i="0" u="none" strike="noStrike" kern="1200" cap="none" spc="4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95" normalizeH="0" baseline="0" noProof="0" dirty="0">
                <a:ln>
                  <a:noFill/>
                </a:ln>
                <a:solidFill>
                  <a:prstClr val="black"/>
                </a:solidFill>
                <a:effectLst/>
                <a:uLnTx/>
                <a:uFillTx/>
                <a:latin typeface="Aptos" panose="020B0004020202020204" pitchFamily="34" charset="0"/>
                <a:cs typeface="Arial" panose="020B0604020202020204" pitchFamily="34" charset="0"/>
              </a:rPr>
              <a:t>particularidades</a:t>
            </a:r>
            <a:r>
              <a:rPr kumimoji="0" lang="es-ES" sz="1300" b="0" i="0" u="none" strike="noStrike" kern="1200" cap="none" spc="4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85" normalizeH="0" baseline="0" noProof="0" dirty="0">
                <a:ln>
                  <a:noFill/>
                </a:ln>
                <a:solidFill>
                  <a:prstClr val="black"/>
                </a:solidFill>
                <a:effectLst/>
                <a:uLnTx/>
                <a:uFillTx/>
                <a:latin typeface="Aptos" panose="020B0004020202020204" pitchFamily="34" charset="0"/>
                <a:cs typeface="Arial" panose="020B0604020202020204" pitchFamily="34" charset="0"/>
              </a:rPr>
              <a:t>culturales,</a:t>
            </a:r>
            <a:r>
              <a:rPr kumimoji="0" lang="es-ES" sz="1300" b="0" i="0" u="none" strike="noStrike" kern="1200" cap="none" spc="35"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00" normalizeH="0" baseline="0" noProof="0" dirty="0">
                <a:ln>
                  <a:noFill/>
                </a:ln>
                <a:solidFill>
                  <a:prstClr val="black"/>
                </a:solidFill>
                <a:effectLst/>
                <a:uLnTx/>
                <a:uFillTx/>
                <a:latin typeface="Aptos" panose="020B0004020202020204" pitchFamily="34" charset="0"/>
                <a:cs typeface="Arial" panose="020B0604020202020204" pitchFamily="34" charset="0"/>
              </a:rPr>
              <a:t>sociales</a:t>
            </a:r>
            <a:r>
              <a:rPr kumimoji="0" lang="es-ES" sz="1300" b="0" i="0" u="none" strike="noStrike" kern="1200" cap="none" spc="4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0" normalizeH="0" baseline="0" noProof="0" dirty="0">
                <a:ln>
                  <a:noFill/>
                </a:ln>
                <a:solidFill>
                  <a:prstClr val="black"/>
                </a:solidFill>
                <a:effectLst/>
                <a:uLnTx/>
                <a:uFillTx/>
                <a:latin typeface="Aptos" panose="020B0004020202020204" pitchFamily="34" charset="0"/>
                <a:cs typeface="Arial" panose="020B0604020202020204" pitchFamily="34" charset="0"/>
              </a:rPr>
              <a:t>y</a:t>
            </a:r>
            <a:r>
              <a:rPr kumimoji="0" lang="es-ES" sz="1300" b="0" i="0" u="none" strike="noStrike" kern="1200" cap="none" spc="4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90" normalizeH="0" baseline="0" noProof="0" dirty="0">
                <a:ln>
                  <a:noFill/>
                </a:ln>
                <a:solidFill>
                  <a:prstClr val="black"/>
                </a:solidFill>
                <a:effectLst/>
                <a:uLnTx/>
                <a:uFillTx/>
                <a:latin typeface="Aptos" panose="020B0004020202020204" pitchFamily="34" charset="0"/>
                <a:cs typeface="Arial" panose="020B0604020202020204" pitchFamily="34" charset="0"/>
              </a:rPr>
              <a:t>político-</a:t>
            </a:r>
            <a:r>
              <a:rPr kumimoji="0" lang="es-ES" sz="1300" b="0" i="0" u="none" strike="noStrike" kern="1200" cap="none" spc="-95" normalizeH="0" baseline="0" noProof="0" dirty="0">
                <a:ln>
                  <a:noFill/>
                </a:ln>
                <a:solidFill>
                  <a:prstClr val="black"/>
                </a:solidFill>
                <a:effectLst/>
                <a:uLnTx/>
                <a:uFillTx/>
                <a:latin typeface="Aptos" panose="020B0004020202020204" pitchFamily="34" charset="0"/>
                <a:cs typeface="Arial" panose="020B0604020202020204" pitchFamily="34" charset="0"/>
              </a:rPr>
              <a:t>organizativas</a:t>
            </a:r>
            <a:r>
              <a:rPr kumimoji="0" lang="es-ES" sz="1300" b="0" i="0" u="none" strike="noStrike" kern="1200" cap="none" spc="4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25" normalizeH="0" baseline="0" noProof="0" dirty="0">
                <a:ln>
                  <a:noFill/>
                </a:ln>
                <a:solidFill>
                  <a:prstClr val="black"/>
                </a:solidFill>
                <a:effectLst/>
                <a:uLnTx/>
                <a:uFillTx/>
                <a:latin typeface="Aptos" panose="020B0004020202020204" pitchFamily="34" charset="0"/>
                <a:cs typeface="Arial" panose="020B0604020202020204" pitchFamily="34" charset="0"/>
              </a:rPr>
              <a:t>de</a:t>
            </a:r>
            <a:r>
              <a:rPr kumimoji="0" lang="es-ES" sz="1300" b="0" i="0" u="none" strike="noStrike" kern="1200" cap="none" spc="5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00" normalizeH="0" baseline="0" noProof="0" dirty="0">
                <a:ln>
                  <a:noFill/>
                </a:ln>
                <a:solidFill>
                  <a:prstClr val="black"/>
                </a:solidFill>
                <a:effectLst/>
                <a:uLnTx/>
                <a:uFillTx/>
                <a:latin typeface="Aptos" panose="020B0004020202020204" pitchFamily="34" charset="0"/>
                <a:cs typeface="Arial" panose="020B0604020202020204" pitchFamily="34" charset="0"/>
              </a:rPr>
              <a:t>estos</a:t>
            </a:r>
            <a:r>
              <a:rPr kumimoji="0" lang="es-ES" sz="1300" b="0" i="0" u="none" strike="noStrike" kern="1200" cap="none" spc="3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14" normalizeH="0" baseline="0" noProof="0" dirty="0">
                <a:ln>
                  <a:noFill/>
                </a:ln>
                <a:solidFill>
                  <a:prstClr val="black"/>
                </a:solidFill>
                <a:effectLst/>
                <a:uLnTx/>
                <a:uFillTx/>
                <a:latin typeface="Aptos" panose="020B0004020202020204" pitchFamily="34" charset="0"/>
                <a:cs typeface="Arial" panose="020B0604020202020204" pitchFamily="34" charset="0"/>
              </a:rPr>
              <a:t>pueblos</a:t>
            </a:r>
            <a:r>
              <a:rPr kumimoji="0" lang="es-ES" sz="1300" b="0" i="0" u="none" strike="noStrike" kern="1200" cap="none" spc="4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25" normalizeH="0" baseline="0" noProof="0" dirty="0">
                <a:ln>
                  <a:noFill/>
                </a:ln>
                <a:solidFill>
                  <a:prstClr val="black"/>
                </a:solidFill>
                <a:effectLst/>
                <a:uLnTx/>
                <a:uFillTx/>
                <a:latin typeface="Aptos" panose="020B0004020202020204" pitchFamily="34" charset="0"/>
                <a:cs typeface="Arial" panose="020B0604020202020204" pitchFamily="34" charset="0"/>
              </a:rPr>
              <a:t>quedó</a:t>
            </a:r>
            <a:r>
              <a:rPr kumimoji="0" lang="es-ES" sz="1300" b="0" i="0" u="none" strike="noStrike" kern="1200" cap="none" spc="5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05" normalizeH="0" baseline="0" noProof="0" dirty="0">
                <a:ln>
                  <a:noFill/>
                </a:ln>
                <a:solidFill>
                  <a:prstClr val="black"/>
                </a:solidFill>
                <a:effectLst/>
                <a:uLnTx/>
                <a:uFillTx/>
                <a:latin typeface="Aptos" panose="020B0004020202020204" pitchFamily="34" charset="0"/>
                <a:cs typeface="Arial" panose="020B0604020202020204" pitchFamily="34" charset="0"/>
              </a:rPr>
              <a:t>establecido</a:t>
            </a:r>
            <a:r>
              <a:rPr kumimoji="0" lang="es-ES" sz="1300" b="0" i="0" u="none" strike="noStrike" kern="1200" cap="none" spc="5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25" normalizeH="0" baseline="0" noProof="0" dirty="0">
                <a:ln>
                  <a:noFill/>
                </a:ln>
                <a:solidFill>
                  <a:prstClr val="black"/>
                </a:solidFill>
                <a:effectLst/>
                <a:uLnTx/>
                <a:uFillTx/>
                <a:latin typeface="Aptos" panose="020B0004020202020204" pitchFamily="34" charset="0"/>
                <a:cs typeface="Arial" panose="020B0604020202020204" pitchFamily="34" charset="0"/>
              </a:rPr>
              <a:t>en</a:t>
            </a:r>
            <a:r>
              <a:rPr kumimoji="0" lang="es-ES" sz="1300" b="0" i="0" u="none" strike="noStrike" kern="1200" cap="none" spc="4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50" normalizeH="0" baseline="0" noProof="0" dirty="0">
                <a:ln>
                  <a:noFill/>
                </a:ln>
                <a:solidFill>
                  <a:prstClr val="black"/>
                </a:solidFill>
                <a:effectLst/>
                <a:uLnTx/>
                <a:uFillTx/>
                <a:latin typeface="Aptos" panose="020B0004020202020204" pitchFamily="34" charset="0"/>
                <a:cs typeface="Arial" panose="020B0604020202020204" pitchFamily="34" charset="0"/>
              </a:rPr>
              <a:t>el</a:t>
            </a:r>
            <a:r>
              <a:rPr kumimoji="0" lang="es-ES" sz="1300" b="0" i="0" u="none" strike="noStrike" kern="1200" cap="none" spc="45"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35" normalizeH="0" baseline="0" noProof="0" dirty="0">
                <a:ln>
                  <a:noFill/>
                </a:ln>
                <a:solidFill>
                  <a:prstClr val="black"/>
                </a:solidFill>
                <a:effectLst/>
                <a:uLnTx/>
                <a:uFillTx/>
                <a:latin typeface="Aptos" panose="020B0004020202020204" pitchFamily="34" charset="0"/>
                <a:cs typeface="Arial" panose="020B0604020202020204" pitchFamily="34" charset="0"/>
              </a:rPr>
              <a:t>PATR</a:t>
            </a:r>
            <a:r>
              <a:rPr kumimoji="0" lang="es-ES" sz="1300" b="0" i="0" u="none" strike="noStrike" kern="1200" cap="none" spc="5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25" normalizeH="0" baseline="0" noProof="0" dirty="0">
                <a:ln>
                  <a:noFill/>
                </a:ln>
                <a:solidFill>
                  <a:prstClr val="black"/>
                </a:solidFill>
                <a:effectLst/>
                <a:uLnTx/>
                <a:uFillTx/>
                <a:latin typeface="Aptos" panose="020B0004020202020204" pitchFamily="34" charset="0"/>
                <a:cs typeface="Arial" panose="020B0604020202020204" pitchFamily="34" charset="0"/>
              </a:rPr>
              <a:t>del </a:t>
            </a:r>
            <a:r>
              <a:rPr kumimoji="0" lang="es-ES" sz="1300" b="0" i="0" u="none" strike="noStrike" kern="1200" cap="none" spc="-135" normalizeH="0" baseline="0" noProof="0" dirty="0">
                <a:ln>
                  <a:noFill/>
                </a:ln>
                <a:solidFill>
                  <a:prstClr val="black"/>
                </a:solidFill>
                <a:effectLst/>
                <a:uLnTx/>
                <a:uFillTx/>
                <a:latin typeface="Aptos" panose="020B0004020202020204" pitchFamily="34" charset="0"/>
                <a:cs typeface="Arial" panose="020B0604020202020204" pitchFamily="34" charset="0"/>
              </a:rPr>
              <a:t>PDET</a:t>
            </a:r>
            <a:r>
              <a:rPr kumimoji="0" lang="es-ES" sz="1300" b="0" i="0" u="none" strike="noStrike" kern="1200" cap="none" spc="-25"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14" normalizeH="0" baseline="0" noProof="0" dirty="0">
                <a:ln>
                  <a:noFill/>
                </a:ln>
                <a:solidFill>
                  <a:prstClr val="black"/>
                </a:solidFill>
                <a:effectLst/>
                <a:uLnTx/>
                <a:uFillTx/>
                <a:latin typeface="Aptos" panose="020B0004020202020204" pitchFamily="34" charset="0"/>
                <a:cs typeface="Arial" panose="020B0604020202020204" pitchFamily="34" charset="0"/>
              </a:rPr>
              <a:t>Macarena</a:t>
            </a:r>
            <a:r>
              <a:rPr kumimoji="0" lang="es-ES" sz="1300" b="0" i="0" u="none" strike="noStrike" kern="1200" cap="none" spc="-55"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10" normalizeH="0" baseline="0" noProof="0" dirty="0">
                <a:ln>
                  <a:noFill/>
                </a:ln>
                <a:solidFill>
                  <a:prstClr val="black"/>
                </a:solidFill>
                <a:effectLst/>
                <a:uLnTx/>
                <a:uFillTx/>
                <a:latin typeface="Aptos" panose="020B0004020202020204" pitchFamily="34" charset="0"/>
                <a:cs typeface="Arial" panose="020B0604020202020204" pitchFamily="34" charset="0"/>
              </a:rPr>
              <a:t>Guaviare</a:t>
            </a:r>
            <a:r>
              <a:rPr kumimoji="0" lang="es-ES" sz="1300" b="0" i="0" u="none" strike="noStrike" kern="1200" cap="none" spc="-55"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90" normalizeH="0" baseline="0" noProof="0" dirty="0">
                <a:ln>
                  <a:noFill/>
                </a:ln>
                <a:solidFill>
                  <a:prstClr val="black"/>
                </a:solidFill>
                <a:effectLst/>
                <a:uLnTx/>
                <a:uFillTx/>
                <a:latin typeface="Aptos" panose="020B0004020202020204" pitchFamily="34" charset="0"/>
                <a:cs typeface="Arial" panose="020B0604020202020204" pitchFamily="34" charset="0"/>
              </a:rPr>
              <a:t>realizar</a:t>
            </a:r>
            <a:r>
              <a:rPr kumimoji="0" lang="es-ES" sz="1300" b="0" i="0" u="none" strike="noStrike" kern="1200" cap="none" spc="-6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20" normalizeH="0" baseline="0" noProof="0" dirty="0">
                <a:ln>
                  <a:noFill/>
                </a:ln>
                <a:solidFill>
                  <a:prstClr val="black"/>
                </a:solidFill>
                <a:effectLst/>
                <a:uLnTx/>
                <a:uFillTx/>
                <a:latin typeface="Aptos" panose="020B0004020202020204" pitchFamily="34" charset="0"/>
                <a:cs typeface="Arial" panose="020B0604020202020204" pitchFamily="34" charset="0"/>
              </a:rPr>
              <a:t>una</a:t>
            </a:r>
            <a:r>
              <a:rPr kumimoji="0" lang="es-ES" sz="1300" b="0" i="0" u="none" strike="noStrike" kern="1200" cap="none" spc="-3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90" normalizeH="0" baseline="0" noProof="0" dirty="0">
                <a:ln>
                  <a:noFill/>
                </a:ln>
                <a:solidFill>
                  <a:prstClr val="black"/>
                </a:solidFill>
                <a:effectLst/>
                <a:uLnTx/>
                <a:uFillTx/>
                <a:latin typeface="Aptos" panose="020B0004020202020204" pitchFamily="34" charset="0"/>
                <a:cs typeface="Arial" panose="020B0604020202020204" pitchFamily="34" charset="0"/>
              </a:rPr>
              <a:t>ruta</a:t>
            </a:r>
            <a:r>
              <a:rPr kumimoji="0" lang="es-ES" sz="1300" b="0" i="0" u="none" strike="noStrike" kern="1200" cap="none" spc="-3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90" normalizeH="0" baseline="0" noProof="0" dirty="0">
                <a:ln>
                  <a:noFill/>
                </a:ln>
                <a:solidFill>
                  <a:prstClr val="black"/>
                </a:solidFill>
                <a:effectLst/>
                <a:uLnTx/>
                <a:uFillTx/>
                <a:latin typeface="Aptos" panose="020B0004020202020204" pitchFamily="34" charset="0"/>
                <a:cs typeface="Arial" panose="020B0604020202020204" pitchFamily="34" charset="0"/>
              </a:rPr>
              <a:t>participativa</a:t>
            </a:r>
            <a:r>
              <a:rPr kumimoji="0" lang="es-ES" sz="1300" b="0" i="0" u="none" strike="noStrike" kern="1200" cap="none" spc="-5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14" normalizeH="0" baseline="0" noProof="0" dirty="0">
                <a:ln>
                  <a:noFill/>
                </a:ln>
                <a:solidFill>
                  <a:prstClr val="black"/>
                </a:solidFill>
                <a:effectLst/>
                <a:uLnTx/>
                <a:uFillTx/>
                <a:latin typeface="Aptos" panose="020B0004020202020204" pitchFamily="34" charset="0"/>
                <a:cs typeface="Arial" panose="020B0604020202020204" pitchFamily="34" charset="0"/>
              </a:rPr>
              <a:t>con</a:t>
            </a:r>
            <a:r>
              <a:rPr kumimoji="0" lang="es-ES" sz="1300" b="0" i="0" u="none" strike="noStrike" kern="1200" cap="none" spc="-45"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00" normalizeH="0" baseline="0" noProof="0" dirty="0">
                <a:ln>
                  <a:noFill/>
                </a:ln>
                <a:solidFill>
                  <a:prstClr val="black"/>
                </a:solidFill>
                <a:effectLst/>
                <a:uLnTx/>
                <a:uFillTx/>
                <a:latin typeface="Aptos" panose="020B0004020202020204" pitchFamily="34" charset="0"/>
                <a:cs typeface="Arial" panose="020B0604020202020204" pitchFamily="34" charset="0"/>
              </a:rPr>
              <a:t>estos</a:t>
            </a:r>
            <a:r>
              <a:rPr kumimoji="0" lang="es-ES" sz="1300" b="0" i="0" u="none" strike="noStrike" kern="1200" cap="none" spc="-4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05" normalizeH="0" baseline="0" noProof="0" dirty="0">
                <a:ln>
                  <a:noFill/>
                </a:ln>
                <a:solidFill>
                  <a:prstClr val="black"/>
                </a:solidFill>
                <a:effectLst/>
                <a:uLnTx/>
                <a:uFillTx/>
                <a:latin typeface="Aptos" panose="020B0004020202020204" pitchFamily="34" charset="0"/>
                <a:cs typeface="Arial" panose="020B0604020202020204" pitchFamily="34" charset="0"/>
              </a:rPr>
              <a:t>pueblos.</a:t>
            </a:r>
            <a:r>
              <a:rPr kumimoji="0" lang="es-ES" sz="1300" b="0" i="0" u="none" strike="noStrike" kern="1200" cap="none" spc="-7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90" normalizeH="0" baseline="0" noProof="0" dirty="0">
                <a:ln>
                  <a:noFill/>
                </a:ln>
                <a:solidFill>
                  <a:prstClr val="black"/>
                </a:solidFill>
                <a:effectLst/>
                <a:uLnTx/>
                <a:uFillTx/>
                <a:latin typeface="Aptos" panose="020B0004020202020204" pitchFamily="34" charset="0"/>
                <a:cs typeface="Arial" panose="020B0604020202020204" pitchFamily="34" charset="0"/>
              </a:rPr>
              <a:t>El</a:t>
            </a:r>
            <a:r>
              <a:rPr kumimoji="0" lang="es-ES" sz="1300" b="0" i="0" u="none" strike="noStrike" kern="1200" cap="none" spc="-25"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05" normalizeH="0" baseline="0" noProof="0" dirty="0">
                <a:ln>
                  <a:noFill/>
                </a:ln>
                <a:solidFill>
                  <a:prstClr val="black"/>
                </a:solidFill>
                <a:effectLst/>
                <a:uLnTx/>
                <a:uFillTx/>
                <a:latin typeface="Aptos" panose="020B0004020202020204" pitchFamily="34" charset="0"/>
                <a:cs typeface="Arial" panose="020B0604020202020204" pitchFamily="34" charset="0"/>
              </a:rPr>
              <a:t>producto</a:t>
            </a:r>
            <a:r>
              <a:rPr kumimoji="0" lang="es-ES" sz="1300" b="0" i="0" u="none" strike="noStrike" kern="1200" cap="none" spc="-55"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20" normalizeH="0" baseline="0" noProof="0" dirty="0">
                <a:ln>
                  <a:noFill/>
                </a:ln>
                <a:solidFill>
                  <a:prstClr val="black"/>
                </a:solidFill>
                <a:effectLst/>
                <a:uLnTx/>
                <a:uFillTx/>
                <a:latin typeface="Aptos" panose="020B0004020202020204" pitchFamily="34" charset="0"/>
                <a:cs typeface="Arial" panose="020B0604020202020204" pitchFamily="34" charset="0"/>
              </a:rPr>
              <a:t>de</a:t>
            </a:r>
            <a:r>
              <a:rPr kumimoji="0" lang="es-ES" sz="1300" b="0" i="0" u="none" strike="noStrike" kern="1200" cap="none" spc="-3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00" normalizeH="0" baseline="0" noProof="0" dirty="0">
                <a:ln>
                  <a:noFill/>
                </a:ln>
                <a:solidFill>
                  <a:prstClr val="black"/>
                </a:solidFill>
                <a:effectLst/>
                <a:uLnTx/>
                <a:uFillTx/>
                <a:latin typeface="Aptos" panose="020B0004020202020204" pitchFamily="34" charset="0"/>
                <a:cs typeface="Arial" panose="020B0604020202020204" pitchFamily="34" charset="0"/>
              </a:rPr>
              <a:t>dicha</a:t>
            </a:r>
            <a:r>
              <a:rPr kumimoji="0" lang="es-ES" sz="1300" b="0" i="0" u="none" strike="noStrike" kern="1200" cap="none" spc="-4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90" normalizeH="0" baseline="0" noProof="0" dirty="0">
                <a:ln>
                  <a:noFill/>
                </a:ln>
                <a:solidFill>
                  <a:prstClr val="black"/>
                </a:solidFill>
                <a:effectLst/>
                <a:uLnTx/>
                <a:uFillTx/>
                <a:latin typeface="Aptos" panose="020B0004020202020204" pitchFamily="34" charset="0"/>
                <a:cs typeface="Arial" panose="020B0604020202020204" pitchFamily="34" charset="0"/>
              </a:rPr>
              <a:t>ruta</a:t>
            </a:r>
            <a:r>
              <a:rPr kumimoji="0" lang="es-ES" sz="1300" b="0" i="0" u="none" strike="noStrike" kern="1200" cap="none" spc="-3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00" normalizeH="0" baseline="0" noProof="0" dirty="0">
                <a:ln>
                  <a:noFill/>
                </a:ln>
                <a:solidFill>
                  <a:prstClr val="black"/>
                </a:solidFill>
                <a:effectLst/>
                <a:uLnTx/>
                <a:uFillTx/>
                <a:latin typeface="Aptos" panose="020B0004020202020204" pitchFamily="34" charset="0"/>
                <a:cs typeface="Arial" panose="020B0604020202020204" pitchFamily="34" charset="0"/>
              </a:rPr>
              <a:t>dio</a:t>
            </a:r>
            <a:r>
              <a:rPr kumimoji="0" lang="es-ES" sz="1300" b="0" i="0" u="none" strike="noStrike" kern="1200" cap="none" spc="-45"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25" normalizeH="0" baseline="0" noProof="0" dirty="0">
                <a:ln>
                  <a:noFill/>
                </a:ln>
                <a:solidFill>
                  <a:prstClr val="black"/>
                </a:solidFill>
                <a:effectLst/>
                <a:uLnTx/>
                <a:uFillTx/>
                <a:latin typeface="Aptos" panose="020B0004020202020204" pitchFamily="34" charset="0"/>
                <a:cs typeface="Arial" panose="020B0604020202020204" pitchFamily="34" charset="0"/>
              </a:rPr>
              <a:t>como</a:t>
            </a:r>
            <a:r>
              <a:rPr kumimoji="0" lang="es-ES" sz="1300" b="0" i="0" u="none" strike="noStrike" kern="1200" cap="none" spc="-4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00" normalizeH="0" baseline="0" noProof="0" dirty="0">
                <a:ln>
                  <a:noFill/>
                </a:ln>
                <a:solidFill>
                  <a:prstClr val="black"/>
                </a:solidFill>
                <a:effectLst/>
                <a:uLnTx/>
                <a:uFillTx/>
                <a:latin typeface="Aptos" panose="020B0004020202020204" pitchFamily="34" charset="0"/>
                <a:cs typeface="Arial" panose="020B0604020202020204" pitchFamily="34" charset="0"/>
              </a:rPr>
              <a:t>resultado</a:t>
            </a:r>
            <a:r>
              <a:rPr kumimoji="0" lang="es-ES" sz="1300" b="0" i="0" u="none" strike="noStrike" kern="1200" cap="none" spc="-7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20" normalizeH="0" baseline="0" noProof="0" dirty="0">
                <a:ln>
                  <a:noFill/>
                </a:ln>
                <a:solidFill>
                  <a:prstClr val="black"/>
                </a:solidFill>
                <a:effectLst/>
                <a:uLnTx/>
                <a:uFillTx/>
                <a:latin typeface="Aptos" panose="020B0004020202020204" pitchFamily="34" charset="0"/>
                <a:cs typeface="Arial" panose="020B0604020202020204" pitchFamily="34" charset="0"/>
              </a:rPr>
              <a:t>199</a:t>
            </a:r>
            <a:r>
              <a:rPr kumimoji="0" lang="es-ES" sz="1300" b="0" i="0" u="none" strike="noStrike" kern="1200" cap="none" spc="-3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90" normalizeH="0" baseline="0" noProof="0" dirty="0">
                <a:ln>
                  <a:noFill/>
                </a:ln>
                <a:solidFill>
                  <a:prstClr val="black"/>
                </a:solidFill>
                <a:effectLst/>
                <a:uLnTx/>
                <a:uFillTx/>
                <a:latin typeface="Aptos" panose="020B0004020202020204" pitchFamily="34" charset="0"/>
                <a:cs typeface="Arial" panose="020B0604020202020204" pitchFamily="34" charset="0"/>
              </a:rPr>
              <a:t>iniciativas</a:t>
            </a:r>
            <a:r>
              <a:rPr kumimoji="0" lang="es-ES" sz="1300" b="0" i="0" u="none" strike="noStrike" kern="1200" cap="none" spc="-75"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05" normalizeH="0" baseline="0" noProof="0" dirty="0">
                <a:ln>
                  <a:noFill/>
                </a:ln>
                <a:solidFill>
                  <a:prstClr val="black"/>
                </a:solidFill>
                <a:effectLst/>
                <a:uLnTx/>
                <a:uFillTx/>
                <a:latin typeface="Aptos" panose="020B0004020202020204" pitchFamily="34" charset="0"/>
                <a:cs typeface="Arial" panose="020B0604020202020204" pitchFamily="34" charset="0"/>
              </a:rPr>
              <a:t>propias</a:t>
            </a:r>
            <a:r>
              <a:rPr kumimoji="0" lang="es-ES" sz="1300" b="0" i="0" u="none" strike="noStrike" kern="1200" cap="none" spc="-50" normalizeH="0" baseline="0" noProof="0" dirty="0">
                <a:ln>
                  <a:noFill/>
                </a:ln>
                <a:solidFill>
                  <a:prstClr val="black"/>
                </a:solidFill>
                <a:effectLst/>
                <a:uLnTx/>
                <a:uFillTx/>
                <a:latin typeface="Aptos" panose="020B0004020202020204" pitchFamily="34" charset="0"/>
                <a:cs typeface="Arial" panose="020B0604020202020204" pitchFamily="34" charset="0"/>
              </a:rPr>
              <a:t> </a:t>
            </a:r>
            <a:r>
              <a:rPr kumimoji="0" lang="es-ES" sz="1300" b="0" i="0" u="none" strike="noStrike" kern="1200" cap="none" spc="-10" normalizeH="0" baseline="0" noProof="0" dirty="0">
                <a:ln>
                  <a:noFill/>
                </a:ln>
                <a:solidFill>
                  <a:prstClr val="black"/>
                </a:solidFill>
                <a:effectLst/>
                <a:uLnTx/>
                <a:uFillTx/>
                <a:latin typeface="Aptos" panose="020B0004020202020204" pitchFamily="34" charset="0"/>
                <a:cs typeface="Arial" panose="020B0604020202020204" pitchFamily="34" charset="0"/>
              </a:rPr>
              <a:t>étnicas.</a:t>
            </a:r>
            <a:endParaRPr kumimoji="0" lang="es-ES" sz="1300" b="0" i="0" u="none" strike="noStrike" kern="1200" cap="none" spc="0" normalizeH="0" baseline="0" noProof="0" dirty="0">
              <a:ln>
                <a:noFill/>
              </a:ln>
              <a:solidFill>
                <a:prstClr val="black"/>
              </a:solidFill>
              <a:effectLst/>
              <a:uLnTx/>
              <a:uFillTx/>
              <a:latin typeface="Aptos" panose="020B0004020202020204" pitchFamily="34" charset="0"/>
              <a:cs typeface="Arial" panose="020B0604020202020204" pitchFamily="34" charset="0"/>
            </a:endParaRPr>
          </a:p>
        </p:txBody>
      </p:sp>
      <p:grpSp>
        <p:nvGrpSpPr>
          <p:cNvPr id="89" name="object 34"/>
          <p:cNvGrpSpPr/>
          <p:nvPr/>
        </p:nvGrpSpPr>
        <p:grpSpPr>
          <a:xfrm>
            <a:off x="2253480" y="1931485"/>
            <a:ext cx="3675976" cy="3567429"/>
            <a:chOff x="2002535" y="2439860"/>
            <a:chExt cx="3567429" cy="3567429"/>
          </a:xfrm>
        </p:grpSpPr>
        <p:pic>
          <p:nvPicPr>
            <p:cNvPr id="90" name="object 35"/>
            <p:cNvPicPr/>
            <p:nvPr/>
          </p:nvPicPr>
          <p:blipFill>
            <a:blip r:embed="rId3" cstate="print"/>
            <a:stretch>
              <a:fillRect/>
            </a:stretch>
          </p:blipFill>
          <p:spPr>
            <a:xfrm>
              <a:off x="3476243" y="2439924"/>
              <a:ext cx="2056383" cy="1867662"/>
            </a:xfrm>
            <a:prstGeom prst="rect">
              <a:avLst/>
            </a:prstGeom>
          </p:spPr>
        </p:pic>
        <p:pic>
          <p:nvPicPr>
            <p:cNvPr id="91" name="object 36"/>
            <p:cNvPicPr/>
            <p:nvPr/>
          </p:nvPicPr>
          <p:blipFill>
            <a:blip r:embed="rId4" cstate="print"/>
            <a:stretch>
              <a:fillRect/>
            </a:stretch>
          </p:blipFill>
          <p:spPr>
            <a:xfrm>
              <a:off x="4084319" y="3590544"/>
              <a:ext cx="1485391" cy="2132710"/>
            </a:xfrm>
            <a:prstGeom prst="rect">
              <a:avLst/>
            </a:prstGeom>
          </p:spPr>
        </p:pic>
        <p:pic>
          <p:nvPicPr>
            <p:cNvPr id="92" name="object 37"/>
            <p:cNvPicPr/>
            <p:nvPr/>
          </p:nvPicPr>
          <p:blipFill>
            <a:blip r:embed="rId5" cstate="print"/>
            <a:stretch>
              <a:fillRect/>
            </a:stretch>
          </p:blipFill>
          <p:spPr>
            <a:xfrm>
              <a:off x="3122675" y="4747260"/>
              <a:ext cx="1841627" cy="1259509"/>
            </a:xfrm>
            <a:prstGeom prst="rect">
              <a:avLst/>
            </a:prstGeom>
          </p:spPr>
        </p:pic>
        <p:pic>
          <p:nvPicPr>
            <p:cNvPr id="93" name="object 38"/>
            <p:cNvPicPr/>
            <p:nvPr/>
          </p:nvPicPr>
          <p:blipFill>
            <a:blip r:embed="rId6" cstate="print"/>
            <a:stretch>
              <a:fillRect/>
            </a:stretch>
          </p:blipFill>
          <p:spPr>
            <a:xfrm>
              <a:off x="2249423" y="4486681"/>
              <a:ext cx="1597787" cy="1477264"/>
            </a:xfrm>
            <a:prstGeom prst="rect">
              <a:avLst/>
            </a:prstGeom>
          </p:spPr>
        </p:pic>
        <p:pic>
          <p:nvPicPr>
            <p:cNvPr id="94" name="object 39"/>
            <p:cNvPicPr/>
            <p:nvPr/>
          </p:nvPicPr>
          <p:blipFill>
            <a:blip r:embed="rId7" cstate="print"/>
            <a:stretch>
              <a:fillRect/>
            </a:stretch>
          </p:blipFill>
          <p:spPr>
            <a:xfrm>
              <a:off x="2002535" y="3784092"/>
              <a:ext cx="1235519" cy="1567688"/>
            </a:xfrm>
            <a:prstGeom prst="rect">
              <a:avLst/>
            </a:prstGeom>
          </p:spPr>
        </p:pic>
        <p:pic>
          <p:nvPicPr>
            <p:cNvPr id="95" name="object 40"/>
            <p:cNvPicPr/>
            <p:nvPr/>
          </p:nvPicPr>
          <p:blipFill>
            <a:blip r:embed="rId8" cstate="print"/>
            <a:stretch>
              <a:fillRect/>
            </a:stretch>
          </p:blipFill>
          <p:spPr>
            <a:xfrm>
              <a:off x="2008631" y="2942844"/>
              <a:ext cx="1311147" cy="1500377"/>
            </a:xfrm>
            <a:prstGeom prst="rect">
              <a:avLst/>
            </a:prstGeom>
          </p:spPr>
        </p:pic>
        <p:pic>
          <p:nvPicPr>
            <p:cNvPr id="96" name="object 41"/>
            <p:cNvPicPr/>
            <p:nvPr/>
          </p:nvPicPr>
          <p:blipFill>
            <a:blip r:embed="rId9" cstate="print"/>
            <a:stretch>
              <a:fillRect/>
            </a:stretch>
          </p:blipFill>
          <p:spPr>
            <a:xfrm>
              <a:off x="2366771" y="2523744"/>
              <a:ext cx="1385951" cy="1329816"/>
            </a:xfrm>
            <a:prstGeom prst="rect">
              <a:avLst/>
            </a:prstGeom>
          </p:spPr>
        </p:pic>
        <p:pic>
          <p:nvPicPr>
            <p:cNvPr id="97" name="object 42"/>
            <p:cNvPicPr/>
            <p:nvPr/>
          </p:nvPicPr>
          <p:blipFill>
            <a:blip r:embed="rId10" cstate="print"/>
            <a:stretch>
              <a:fillRect/>
            </a:stretch>
          </p:blipFill>
          <p:spPr>
            <a:xfrm>
              <a:off x="2985515" y="2439860"/>
              <a:ext cx="1109865" cy="1121092"/>
            </a:xfrm>
            <a:prstGeom prst="rect">
              <a:avLst/>
            </a:prstGeom>
          </p:spPr>
        </p:pic>
        <p:sp>
          <p:nvSpPr>
            <p:cNvPr id="98" name="object 43"/>
            <p:cNvSpPr/>
            <p:nvPr/>
          </p:nvSpPr>
          <p:spPr>
            <a:xfrm>
              <a:off x="3796029" y="2760472"/>
              <a:ext cx="1437640" cy="1247140"/>
            </a:xfrm>
            <a:custGeom>
              <a:avLst/>
              <a:gdLst/>
              <a:ahLst/>
              <a:cxnLst/>
              <a:rect l="l" t="t" r="r" b="b"/>
              <a:pathLst>
                <a:path w="1437639" h="1247139">
                  <a:moveTo>
                    <a:pt x="0" y="0"/>
                  </a:moveTo>
                  <a:lnTo>
                    <a:pt x="0" y="442087"/>
                  </a:lnTo>
                  <a:lnTo>
                    <a:pt x="48010" y="443193"/>
                  </a:lnTo>
                  <a:lnTo>
                    <a:pt x="95537" y="446485"/>
                  </a:lnTo>
                  <a:lnTo>
                    <a:pt x="142524" y="451916"/>
                  </a:lnTo>
                  <a:lnTo>
                    <a:pt x="188917" y="459445"/>
                  </a:lnTo>
                  <a:lnTo>
                    <a:pt x="234661" y="469025"/>
                  </a:lnTo>
                  <a:lnTo>
                    <a:pt x="279700" y="480614"/>
                  </a:lnTo>
                  <a:lnTo>
                    <a:pt x="323980" y="494168"/>
                  </a:lnTo>
                  <a:lnTo>
                    <a:pt x="367446" y="509642"/>
                  </a:lnTo>
                  <a:lnTo>
                    <a:pt x="410043" y="526992"/>
                  </a:lnTo>
                  <a:lnTo>
                    <a:pt x="451715" y="546175"/>
                  </a:lnTo>
                  <a:lnTo>
                    <a:pt x="492408" y="567146"/>
                  </a:lnTo>
                  <a:lnTo>
                    <a:pt x="532067" y="589862"/>
                  </a:lnTo>
                  <a:lnTo>
                    <a:pt x="570636" y="614278"/>
                  </a:lnTo>
                  <a:lnTo>
                    <a:pt x="608061" y="640350"/>
                  </a:lnTo>
                  <a:lnTo>
                    <a:pt x="644286" y="668035"/>
                  </a:lnTo>
                  <a:lnTo>
                    <a:pt x="679258" y="697289"/>
                  </a:lnTo>
                  <a:lnTo>
                    <a:pt x="712920" y="728067"/>
                  </a:lnTo>
                  <a:lnTo>
                    <a:pt x="745217" y="760325"/>
                  </a:lnTo>
                  <a:lnTo>
                    <a:pt x="776095" y="794020"/>
                  </a:lnTo>
                  <a:lnTo>
                    <a:pt x="805499" y="829107"/>
                  </a:lnTo>
                  <a:lnTo>
                    <a:pt x="833374" y="865543"/>
                  </a:lnTo>
                  <a:lnTo>
                    <a:pt x="859664" y="903283"/>
                  </a:lnTo>
                  <a:lnTo>
                    <a:pt x="884315" y="942284"/>
                  </a:lnTo>
                  <a:lnTo>
                    <a:pt x="907271" y="982501"/>
                  </a:lnTo>
                  <a:lnTo>
                    <a:pt x="928478" y="1023891"/>
                  </a:lnTo>
                  <a:lnTo>
                    <a:pt x="947881" y="1066409"/>
                  </a:lnTo>
                  <a:lnTo>
                    <a:pt x="965424" y="1110011"/>
                  </a:lnTo>
                  <a:lnTo>
                    <a:pt x="981053" y="1154654"/>
                  </a:lnTo>
                  <a:lnTo>
                    <a:pt x="994712" y="1200294"/>
                  </a:lnTo>
                  <a:lnTo>
                    <a:pt x="1006348" y="1246885"/>
                  </a:lnTo>
                  <a:lnTo>
                    <a:pt x="1437640" y="1149858"/>
                  </a:lnTo>
                  <a:lnTo>
                    <a:pt x="1426064" y="1102168"/>
                  </a:lnTo>
                  <a:lnTo>
                    <a:pt x="1413003" y="1055165"/>
                  </a:lnTo>
                  <a:lnTo>
                    <a:pt x="1398483" y="1008870"/>
                  </a:lnTo>
                  <a:lnTo>
                    <a:pt x="1382533" y="963306"/>
                  </a:lnTo>
                  <a:lnTo>
                    <a:pt x="1365183" y="918497"/>
                  </a:lnTo>
                  <a:lnTo>
                    <a:pt x="1346460" y="874464"/>
                  </a:lnTo>
                  <a:lnTo>
                    <a:pt x="1326394" y="831232"/>
                  </a:lnTo>
                  <a:lnTo>
                    <a:pt x="1305013" y="788823"/>
                  </a:lnTo>
                  <a:lnTo>
                    <a:pt x="1282345" y="747259"/>
                  </a:lnTo>
                  <a:lnTo>
                    <a:pt x="1258420" y="706564"/>
                  </a:lnTo>
                  <a:lnTo>
                    <a:pt x="1233265" y="666761"/>
                  </a:lnTo>
                  <a:lnTo>
                    <a:pt x="1206910" y="627872"/>
                  </a:lnTo>
                  <a:lnTo>
                    <a:pt x="1179384" y="589920"/>
                  </a:lnTo>
                  <a:lnTo>
                    <a:pt x="1150714" y="552929"/>
                  </a:lnTo>
                  <a:lnTo>
                    <a:pt x="1120929" y="516921"/>
                  </a:lnTo>
                  <a:lnTo>
                    <a:pt x="1090058" y="481919"/>
                  </a:lnTo>
                  <a:lnTo>
                    <a:pt x="1058130" y="447946"/>
                  </a:lnTo>
                  <a:lnTo>
                    <a:pt x="1025173" y="415025"/>
                  </a:lnTo>
                  <a:lnTo>
                    <a:pt x="991216" y="383179"/>
                  </a:lnTo>
                  <a:lnTo>
                    <a:pt x="956288" y="352430"/>
                  </a:lnTo>
                  <a:lnTo>
                    <a:pt x="920416" y="322802"/>
                  </a:lnTo>
                  <a:lnTo>
                    <a:pt x="883630" y="294317"/>
                  </a:lnTo>
                  <a:lnTo>
                    <a:pt x="845959" y="266998"/>
                  </a:lnTo>
                  <a:lnTo>
                    <a:pt x="807431" y="240869"/>
                  </a:lnTo>
                  <a:lnTo>
                    <a:pt x="768074" y="215952"/>
                  </a:lnTo>
                  <a:lnTo>
                    <a:pt x="727917" y="192270"/>
                  </a:lnTo>
                  <a:lnTo>
                    <a:pt x="686990" y="169846"/>
                  </a:lnTo>
                  <a:lnTo>
                    <a:pt x="645319" y="148702"/>
                  </a:lnTo>
                  <a:lnTo>
                    <a:pt x="602935" y="128863"/>
                  </a:lnTo>
                  <a:lnTo>
                    <a:pt x="559866" y="110350"/>
                  </a:lnTo>
                  <a:lnTo>
                    <a:pt x="516140" y="93186"/>
                  </a:lnTo>
                  <a:lnTo>
                    <a:pt x="471786" y="77395"/>
                  </a:lnTo>
                  <a:lnTo>
                    <a:pt x="426832" y="62999"/>
                  </a:lnTo>
                  <a:lnTo>
                    <a:pt x="381308" y="50021"/>
                  </a:lnTo>
                  <a:lnTo>
                    <a:pt x="335241" y="38484"/>
                  </a:lnTo>
                  <a:lnTo>
                    <a:pt x="288661" y="28411"/>
                  </a:lnTo>
                  <a:lnTo>
                    <a:pt x="241596" y="19825"/>
                  </a:lnTo>
                  <a:lnTo>
                    <a:pt x="194075" y="12749"/>
                  </a:lnTo>
                  <a:lnTo>
                    <a:pt x="146126" y="7205"/>
                  </a:lnTo>
                  <a:lnTo>
                    <a:pt x="97778" y="3217"/>
                  </a:lnTo>
                  <a:lnTo>
                    <a:pt x="49060" y="808"/>
                  </a:lnTo>
                  <a:lnTo>
                    <a:pt x="0" y="0"/>
                  </a:lnTo>
                  <a:close/>
                </a:path>
              </a:pathLst>
            </a:custGeom>
            <a:solidFill>
              <a:srgbClr val="4471C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99" name="object 44"/>
            <p:cNvSpPr/>
            <p:nvPr/>
          </p:nvSpPr>
          <p:spPr>
            <a:xfrm>
              <a:off x="4404486" y="3910330"/>
              <a:ext cx="865505" cy="1513840"/>
            </a:xfrm>
            <a:custGeom>
              <a:avLst/>
              <a:gdLst/>
              <a:ahLst/>
              <a:cxnLst/>
              <a:rect l="l" t="t" r="r" b="b"/>
              <a:pathLst>
                <a:path w="865504" h="1513839">
                  <a:moveTo>
                    <a:pt x="829183" y="0"/>
                  </a:moveTo>
                  <a:lnTo>
                    <a:pt x="397890" y="97028"/>
                  </a:lnTo>
                  <a:lnTo>
                    <a:pt x="407547" y="145202"/>
                  </a:lnTo>
                  <a:lnTo>
                    <a:pt x="414863" y="193451"/>
                  </a:lnTo>
                  <a:lnTo>
                    <a:pt x="419866" y="241702"/>
                  </a:lnTo>
                  <a:lnTo>
                    <a:pt x="422583" y="289883"/>
                  </a:lnTo>
                  <a:lnTo>
                    <a:pt x="423042" y="337921"/>
                  </a:lnTo>
                  <a:lnTo>
                    <a:pt x="421269" y="385743"/>
                  </a:lnTo>
                  <a:lnTo>
                    <a:pt x="417293" y="433277"/>
                  </a:lnTo>
                  <a:lnTo>
                    <a:pt x="411140" y="480449"/>
                  </a:lnTo>
                  <a:lnTo>
                    <a:pt x="402838" y="527188"/>
                  </a:lnTo>
                  <a:lnTo>
                    <a:pt x="392414" y="573420"/>
                  </a:lnTo>
                  <a:lnTo>
                    <a:pt x="379896" y="619073"/>
                  </a:lnTo>
                  <a:lnTo>
                    <a:pt x="365310" y="664074"/>
                  </a:lnTo>
                  <a:lnTo>
                    <a:pt x="348684" y="708351"/>
                  </a:lnTo>
                  <a:lnTo>
                    <a:pt x="330046" y="751830"/>
                  </a:lnTo>
                  <a:lnTo>
                    <a:pt x="309422" y="794440"/>
                  </a:lnTo>
                  <a:lnTo>
                    <a:pt x="286841" y="836108"/>
                  </a:lnTo>
                  <a:lnTo>
                    <a:pt x="262328" y="876760"/>
                  </a:lnTo>
                  <a:lnTo>
                    <a:pt x="235912" y="916325"/>
                  </a:lnTo>
                  <a:lnTo>
                    <a:pt x="207620" y="954729"/>
                  </a:lnTo>
                  <a:lnTo>
                    <a:pt x="177479" y="991900"/>
                  </a:lnTo>
                  <a:lnTo>
                    <a:pt x="145517" y="1027765"/>
                  </a:lnTo>
                  <a:lnTo>
                    <a:pt x="111761" y="1062252"/>
                  </a:lnTo>
                  <a:lnTo>
                    <a:pt x="76237" y="1095288"/>
                  </a:lnTo>
                  <a:lnTo>
                    <a:pt x="38975" y="1126800"/>
                  </a:lnTo>
                  <a:lnTo>
                    <a:pt x="0" y="1156716"/>
                  </a:lnTo>
                  <a:lnTo>
                    <a:pt x="260858" y="1513713"/>
                  </a:lnTo>
                  <a:lnTo>
                    <a:pt x="299772" y="1484283"/>
                  </a:lnTo>
                  <a:lnTo>
                    <a:pt x="337513" y="1453737"/>
                  </a:lnTo>
                  <a:lnTo>
                    <a:pt x="374067" y="1422112"/>
                  </a:lnTo>
                  <a:lnTo>
                    <a:pt x="409421" y="1389440"/>
                  </a:lnTo>
                  <a:lnTo>
                    <a:pt x="443563" y="1355758"/>
                  </a:lnTo>
                  <a:lnTo>
                    <a:pt x="476478" y="1321099"/>
                  </a:lnTo>
                  <a:lnTo>
                    <a:pt x="508155" y="1285500"/>
                  </a:lnTo>
                  <a:lnTo>
                    <a:pt x="538579" y="1248993"/>
                  </a:lnTo>
                  <a:lnTo>
                    <a:pt x="567739" y="1211615"/>
                  </a:lnTo>
                  <a:lnTo>
                    <a:pt x="595621" y="1173400"/>
                  </a:lnTo>
                  <a:lnTo>
                    <a:pt x="622211" y="1134383"/>
                  </a:lnTo>
                  <a:lnTo>
                    <a:pt x="647497" y="1094598"/>
                  </a:lnTo>
                  <a:lnTo>
                    <a:pt x="671466" y="1054081"/>
                  </a:lnTo>
                  <a:lnTo>
                    <a:pt x="694105" y="1012866"/>
                  </a:lnTo>
                  <a:lnTo>
                    <a:pt x="715400" y="970988"/>
                  </a:lnTo>
                  <a:lnTo>
                    <a:pt x="735339" y="928482"/>
                  </a:lnTo>
                  <a:lnTo>
                    <a:pt x="753909" y="885382"/>
                  </a:lnTo>
                  <a:lnTo>
                    <a:pt x="771096" y="841724"/>
                  </a:lnTo>
                  <a:lnTo>
                    <a:pt x="786887" y="797541"/>
                  </a:lnTo>
                  <a:lnTo>
                    <a:pt x="801270" y="752870"/>
                  </a:lnTo>
                  <a:lnTo>
                    <a:pt x="814232" y="707744"/>
                  </a:lnTo>
                  <a:lnTo>
                    <a:pt x="825758" y="662199"/>
                  </a:lnTo>
                  <a:lnTo>
                    <a:pt x="835837" y="616269"/>
                  </a:lnTo>
                  <a:lnTo>
                    <a:pt x="844455" y="569990"/>
                  </a:lnTo>
                  <a:lnTo>
                    <a:pt x="851600" y="523395"/>
                  </a:lnTo>
                  <a:lnTo>
                    <a:pt x="857257" y="476519"/>
                  </a:lnTo>
                  <a:lnTo>
                    <a:pt x="861415" y="429398"/>
                  </a:lnTo>
                  <a:lnTo>
                    <a:pt x="864059" y="382067"/>
                  </a:lnTo>
                  <a:lnTo>
                    <a:pt x="865178" y="334559"/>
                  </a:lnTo>
                  <a:lnTo>
                    <a:pt x="864757" y="286910"/>
                  </a:lnTo>
                  <a:lnTo>
                    <a:pt x="862785" y="239155"/>
                  </a:lnTo>
                  <a:lnTo>
                    <a:pt x="859247" y="191328"/>
                  </a:lnTo>
                  <a:lnTo>
                    <a:pt x="854131" y="143464"/>
                  </a:lnTo>
                  <a:lnTo>
                    <a:pt x="847423" y="95598"/>
                  </a:lnTo>
                  <a:lnTo>
                    <a:pt x="839112" y="47765"/>
                  </a:lnTo>
                  <a:lnTo>
                    <a:pt x="829183" y="0"/>
                  </a:lnTo>
                  <a:close/>
                </a:path>
              </a:pathLst>
            </a:custGeom>
            <a:solidFill>
              <a:srgbClr val="EC7C3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100" name="object 45"/>
            <p:cNvSpPr/>
            <p:nvPr/>
          </p:nvSpPr>
          <p:spPr>
            <a:xfrm>
              <a:off x="3441953" y="5067046"/>
              <a:ext cx="1223645" cy="640715"/>
            </a:xfrm>
            <a:custGeom>
              <a:avLst/>
              <a:gdLst/>
              <a:ahLst/>
              <a:cxnLst/>
              <a:rect l="l" t="t" r="r" b="b"/>
              <a:pathLst>
                <a:path w="1223645" h="640714">
                  <a:moveTo>
                    <a:pt x="962533" y="0"/>
                  </a:moveTo>
                  <a:lnTo>
                    <a:pt x="920842" y="28914"/>
                  </a:lnTo>
                  <a:lnTo>
                    <a:pt x="877996" y="55617"/>
                  </a:lnTo>
                  <a:lnTo>
                    <a:pt x="834081" y="80092"/>
                  </a:lnTo>
                  <a:lnTo>
                    <a:pt x="789186" y="102323"/>
                  </a:lnTo>
                  <a:lnTo>
                    <a:pt x="743395" y="122292"/>
                  </a:lnTo>
                  <a:lnTo>
                    <a:pt x="696797" y="139982"/>
                  </a:lnTo>
                  <a:lnTo>
                    <a:pt x="649477" y="155376"/>
                  </a:lnTo>
                  <a:lnTo>
                    <a:pt x="601523" y="168459"/>
                  </a:lnTo>
                  <a:lnTo>
                    <a:pt x="553021" y="179212"/>
                  </a:lnTo>
                  <a:lnTo>
                    <a:pt x="504058" y="187620"/>
                  </a:lnTo>
                  <a:lnTo>
                    <a:pt x="454721" y="193664"/>
                  </a:lnTo>
                  <a:lnTo>
                    <a:pt x="405097" y="197329"/>
                  </a:lnTo>
                  <a:lnTo>
                    <a:pt x="355271" y="198598"/>
                  </a:lnTo>
                  <a:lnTo>
                    <a:pt x="305332" y="197453"/>
                  </a:lnTo>
                  <a:lnTo>
                    <a:pt x="255366" y="193877"/>
                  </a:lnTo>
                  <a:lnTo>
                    <a:pt x="205459" y="187855"/>
                  </a:lnTo>
                  <a:lnTo>
                    <a:pt x="155699" y="179369"/>
                  </a:lnTo>
                  <a:lnTo>
                    <a:pt x="106172" y="168401"/>
                  </a:lnTo>
                  <a:lnTo>
                    <a:pt x="0" y="597509"/>
                  </a:lnTo>
                  <a:lnTo>
                    <a:pt x="48943" y="608743"/>
                  </a:lnTo>
                  <a:lnTo>
                    <a:pt x="98065" y="618272"/>
                  </a:lnTo>
                  <a:lnTo>
                    <a:pt x="147322" y="626107"/>
                  </a:lnTo>
                  <a:lnTo>
                    <a:pt x="196676" y="632254"/>
                  </a:lnTo>
                  <a:lnTo>
                    <a:pt x="246083" y="636722"/>
                  </a:lnTo>
                  <a:lnTo>
                    <a:pt x="295504" y="639518"/>
                  </a:lnTo>
                  <a:lnTo>
                    <a:pt x="344896" y="640652"/>
                  </a:lnTo>
                  <a:lnTo>
                    <a:pt x="394220" y="640131"/>
                  </a:lnTo>
                  <a:lnTo>
                    <a:pt x="443434" y="637963"/>
                  </a:lnTo>
                  <a:lnTo>
                    <a:pt x="492496" y="634156"/>
                  </a:lnTo>
                  <a:lnTo>
                    <a:pt x="541366" y="628718"/>
                  </a:lnTo>
                  <a:lnTo>
                    <a:pt x="590003" y="621658"/>
                  </a:lnTo>
                  <a:lnTo>
                    <a:pt x="638365" y="612984"/>
                  </a:lnTo>
                  <a:lnTo>
                    <a:pt x="686411" y="602703"/>
                  </a:lnTo>
                  <a:lnTo>
                    <a:pt x="734101" y="590825"/>
                  </a:lnTo>
                  <a:lnTo>
                    <a:pt x="781393" y="577356"/>
                  </a:lnTo>
                  <a:lnTo>
                    <a:pt x="828246" y="562305"/>
                  </a:lnTo>
                  <a:lnTo>
                    <a:pt x="874619" y="545680"/>
                  </a:lnTo>
                  <a:lnTo>
                    <a:pt x="920471" y="527490"/>
                  </a:lnTo>
                  <a:lnTo>
                    <a:pt x="965761" y="507742"/>
                  </a:lnTo>
                  <a:lnTo>
                    <a:pt x="1010447" y="486444"/>
                  </a:lnTo>
                  <a:lnTo>
                    <a:pt x="1054489" y="463605"/>
                  </a:lnTo>
                  <a:lnTo>
                    <a:pt x="1097845" y="439233"/>
                  </a:lnTo>
                  <a:lnTo>
                    <a:pt x="1140475" y="413335"/>
                  </a:lnTo>
                  <a:lnTo>
                    <a:pt x="1182337" y="385920"/>
                  </a:lnTo>
                  <a:lnTo>
                    <a:pt x="1223391" y="356996"/>
                  </a:lnTo>
                  <a:lnTo>
                    <a:pt x="962533" y="0"/>
                  </a:lnTo>
                  <a:close/>
                </a:path>
              </a:pathLst>
            </a:custGeom>
            <a:solidFill>
              <a:srgbClr val="A4A4A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101" name="object 46"/>
            <p:cNvSpPr/>
            <p:nvPr/>
          </p:nvSpPr>
          <p:spPr>
            <a:xfrm>
              <a:off x="2570098" y="4806442"/>
              <a:ext cx="978535" cy="858519"/>
            </a:xfrm>
            <a:custGeom>
              <a:avLst/>
              <a:gdLst/>
              <a:ahLst/>
              <a:cxnLst/>
              <a:rect l="l" t="t" r="r" b="b"/>
              <a:pathLst>
                <a:path w="978535" h="858520">
                  <a:moveTo>
                    <a:pt x="367792" y="0"/>
                  </a:moveTo>
                  <a:lnTo>
                    <a:pt x="0" y="245363"/>
                  </a:lnTo>
                  <a:lnTo>
                    <a:pt x="28470" y="286521"/>
                  </a:lnTo>
                  <a:lnTo>
                    <a:pt x="58234" y="326572"/>
                  </a:lnTo>
                  <a:lnTo>
                    <a:pt x="89256" y="365494"/>
                  </a:lnTo>
                  <a:lnTo>
                    <a:pt x="121501" y="403261"/>
                  </a:lnTo>
                  <a:lnTo>
                    <a:pt x="154936" y="439850"/>
                  </a:lnTo>
                  <a:lnTo>
                    <a:pt x="189525" y="475237"/>
                  </a:lnTo>
                  <a:lnTo>
                    <a:pt x="225235" y="509396"/>
                  </a:lnTo>
                  <a:lnTo>
                    <a:pt x="262031" y="542304"/>
                  </a:lnTo>
                  <a:lnTo>
                    <a:pt x="299877" y="573938"/>
                  </a:lnTo>
                  <a:lnTo>
                    <a:pt x="338741" y="604272"/>
                  </a:lnTo>
                  <a:lnTo>
                    <a:pt x="378586" y="633282"/>
                  </a:lnTo>
                  <a:lnTo>
                    <a:pt x="419380" y="660944"/>
                  </a:lnTo>
                  <a:lnTo>
                    <a:pt x="461087" y="687235"/>
                  </a:lnTo>
                  <a:lnTo>
                    <a:pt x="503672" y="712129"/>
                  </a:lnTo>
                  <a:lnTo>
                    <a:pt x="547102" y="735602"/>
                  </a:lnTo>
                  <a:lnTo>
                    <a:pt x="591342" y="757631"/>
                  </a:lnTo>
                  <a:lnTo>
                    <a:pt x="636357" y="778192"/>
                  </a:lnTo>
                  <a:lnTo>
                    <a:pt x="682113" y="797259"/>
                  </a:lnTo>
                  <a:lnTo>
                    <a:pt x="728575" y="814809"/>
                  </a:lnTo>
                  <a:lnTo>
                    <a:pt x="775709" y="830817"/>
                  </a:lnTo>
                  <a:lnTo>
                    <a:pt x="823480" y="845260"/>
                  </a:lnTo>
                  <a:lnTo>
                    <a:pt x="871854" y="858113"/>
                  </a:lnTo>
                  <a:lnTo>
                    <a:pt x="978026" y="429005"/>
                  </a:lnTo>
                  <a:lnTo>
                    <a:pt x="928506" y="415429"/>
                  </a:lnTo>
                  <a:lnTo>
                    <a:pt x="879918" y="399474"/>
                  </a:lnTo>
                  <a:lnTo>
                    <a:pt x="832339" y="381195"/>
                  </a:lnTo>
                  <a:lnTo>
                    <a:pt x="785846" y="360644"/>
                  </a:lnTo>
                  <a:lnTo>
                    <a:pt x="740513" y="337876"/>
                  </a:lnTo>
                  <a:lnTo>
                    <a:pt x="696418" y="312944"/>
                  </a:lnTo>
                  <a:lnTo>
                    <a:pt x="653636" y="285901"/>
                  </a:lnTo>
                  <a:lnTo>
                    <a:pt x="612243" y="256801"/>
                  </a:lnTo>
                  <a:lnTo>
                    <a:pt x="572316" y="225698"/>
                  </a:lnTo>
                  <a:lnTo>
                    <a:pt x="533931" y="192644"/>
                  </a:lnTo>
                  <a:lnTo>
                    <a:pt x="497163" y="157694"/>
                  </a:lnTo>
                  <a:lnTo>
                    <a:pt x="462090" y="120901"/>
                  </a:lnTo>
                  <a:lnTo>
                    <a:pt x="428786" y="82319"/>
                  </a:lnTo>
                  <a:lnTo>
                    <a:pt x="397327" y="42000"/>
                  </a:lnTo>
                  <a:lnTo>
                    <a:pt x="367792" y="0"/>
                  </a:lnTo>
                  <a:close/>
                </a:path>
              </a:pathLst>
            </a:custGeom>
            <a:solidFill>
              <a:srgbClr val="FFC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102" name="object 47"/>
            <p:cNvSpPr/>
            <p:nvPr/>
          </p:nvSpPr>
          <p:spPr>
            <a:xfrm>
              <a:off x="2322480" y="4104767"/>
              <a:ext cx="615950" cy="947419"/>
            </a:xfrm>
            <a:custGeom>
              <a:avLst/>
              <a:gdLst/>
              <a:ahLst/>
              <a:cxnLst/>
              <a:rect l="l" t="t" r="r" b="b"/>
              <a:pathLst>
                <a:path w="615950" h="947420">
                  <a:moveTo>
                    <a:pt x="5556" y="0"/>
                  </a:moveTo>
                  <a:lnTo>
                    <a:pt x="1996" y="50094"/>
                  </a:lnTo>
                  <a:lnTo>
                    <a:pt x="147" y="100148"/>
                  </a:lnTo>
                  <a:lnTo>
                    <a:pt x="0" y="150118"/>
                  </a:lnTo>
                  <a:lnTo>
                    <a:pt x="1543" y="199966"/>
                  </a:lnTo>
                  <a:lnTo>
                    <a:pt x="4766" y="249648"/>
                  </a:lnTo>
                  <a:lnTo>
                    <a:pt x="9659" y="299124"/>
                  </a:lnTo>
                  <a:lnTo>
                    <a:pt x="16212" y="348352"/>
                  </a:lnTo>
                  <a:lnTo>
                    <a:pt x="24413" y="397292"/>
                  </a:lnTo>
                  <a:lnTo>
                    <a:pt x="34252" y="445902"/>
                  </a:lnTo>
                  <a:lnTo>
                    <a:pt x="45720" y="494141"/>
                  </a:lnTo>
                  <a:lnTo>
                    <a:pt x="58804" y="541967"/>
                  </a:lnTo>
                  <a:lnTo>
                    <a:pt x="73496" y="589339"/>
                  </a:lnTo>
                  <a:lnTo>
                    <a:pt x="89784" y="636217"/>
                  </a:lnTo>
                  <a:lnTo>
                    <a:pt x="107658" y="682559"/>
                  </a:lnTo>
                  <a:lnTo>
                    <a:pt x="127107" y="728323"/>
                  </a:lnTo>
                  <a:lnTo>
                    <a:pt x="148121" y="773468"/>
                  </a:lnTo>
                  <a:lnTo>
                    <a:pt x="170690" y="817954"/>
                  </a:lnTo>
                  <a:lnTo>
                    <a:pt x="194802" y="861738"/>
                  </a:lnTo>
                  <a:lnTo>
                    <a:pt x="220449" y="904780"/>
                  </a:lnTo>
                  <a:lnTo>
                    <a:pt x="247618" y="947038"/>
                  </a:lnTo>
                  <a:lnTo>
                    <a:pt x="615410" y="701674"/>
                  </a:lnTo>
                  <a:lnTo>
                    <a:pt x="588571" y="659267"/>
                  </a:lnTo>
                  <a:lnTo>
                    <a:pt x="563911" y="615760"/>
                  </a:lnTo>
                  <a:lnTo>
                    <a:pt x="541453" y="571236"/>
                  </a:lnTo>
                  <a:lnTo>
                    <a:pt x="521218" y="525781"/>
                  </a:lnTo>
                  <a:lnTo>
                    <a:pt x="503229" y="479481"/>
                  </a:lnTo>
                  <a:lnTo>
                    <a:pt x="487507" y="432420"/>
                  </a:lnTo>
                  <a:lnTo>
                    <a:pt x="474075" y="384682"/>
                  </a:lnTo>
                  <a:lnTo>
                    <a:pt x="462954" y="336354"/>
                  </a:lnTo>
                  <a:lnTo>
                    <a:pt x="454166" y="287520"/>
                  </a:lnTo>
                  <a:lnTo>
                    <a:pt x="447733" y="238265"/>
                  </a:lnTo>
                  <a:lnTo>
                    <a:pt x="443677" y="188674"/>
                  </a:lnTo>
                  <a:lnTo>
                    <a:pt x="442020" y="138832"/>
                  </a:lnTo>
                  <a:lnTo>
                    <a:pt x="442785" y="88824"/>
                  </a:lnTo>
                  <a:lnTo>
                    <a:pt x="445992" y="38734"/>
                  </a:lnTo>
                  <a:lnTo>
                    <a:pt x="5556" y="0"/>
                  </a:lnTo>
                  <a:close/>
                </a:path>
              </a:pathLst>
            </a:custGeom>
            <a:solidFill>
              <a:srgbClr val="5B9BD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103" name="object 48"/>
            <p:cNvSpPr/>
            <p:nvPr/>
          </p:nvSpPr>
          <p:spPr>
            <a:xfrm>
              <a:off x="2328036" y="3263392"/>
              <a:ext cx="692150" cy="880110"/>
            </a:xfrm>
            <a:custGeom>
              <a:avLst/>
              <a:gdLst/>
              <a:ahLst/>
              <a:cxnLst/>
              <a:rect l="l" t="t" r="r" b="b"/>
              <a:pathLst>
                <a:path w="692150" h="880110">
                  <a:moveTo>
                    <a:pt x="359156" y="0"/>
                  </a:moveTo>
                  <a:lnTo>
                    <a:pt x="327318" y="37625"/>
                  </a:lnTo>
                  <a:lnTo>
                    <a:pt x="296826" y="76201"/>
                  </a:lnTo>
                  <a:lnTo>
                    <a:pt x="267696" y="115690"/>
                  </a:lnTo>
                  <a:lnTo>
                    <a:pt x="239945" y="156055"/>
                  </a:lnTo>
                  <a:lnTo>
                    <a:pt x="213587" y="197260"/>
                  </a:lnTo>
                  <a:lnTo>
                    <a:pt x="188640" y="239266"/>
                  </a:lnTo>
                  <a:lnTo>
                    <a:pt x="165119" y="282037"/>
                  </a:lnTo>
                  <a:lnTo>
                    <a:pt x="143041" y="325535"/>
                  </a:lnTo>
                  <a:lnTo>
                    <a:pt x="122422" y="369723"/>
                  </a:lnTo>
                  <a:lnTo>
                    <a:pt x="103277" y="414564"/>
                  </a:lnTo>
                  <a:lnTo>
                    <a:pt x="85624" y="460021"/>
                  </a:lnTo>
                  <a:lnTo>
                    <a:pt x="69477" y="506056"/>
                  </a:lnTo>
                  <a:lnTo>
                    <a:pt x="54854" y="552633"/>
                  </a:lnTo>
                  <a:lnTo>
                    <a:pt x="41769" y="599714"/>
                  </a:lnTo>
                  <a:lnTo>
                    <a:pt x="30240" y="647261"/>
                  </a:lnTo>
                  <a:lnTo>
                    <a:pt x="20283" y="695238"/>
                  </a:lnTo>
                  <a:lnTo>
                    <a:pt x="11913" y="743607"/>
                  </a:lnTo>
                  <a:lnTo>
                    <a:pt x="5146" y="792332"/>
                  </a:lnTo>
                  <a:lnTo>
                    <a:pt x="0" y="841375"/>
                  </a:lnTo>
                  <a:lnTo>
                    <a:pt x="440436" y="880110"/>
                  </a:lnTo>
                  <a:lnTo>
                    <a:pt x="446077" y="830011"/>
                  </a:lnTo>
                  <a:lnTo>
                    <a:pt x="454128" y="780414"/>
                  </a:lnTo>
                  <a:lnTo>
                    <a:pt x="464555" y="731399"/>
                  </a:lnTo>
                  <a:lnTo>
                    <a:pt x="477322" y="683048"/>
                  </a:lnTo>
                  <a:lnTo>
                    <a:pt x="492395" y="635443"/>
                  </a:lnTo>
                  <a:lnTo>
                    <a:pt x="509741" y="588664"/>
                  </a:lnTo>
                  <a:lnTo>
                    <a:pt x="529324" y="542793"/>
                  </a:lnTo>
                  <a:lnTo>
                    <a:pt x="551111" y="497913"/>
                  </a:lnTo>
                  <a:lnTo>
                    <a:pt x="575067" y="454103"/>
                  </a:lnTo>
                  <a:lnTo>
                    <a:pt x="601158" y="411447"/>
                  </a:lnTo>
                  <a:lnTo>
                    <a:pt x="629349" y="370025"/>
                  </a:lnTo>
                  <a:lnTo>
                    <a:pt x="659606" y="329919"/>
                  </a:lnTo>
                  <a:lnTo>
                    <a:pt x="691895" y="291211"/>
                  </a:lnTo>
                  <a:lnTo>
                    <a:pt x="359156" y="0"/>
                  </a:lnTo>
                  <a:close/>
                </a:path>
              </a:pathLst>
            </a:custGeom>
            <a:solidFill>
              <a:srgbClr val="6FAC4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104" name="object 49"/>
            <p:cNvSpPr/>
            <p:nvPr/>
          </p:nvSpPr>
          <p:spPr>
            <a:xfrm>
              <a:off x="2687192" y="2844292"/>
              <a:ext cx="765810" cy="710565"/>
            </a:xfrm>
            <a:custGeom>
              <a:avLst/>
              <a:gdLst/>
              <a:ahLst/>
              <a:cxnLst/>
              <a:rect l="l" t="t" r="r" b="b"/>
              <a:pathLst>
                <a:path w="765810" h="710564">
                  <a:moveTo>
                    <a:pt x="618744" y="0"/>
                  </a:moveTo>
                  <a:lnTo>
                    <a:pt x="571318" y="17638"/>
                  </a:lnTo>
                  <a:lnTo>
                    <a:pt x="524618" y="36857"/>
                  </a:lnTo>
                  <a:lnTo>
                    <a:pt x="478682" y="57631"/>
                  </a:lnTo>
                  <a:lnTo>
                    <a:pt x="433544" y="79935"/>
                  </a:lnTo>
                  <a:lnTo>
                    <a:pt x="389240" y="103744"/>
                  </a:lnTo>
                  <a:lnTo>
                    <a:pt x="345807" y="129034"/>
                  </a:lnTo>
                  <a:lnTo>
                    <a:pt x="303280" y="155778"/>
                  </a:lnTo>
                  <a:lnTo>
                    <a:pt x="261696" y="183951"/>
                  </a:lnTo>
                  <a:lnTo>
                    <a:pt x="221089" y="213530"/>
                  </a:lnTo>
                  <a:lnTo>
                    <a:pt x="181497" y="244489"/>
                  </a:lnTo>
                  <a:lnTo>
                    <a:pt x="142954" y="276802"/>
                  </a:lnTo>
                  <a:lnTo>
                    <a:pt x="105497" y="310444"/>
                  </a:lnTo>
                  <a:lnTo>
                    <a:pt x="69162" y="345392"/>
                  </a:lnTo>
                  <a:lnTo>
                    <a:pt x="33984" y="381618"/>
                  </a:lnTo>
                  <a:lnTo>
                    <a:pt x="0" y="419100"/>
                  </a:lnTo>
                  <a:lnTo>
                    <a:pt x="332739" y="710311"/>
                  </a:lnTo>
                  <a:lnTo>
                    <a:pt x="365362" y="674750"/>
                  </a:lnTo>
                  <a:lnTo>
                    <a:pt x="399527" y="640833"/>
                  </a:lnTo>
                  <a:lnTo>
                    <a:pt x="435167" y="608605"/>
                  </a:lnTo>
                  <a:lnTo>
                    <a:pt x="472220" y="578111"/>
                  </a:lnTo>
                  <a:lnTo>
                    <a:pt x="510619" y="549395"/>
                  </a:lnTo>
                  <a:lnTo>
                    <a:pt x="550301" y="522501"/>
                  </a:lnTo>
                  <a:lnTo>
                    <a:pt x="591201" y="497475"/>
                  </a:lnTo>
                  <a:lnTo>
                    <a:pt x="633253" y="474362"/>
                  </a:lnTo>
                  <a:lnTo>
                    <a:pt x="676394" y="453205"/>
                  </a:lnTo>
                  <a:lnTo>
                    <a:pt x="720559" y="434050"/>
                  </a:lnTo>
                  <a:lnTo>
                    <a:pt x="765682" y="416941"/>
                  </a:lnTo>
                  <a:lnTo>
                    <a:pt x="618744" y="0"/>
                  </a:lnTo>
                  <a:close/>
                </a:path>
              </a:pathLst>
            </a:custGeom>
            <a:solidFill>
              <a:srgbClr val="254478"/>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105" name="object 50"/>
            <p:cNvSpPr/>
            <p:nvPr/>
          </p:nvSpPr>
          <p:spPr>
            <a:xfrm>
              <a:off x="3305936" y="2760472"/>
              <a:ext cx="490220" cy="501015"/>
            </a:xfrm>
            <a:custGeom>
              <a:avLst/>
              <a:gdLst/>
              <a:ahLst/>
              <a:cxnLst/>
              <a:rect l="l" t="t" r="r" b="b"/>
              <a:pathLst>
                <a:path w="490220" h="501014">
                  <a:moveTo>
                    <a:pt x="490092" y="0"/>
                  </a:moveTo>
                  <a:lnTo>
                    <a:pt x="440036" y="848"/>
                  </a:lnTo>
                  <a:lnTo>
                    <a:pt x="390099" y="3389"/>
                  </a:lnTo>
                  <a:lnTo>
                    <a:pt x="340323" y="7615"/>
                  </a:lnTo>
                  <a:lnTo>
                    <a:pt x="290751" y="13520"/>
                  </a:lnTo>
                  <a:lnTo>
                    <a:pt x="241426" y="21097"/>
                  </a:lnTo>
                  <a:lnTo>
                    <a:pt x="192391" y="30339"/>
                  </a:lnTo>
                  <a:lnTo>
                    <a:pt x="143688" y="41239"/>
                  </a:lnTo>
                  <a:lnTo>
                    <a:pt x="95360" y="53791"/>
                  </a:lnTo>
                  <a:lnTo>
                    <a:pt x="47450" y="67986"/>
                  </a:lnTo>
                  <a:lnTo>
                    <a:pt x="0" y="83819"/>
                  </a:lnTo>
                  <a:lnTo>
                    <a:pt x="146938" y="500761"/>
                  </a:lnTo>
                  <a:lnTo>
                    <a:pt x="194525" y="485274"/>
                  </a:lnTo>
                  <a:lnTo>
                    <a:pt x="242739" y="472133"/>
                  </a:lnTo>
                  <a:lnTo>
                    <a:pt x="291490" y="461352"/>
                  </a:lnTo>
                  <a:lnTo>
                    <a:pt x="340689" y="452943"/>
                  </a:lnTo>
                  <a:lnTo>
                    <a:pt x="390249" y="446921"/>
                  </a:lnTo>
                  <a:lnTo>
                    <a:pt x="440080" y="443297"/>
                  </a:lnTo>
                  <a:lnTo>
                    <a:pt x="490092" y="442087"/>
                  </a:lnTo>
                  <a:lnTo>
                    <a:pt x="490092" y="0"/>
                  </a:lnTo>
                  <a:close/>
                </a:path>
              </a:pathLst>
            </a:custGeom>
            <a:solidFill>
              <a:srgbClr val="9E470D"/>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cs typeface="Arial" panose="020B0604020202020204" pitchFamily="34" charset="0"/>
              </a:endParaRPr>
            </a:p>
          </p:txBody>
        </p:sp>
      </p:grpSp>
      <p:sp>
        <p:nvSpPr>
          <p:cNvPr id="106" name="object 51"/>
          <p:cNvSpPr txBox="1"/>
          <p:nvPr/>
        </p:nvSpPr>
        <p:spPr>
          <a:xfrm>
            <a:off x="4665210" y="2618329"/>
            <a:ext cx="342864" cy="2128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300" b="1" i="0" u="none" strike="noStrike" kern="1200" cap="none" spc="-25" normalizeH="0" baseline="0" noProof="0">
                <a:ln>
                  <a:noFill/>
                </a:ln>
                <a:solidFill>
                  <a:srgbClr val="FFFFFF"/>
                </a:solidFill>
                <a:effectLst/>
                <a:uLnTx/>
                <a:uFillTx/>
                <a:cs typeface="Arial" panose="020B0604020202020204" pitchFamily="34" charset="0"/>
              </a:rPr>
              <a:t>21%</a:t>
            </a:r>
            <a:endParaRPr kumimoji="0" sz="13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107" name="object 52"/>
          <p:cNvSpPr txBox="1"/>
          <p:nvPr/>
        </p:nvSpPr>
        <p:spPr>
          <a:xfrm>
            <a:off x="5147092" y="4045171"/>
            <a:ext cx="342864" cy="2128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300" b="1" i="0" u="none" strike="noStrike" kern="1200" cap="none" spc="-25" normalizeH="0" baseline="0" noProof="0" dirty="0">
                <a:ln>
                  <a:noFill/>
                </a:ln>
                <a:solidFill>
                  <a:srgbClr val="FFFFFF"/>
                </a:solidFill>
                <a:effectLst/>
                <a:uLnTx/>
                <a:uFillTx/>
                <a:cs typeface="Arial" panose="020B0604020202020204" pitchFamily="34" charset="0"/>
              </a:rPr>
              <a:t>19%</a:t>
            </a:r>
            <a:endParaRPr kumimoji="0" sz="13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108" name="object 53"/>
          <p:cNvSpPr txBox="1"/>
          <p:nvPr/>
        </p:nvSpPr>
        <p:spPr>
          <a:xfrm>
            <a:off x="4124445" y="4825666"/>
            <a:ext cx="342864" cy="2128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300" b="1" i="0" u="none" strike="noStrike" kern="1200" cap="none" spc="-25" normalizeH="0" baseline="0" noProof="0">
                <a:ln>
                  <a:noFill/>
                </a:ln>
                <a:solidFill>
                  <a:srgbClr val="FFFFFF"/>
                </a:solidFill>
                <a:effectLst/>
                <a:uLnTx/>
                <a:uFillTx/>
                <a:cs typeface="Arial" panose="020B0604020202020204" pitchFamily="34" charset="0"/>
              </a:rPr>
              <a:t>14%</a:t>
            </a:r>
            <a:endParaRPr kumimoji="0" sz="13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109" name="object 54"/>
          <p:cNvSpPr txBox="1"/>
          <p:nvPr/>
        </p:nvSpPr>
        <p:spPr>
          <a:xfrm>
            <a:off x="3162546" y="4621755"/>
            <a:ext cx="342864" cy="2128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300" b="1" i="0" u="none" strike="noStrike" kern="1200" cap="none" spc="-25" normalizeH="0" baseline="0" noProof="0">
                <a:ln>
                  <a:noFill/>
                </a:ln>
                <a:solidFill>
                  <a:srgbClr val="FFFFFF"/>
                </a:solidFill>
                <a:effectLst/>
                <a:uLnTx/>
                <a:uFillTx/>
                <a:cs typeface="Arial" panose="020B0604020202020204" pitchFamily="34" charset="0"/>
              </a:rPr>
              <a:t>12%</a:t>
            </a:r>
            <a:endParaRPr kumimoji="0" sz="13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110" name="object 55"/>
          <p:cNvSpPr txBox="1"/>
          <p:nvPr/>
        </p:nvSpPr>
        <p:spPr>
          <a:xfrm>
            <a:off x="2669024" y="3906998"/>
            <a:ext cx="342864" cy="2128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300" b="1" i="0" u="none" strike="noStrike" kern="1200" cap="none" spc="-25" normalizeH="0" baseline="0" noProof="0">
                <a:ln>
                  <a:noFill/>
                </a:ln>
                <a:solidFill>
                  <a:srgbClr val="FFFFFF"/>
                </a:solidFill>
                <a:effectLst/>
                <a:uLnTx/>
                <a:uFillTx/>
                <a:cs typeface="Arial" panose="020B0604020202020204" pitchFamily="34" charset="0"/>
              </a:rPr>
              <a:t>11%</a:t>
            </a:r>
            <a:endParaRPr kumimoji="0" sz="13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111" name="object 56"/>
          <p:cNvSpPr txBox="1"/>
          <p:nvPr/>
        </p:nvSpPr>
        <p:spPr>
          <a:xfrm>
            <a:off x="2730620" y="3104867"/>
            <a:ext cx="342864" cy="2128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300" b="1" i="0" u="none" strike="noStrike" kern="1200" cap="none" spc="-25" normalizeH="0" baseline="0" noProof="0">
                <a:ln>
                  <a:noFill/>
                </a:ln>
                <a:solidFill>
                  <a:srgbClr val="FFFFFF"/>
                </a:solidFill>
                <a:effectLst/>
                <a:uLnTx/>
                <a:uFillTx/>
                <a:cs typeface="Arial" panose="020B0604020202020204" pitchFamily="34" charset="0"/>
              </a:rPr>
              <a:t>10%</a:t>
            </a:r>
            <a:endParaRPr kumimoji="0" sz="13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112" name="object 57"/>
          <p:cNvSpPr txBox="1"/>
          <p:nvPr/>
        </p:nvSpPr>
        <p:spPr>
          <a:xfrm>
            <a:off x="3222871" y="2559529"/>
            <a:ext cx="254531" cy="2128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300" b="1" i="0" u="none" strike="noStrike" kern="1200" cap="none" spc="-25" normalizeH="0" baseline="0" noProof="0">
                <a:ln>
                  <a:noFill/>
                </a:ln>
                <a:solidFill>
                  <a:srgbClr val="FFFFFF"/>
                </a:solidFill>
                <a:effectLst/>
                <a:uLnTx/>
                <a:uFillTx/>
                <a:cs typeface="Arial" panose="020B0604020202020204" pitchFamily="34" charset="0"/>
              </a:rPr>
              <a:t>8%</a:t>
            </a:r>
            <a:endParaRPr kumimoji="0" sz="1300" b="0" i="0" u="none" strike="noStrike" kern="1200" cap="none" spc="0" normalizeH="0" baseline="0" noProof="0">
              <a:ln>
                <a:noFill/>
              </a:ln>
              <a:solidFill>
                <a:prstClr val="black"/>
              </a:solidFill>
              <a:effectLst/>
              <a:uLnTx/>
              <a:uFillTx/>
              <a:cs typeface="Arial" panose="020B0604020202020204" pitchFamily="34" charset="0"/>
            </a:endParaRPr>
          </a:p>
        </p:txBody>
      </p:sp>
      <p:sp>
        <p:nvSpPr>
          <p:cNvPr id="113" name="object 58"/>
          <p:cNvSpPr txBox="1"/>
          <p:nvPr/>
        </p:nvSpPr>
        <p:spPr>
          <a:xfrm>
            <a:off x="3713854" y="2361358"/>
            <a:ext cx="254531" cy="2128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300" b="1" i="0" u="none" strike="noStrike" kern="1200" cap="none" spc="-25" normalizeH="0" baseline="0" noProof="0" dirty="0">
                <a:ln>
                  <a:noFill/>
                </a:ln>
                <a:solidFill>
                  <a:srgbClr val="FFFFFF"/>
                </a:solidFill>
                <a:effectLst/>
                <a:uLnTx/>
                <a:uFillTx/>
                <a:cs typeface="Arial" panose="020B0604020202020204" pitchFamily="34" charset="0"/>
              </a:rPr>
              <a:t>5%</a:t>
            </a:r>
            <a:endParaRPr kumimoji="0" sz="1300" b="0" i="0" u="none" strike="noStrike" kern="1200" cap="none" spc="0" normalizeH="0" baseline="0" noProof="0" dirty="0">
              <a:ln>
                <a:noFill/>
              </a:ln>
              <a:solidFill>
                <a:prstClr val="black"/>
              </a:solidFill>
              <a:effectLst/>
              <a:uLnTx/>
              <a:uFillTx/>
              <a:cs typeface="Arial" panose="020B0604020202020204" pitchFamily="34" charset="0"/>
            </a:endParaRPr>
          </a:p>
        </p:txBody>
      </p:sp>
      <p:sp>
        <p:nvSpPr>
          <p:cNvPr id="3" name="object 9"/>
          <p:cNvSpPr txBox="1"/>
          <p:nvPr/>
        </p:nvSpPr>
        <p:spPr>
          <a:xfrm>
            <a:off x="7429468" y="5471870"/>
            <a:ext cx="4173805" cy="1232196"/>
          </a:xfrm>
          <a:prstGeom prst="rect">
            <a:avLst/>
          </a:prstGeom>
        </p:spPr>
        <p:txBody>
          <a:bodyPr vert="horz" wrap="square" lIns="0" tIns="12065" rIns="0" bIns="0" rtlCol="0">
            <a:spAutoFit/>
          </a:bodyPr>
          <a:lstStyle/>
          <a:p>
            <a:pPr algn="ctr"/>
            <a:r>
              <a:rPr lang="es-CO" dirty="0">
                <a:solidFill>
                  <a:prstClr val="black"/>
                </a:solidFill>
              </a:rPr>
              <a:t>Iniciativas Planes Integrales Comunitarios y Municipales de Sustitución y Desarrollo Alternativo (PISDA):  812</a:t>
            </a:r>
          </a:p>
        </p:txBody>
      </p:sp>
      <p:sp>
        <p:nvSpPr>
          <p:cNvPr id="4" name="object 32"/>
          <p:cNvSpPr/>
          <p:nvPr/>
        </p:nvSpPr>
        <p:spPr>
          <a:xfrm>
            <a:off x="7335058" y="5249716"/>
            <a:ext cx="4302341" cy="1510665"/>
          </a:xfrm>
          <a:custGeom>
            <a:avLst/>
            <a:gdLst/>
            <a:ahLst/>
            <a:cxnLst/>
            <a:rect l="l" t="t" r="r" b="b"/>
            <a:pathLst>
              <a:path w="3787140" h="1510664">
                <a:moveTo>
                  <a:pt x="0" y="251713"/>
                </a:moveTo>
                <a:lnTo>
                  <a:pt x="4053" y="206455"/>
                </a:lnTo>
                <a:lnTo>
                  <a:pt x="15742" y="163863"/>
                </a:lnTo>
                <a:lnTo>
                  <a:pt x="34355" y="124648"/>
                </a:lnTo>
                <a:lnTo>
                  <a:pt x="59184" y="89518"/>
                </a:lnTo>
                <a:lnTo>
                  <a:pt x="89518" y="59184"/>
                </a:lnTo>
                <a:lnTo>
                  <a:pt x="124648" y="34355"/>
                </a:lnTo>
                <a:lnTo>
                  <a:pt x="163863" y="15742"/>
                </a:lnTo>
                <a:lnTo>
                  <a:pt x="206455" y="4053"/>
                </a:lnTo>
                <a:lnTo>
                  <a:pt x="251714" y="0"/>
                </a:lnTo>
                <a:lnTo>
                  <a:pt x="3535426" y="0"/>
                </a:lnTo>
                <a:lnTo>
                  <a:pt x="3580684" y="4053"/>
                </a:lnTo>
                <a:lnTo>
                  <a:pt x="3623276" y="15742"/>
                </a:lnTo>
                <a:lnTo>
                  <a:pt x="3662491" y="34355"/>
                </a:lnTo>
                <a:lnTo>
                  <a:pt x="3697621" y="59184"/>
                </a:lnTo>
                <a:lnTo>
                  <a:pt x="3727955" y="89518"/>
                </a:lnTo>
                <a:lnTo>
                  <a:pt x="3752784" y="124648"/>
                </a:lnTo>
                <a:lnTo>
                  <a:pt x="3771397" y="163863"/>
                </a:lnTo>
                <a:lnTo>
                  <a:pt x="3783086" y="206455"/>
                </a:lnTo>
                <a:lnTo>
                  <a:pt x="3787140" y="251713"/>
                </a:lnTo>
                <a:lnTo>
                  <a:pt x="3787140" y="1258569"/>
                </a:lnTo>
                <a:lnTo>
                  <a:pt x="3783086" y="1303814"/>
                </a:lnTo>
                <a:lnTo>
                  <a:pt x="3771397" y="1346399"/>
                </a:lnTo>
                <a:lnTo>
                  <a:pt x="3752784" y="1385613"/>
                </a:lnTo>
                <a:lnTo>
                  <a:pt x="3727955" y="1420744"/>
                </a:lnTo>
                <a:lnTo>
                  <a:pt x="3697621" y="1451082"/>
                </a:lnTo>
                <a:lnTo>
                  <a:pt x="3662491" y="1475916"/>
                </a:lnTo>
                <a:lnTo>
                  <a:pt x="3623276" y="1494535"/>
                </a:lnTo>
                <a:lnTo>
                  <a:pt x="3580684" y="1506228"/>
                </a:lnTo>
                <a:lnTo>
                  <a:pt x="3535426" y="1510283"/>
                </a:lnTo>
                <a:lnTo>
                  <a:pt x="251714" y="1510283"/>
                </a:lnTo>
                <a:lnTo>
                  <a:pt x="206455" y="1506228"/>
                </a:lnTo>
                <a:lnTo>
                  <a:pt x="163863" y="1494535"/>
                </a:lnTo>
                <a:lnTo>
                  <a:pt x="124648" y="1475916"/>
                </a:lnTo>
                <a:lnTo>
                  <a:pt x="89518" y="1451082"/>
                </a:lnTo>
                <a:lnTo>
                  <a:pt x="59184" y="1420744"/>
                </a:lnTo>
                <a:lnTo>
                  <a:pt x="34355" y="1385613"/>
                </a:lnTo>
                <a:lnTo>
                  <a:pt x="15742" y="1346399"/>
                </a:lnTo>
                <a:lnTo>
                  <a:pt x="4053" y="1303814"/>
                </a:lnTo>
                <a:lnTo>
                  <a:pt x="0" y="1258569"/>
                </a:lnTo>
                <a:lnTo>
                  <a:pt x="0" y="251713"/>
                </a:lnTo>
                <a:close/>
              </a:path>
            </a:pathLst>
          </a:custGeom>
          <a:ln w="28575">
            <a:solidFill>
              <a:srgbClr val="0F624D"/>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cs typeface="Arial" panose="020B0604020202020204" pitchFamily="34" charset="0"/>
            </a:endParaRPr>
          </a:p>
        </p:txBody>
      </p:sp>
      <p:cxnSp>
        <p:nvCxnSpPr>
          <p:cNvPr id="2" name="Conector recto 1">
            <a:extLst>
              <a:ext uri="{FF2B5EF4-FFF2-40B4-BE49-F238E27FC236}">
                <a16:creationId xmlns:a16="http://schemas.microsoft.com/office/drawing/2014/main" id="{370CA429-2454-222A-A7BE-CBFE22DF6590}"/>
              </a:ext>
            </a:extLst>
          </p:cNvPr>
          <p:cNvCxnSpPr/>
          <p:nvPr/>
        </p:nvCxnSpPr>
        <p:spPr>
          <a:xfrm>
            <a:off x="-779" y="1467729"/>
            <a:ext cx="7694799"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OBIERNO DEL CAMBIO">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Asignado xmlns="07222664-38b0-421e-a560-0a7b66c73540">
      <UserInfo>
        <DisplayName/>
        <AccountId xsi:nil="true"/>
        <AccountType/>
      </UserInfo>
    </Asignado>
    <lcf76f155ced4ddcb4097134ff3c332f xmlns="07222664-38b0-421e-a560-0a7b66c73540">
      <Terms xmlns="http://schemas.microsoft.com/office/infopath/2007/PartnerControls"/>
    </lcf76f155ced4ddcb4097134ff3c332f>
    <_ip_UnifiedCompliancePolicyProperties xmlns="http://schemas.microsoft.com/sharepoint/v3" xsi:nil="true"/>
    <_Flow_SignoffStatus xmlns="07222664-38b0-421e-a560-0a7b66c73540" xsi:nil="true"/>
    <TaxCatchAll xmlns="7e9b9d4f-f27c-450e-8e10-715403027ca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A4E8E821ACF86D4D9CF8CD8AE27C4D72" ma:contentTypeVersion="23" ma:contentTypeDescription="Crear nuevo documento." ma:contentTypeScope="" ma:versionID="06fccb06d846a0258deb62d63b7088ff">
  <xsd:schema xmlns:xsd="http://www.w3.org/2001/XMLSchema" xmlns:xs="http://www.w3.org/2001/XMLSchema" xmlns:p="http://schemas.microsoft.com/office/2006/metadata/properties" xmlns:ns1="http://schemas.microsoft.com/sharepoint/v3" xmlns:ns2="07222664-38b0-421e-a560-0a7b66c73540" xmlns:ns3="7e9b9d4f-f27c-450e-8e10-715403027ca1" targetNamespace="http://schemas.microsoft.com/office/2006/metadata/properties" ma:root="true" ma:fieldsID="ada7432a4640a0e2ea7c15bdf18645fc" ns1:_="" ns2:_="" ns3:_="">
    <xsd:import namespace="http://schemas.microsoft.com/sharepoint/v3"/>
    <xsd:import namespace="07222664-38b0-421e-a560-0a7b66c73540"/>
    <xsd:import namespace="7e9b9d4f-f27c-450e-8e10-715403027ca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_Flow_SignoffStatus" minOccurs="0"/>
                <xsd:element ref="ns2:Asignado" minOccurs="0"/>
                <xsd:element ref="ns1:_ip_UnifiedCompliancePolicyProperties" minOccurs="0"/>
                <xsd:element ref="ns1:_ip_UnifiedCompliancePolicyUIAc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Propiedades de la Directiva de cumplimiento unificado" ma:hidden="true" ma:internalName="_ip_UnifiedCompliancePolicyProperties">
      <xsd:simpleType>
        <xsd:restriction base="dms:Note"/>
      </xsd:simpleType>
    </xsd:element>
    <xsd:element name="_ip_UnifiedCompliancePolicyUIAction" ma:index="24" nillable="true" ma:displayName="Acción de IU de la Directiva de cumplimiento unificado"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7222664-38b0-421e-a560-0a7b66c735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_Flow_SignoffStatus" ma:index="21" nillable="true" ma:displayName="Estado de aprobación" ma:internalName="Estado_x0020_de_x0020_aprobaci_x00f3_n">
      <xsd:simpleType>
        <xsd:restriction base="dms:Text"/>
      </xsd:simpleType>
    </xsd:element>
    <xsd:element name="Asignado" ma:index="22" nillable="true" ma:displayName="Asignado" ma:format="Dropdown" ma:list="UserInfo" ma:SharePointGroup="0" ma:internalName="Asignado">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cf76f155ced4ddcb4097134ff3c332f" ma:index="26" nillable="true" ma:taxonomy="true" ma:internalName="lcf76f155ced4ddcb4097134ff3c332f" ma:taxonomyFieldName="MediaServiceImageTags" ma:displayName="Etiquetas de imagen" ma:readOnly="false" ma:fieldId="{5cf76f15-5ced-4ddc-b409-7134ff3c332f}" ma:taxonomyMulti="true" ma:sspId="443b2b8e-005d-4b82-9e83-1bcf609cd42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9b9d4f-f27c-450e-8e10-715403027ca1" elementFormDefault="qualified">
    <xsd:import namespace="http://schemas.microsoft.com/office/2006/documentManagement/types"/>
    <xsd:import namespace="http://schemas.microsoft.com/office/infopath/2007/PartnerControls"/>
    <xsd:element name="SharedWithUsers" ma:index="16"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les de uso compartido" ma:internalName="SharedWithDetails" ma:readOnly="true">
      <xsd:simpleType>
        <xsd:restriction base="dms:Note">
          <xsd:maxLength value="255"/>
        </xsd:restriction>
      </xsd:simpleType>
    </xsd:element>
    <xsd:element name="TaxCatchAll" ma:index="27" nillable="true" ma:displayName="Taxonomy Catch All Column" ma:hidden="true" ma:list="{25863ba4-ecf4-4dd6-a444-6f86171356a3}" ma:internalName="TaxCatchAll" ma:showField="CatchAllData" ma:web="7e9b9d4f-f27c-450e-8e10-715403027c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420255-0EFA-4D79-9572-8373407E9BF7}">
  <ds:schemaRefs>
    <ds:schemaRef ds:uri="07222664-38b0-421e-a560-0a7b66c73540"/>
    <ds:schemaRef ds:uri="http://purl.org/dc/elements/1.1/"/>
    <ds:schemaRef ds:uri="http://schemas.microsoft.com/office/2006/documentManagement/types"/>
    <ds:schemaRef ds:uri="http://purl.org/dc/dcmitype/"/>
    <ds:schemaRef ds:uri="http://schemas.openxmlformats.org/package/2006/metadata/core-properties"/>
    <ds:schemaRef ds:uri="http://www.w3.org/XML/1998/namespace"/>
    <ds:schemaRef ds:uri="http://schemas.microsoft.com/office/2006/metadata/properties"/>
    <ds:schemaRef ds:uri="http://schemas.microsoft.com/office/infopath/2007/PartnerControls"/>
    <ds:schemaRef ds:uri="http://purl.org/dc/terms/"/>
    <ds:schemaRef ds:uri="7e9b9d4f-f27c-450e-8e10-715403027ca1"/>
    <ds:schemaRef ds:uri="http://schemas.microsoft.com/sharepoint/v3"/>
  </ds:schemaRefs>
</ds:datastoreItem>
</file>

<file path=customXml/itemProps2.xml><?xml version="1.0" encoding="utf-8"?>
<ds:datastoreItem xmlns:ds="http://schemas.openxmlformats.org/officeDocument/2006/customXml" ds:itemID="{AB17BEF4-F97D-44E0-9BC0-5FAFE1D136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7222664-38b0-421e-a560-0a7b66c73540"/>
    <ds:schemaRef ds:uri="7e9b9d4f-f27c-450e-8e10-715403027c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222AF89-115C-4527-96B0-2065D84FD9C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5691</TotalTime>
  <Words>6519</Words>
  <Application>Microsoft Office PowerPoint</Application>
  <PresentationFormat>Panorámica</PresentationFormat>
  <Paragraphs>857</Paragraphs>
  <Slides>49</Slides>
  <Notes>16</Notes>
  <HiddenSlides>0</HiddenSlides>
  <MMClips>0</MMClips>
  <ScaleCrop>false</ScaleCrop>
  <HeadingPairs>
    <vt:vector size="4" baseType="variant">
      <vt:variant>
        <vt:lpstr>Tema</vt:lpstr>
      </vt:variant>
      <vt:variant>
        <vt:i4>1</vt:i4>
      </vt:variant>
      <vt:variant>
        <vt:lpstr>Títulos de diapositiva</vt:lpstr>
      </vt:variant>
      <vt:variant>
        <vt:i4>49</vt:i4>
      </vt:variant>
    </vt:vector>
  </HeadingPairs>
  <TitlesOfParts>
    <vt:vector size="50"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FUENTES DE FINANCIAMIENTO PARA LA IMPLEMENTACIÓN DE LOS PDET Y PARTICIPACIÓN DE LOS MUNICIPIOS EN  EL SGP, SGR Y PGN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TRANSICIÓN DE INICIATIVAS A PROGRAMAS Y PROYECTOS PATR MONTES DE MARÍA</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William Camilo  Baracaldo Godoy</dc:creator>
  <cp:lastModifiedBy>Paula Gisela Neira Penaranda</cp:lastModifiedBy>
  <cp:revision>148</cp:revision>
  <cp:lastPrinted>2026-01-21T19:39:05Z</cp:lastPrinted>
  <dcterms:created xsi:type="dcterms:W3CDTF">2023-05-08T00:34:42Z</dcterms:created>
  <dcterms:modified xsi:type="dcterms:W3CDTF">2026-07-17T22:02:22Z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0x010100A4E8E821ACF86D4D9CF8CD8AE27C4D72</vt:lpwstr>
  </property>
</Properties>
</file>